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mp" ContentType="image/png"/>
  <Default Extension="dat" ContentType="text/plain"/>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diagrams/data2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d00e27085bcf457b" Type="http://schemas.microsoft.com/office/2006/relationships/txt" Target="udata/data.dat"/><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3"/>
  </p:notesMasterIdLst>
  <p:sldIdLst>
    <p:sldId id="256" r:id="rId3"/>
    <p:sldId id="2558" r:id="rId4"/>
    <p:sldId id="2202" r:id="rId5"/>
    <p:sldId id="2203" r:id="rId6"/>
    <p:sldId id="2201" r:id="rId7"/>
    <p:sldId id="2554" r:id="rId8"/>
    <p:sldId id="2561" r:id="rId9"/>
    <p:sldId id="459" r:id="rId10"/>
    <p:sldId id="2556" r:id="rId11"/>
    <p:sldId id="448" r:id="rId12"/>
    <p:sldId id="2044" r:id="rId13"/>
    <p:sldId id="311" r:id="rId14"/>
    <p:sldId id="312" r:id="rId15"/>
    <p:sldId id="314" r:id="rId16"/>
    <p:sldId id="286" r:id="rId17"/>
    <p:sldId id="265" r:id="rId18"/>
    <p:sldId id="2137" r:id="rId19"/>
    <p:sldId id="2138" r:id="rId20"/>
    <p:sldId id="2139" r:id="rId21"/>
    <p:sldId id="266" r:id="rId22"/>
    <p:sldId id="267" r:id="rId23"/>
    <p:sldId id="2433" r:id="rId24"/>
    <p:sldId id="269" r:id="rId25"/>
    <p:sldId id="1131" r:id="rId26"/>
    <p:sldId id="270" r:id="rId27"/>
    <p:sldId id="1133" r:id="rId28"/>
    <p:sldId id="1132" r:id="rId29"/>
    <p:sldId id="275" r:id="rId30"/>
    <p:sldId id="415" r:id="rId31"/>
    <p:sldId id="2559" r:id="rId32"/>
    <p:sldId id="453" r:id="rId33"/>
    <p:sldId id="458" r:id="rId34"/>
    <p:sldId id="460" r:id="rId35"/>
    <p:sldId id="462" r:id="rId36"/>
    <p:sldId id="463" r:id="rId37"/>
    <p:sldId id="1130" r:id="rId38"/>
    <p:sldId id="1125" r:id="rId39"/>
    <p:sldId id="457" r:id="rId40"/>
    <p:sldId id="1127" r:id="rId41"/>
    <p:sldId id="259" r:id="rId42"/>
  </p:sldIdLst>
  <p:sldSz cx="9144000" cy="5143500" type="screen16x9"/>
  <p:notesSz cx="6858000" cy="9144000"/>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2F2F2"/>
    <a:srgbClr val="C6001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55" autoAdjust="0"/>
    <p:restoredTop sz="81116" autoAdjust="0"/>
  </p:normalViewPr>
  <p:slideViewPr>
    <p:cSldViewPr snapToGrid="0" snapToObjects="1">
      <p:cViewPr varScale="1">
        <p:scale>
          <a:sx n="113" d="100"/>
          <a:sy n="113" d="100"/>
        </p:scale>
        <p:origin x="184" y="4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heme" Target="theme/theme1.xml"/><Relationship Id="rId47"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notesMaster" Target="notesMasters/notesMaster1.xml"/><Relationship Id="rId44" Type="http://schemas.openxmlformats.org/officeDocument/2006/relationships/presProps" Target="presProps.xml"/><Relationship Id="rId4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1419298-35F9-42A6-9386-9BF7B555AA9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882BDC91-1EFC-482D-A92C-D58235BEEE6B}">
      <dgm:prSet phldrT="[Text]" custT="1"/>
      <dgm:spPr/>
      <dgm:t>
        <a:bodyPr/>
        <a:lstStyle/>
        <a:p>
          <a:r>
            <a:rPr lang="zh-CN" altLang="en-US" sz="2000" dirty="0">
              <a:solidFill>
                <a:schemeClr val="bg1">
                  <a:lumMod val="95000"/>
                </a:schemeClr>
              </a:solidFill>
            </a:rPr>
            <a:t>分类、检索</a:t>
          </a:r>
          <a:endParaRPr lang="en-US" sz="2000" dirty="0">
            <a:solidFill>
              <a:schemeClr val="bg1">
                <a:lumMod val="95000"/>
              </a:schemeClr>
            </a:solidFill>
          </a:endParaRPr>
        </a:p>
      </dgm:t>
    </dgm:pt>
    <dgm:pt modelId="{F2E759E4-357E-41E1-A569-1E673D269CE3}" type="parTrans" cxnId="{864B9544-8CC5-424D-9767-502C422A0A18}">
      <dgm:prSet/>
      <dgm:spPr/>
      <dgm:t>
        <a:bodyPr/>
        <a:lstStyle/>
        <a:p>
          <a:endParaRPr lang="en-US"/>
        </a:p>
      </dgm:t>
    </dgm:pt>
    <dgm:pt modelId="{7DFCEADC-E6F6-4063-B76C-AA045BA12273}" type="sibTrans" cxnId="{864B9544-8CC5-424D-9767-502C422A0A18}">
      <dgm:prSet/>
      <dgm:spPr/>
      <dgm:t>
        <a:bodyPr/>
        <a:lstStyle/>
        <a:p>
          <a:endParaRPr lang="en-US"/>
        </a:p>
      </dgm:t>
    </dgm:pt>
    <dgm:pt modelId="{B3EE4D15-3670-4392-BD07-3CC8A83D6199}">
      <dgm:prSet phldrT="[Text]" custT="1"/>
      <dgm:spPr/>
      <dgm:t>
        <a:bodyPr/>
        <a:lstStyle/>
        <a:p>
          <a:r>
            <a:rPr lang="zh-CN" altLang="en-US" sz="2000" dirty="0">
              <a:solidFill>
                <a:schemeClr val="bg1">
                  <a:lumMod val="95000"/>
                </a:schemeClr>
              </a:solidFill>
            </a:rPr>
            <a:t>语义解析</a:t>
          </a:r>
          <a:endParaRPr lang="en-US" sz="2000" dirty="0">
            <a:solidFill>
              <a:schemeClr val="bg1">
                <a:lumMod val="95000"/>
              </a:schemeClr>
            </a:solidFill>
          </a:endParaRPr>
        </a:p>
      </dgm:t>
    </dgm:pt>
    <dgm:pt modelId="{37BF4EEC-8AAB-40A4-9D62-63F970A2812D}" type="parTrans" cxnId="{919B25B2-217D-43E5-9D0A-899EA806024A}">
      <dgm:prSet/>
      <dgm:spPr/>
      <dgm:t>
        <a:bodyPr/>
        <a:lstStyle/>
        <a:p>
          <a:endParaRPr lang="en-US"/>
        </a:p>
      </dgm:t>
    </dgm:pt>
    <dgm:pt modelId="{37A763CE-19CC-4889-9B7F-5E66605F1B62}" type="sibTrans" cxnId="{919B25B2-217D-43E5-9D0A-899EA806024A}">
      <dgm:prSet/>
      <dgm:spPr/>
      <dgm:t>
        <a:bodyPr/>
        <a:lstStyle/>
        <a:p>
          <a:endParaRPr lang="en-US"/>
        </a:p>
      </dgm:t>
    </dgm:pt>
    <dgm:pt modelId="{9B7408D2-AEA2-48C5-B267-5AF2D2860290}">
      <dgm:prSet phldrT="[Text]" custT="1"/>
      <dgm:spPr/>
      <dgm:t>
        <a:bodyPr/>
        <a:lstStyle/>
        <a:p>
          <a:r>
            <a:rPr lang="zh-CN" altLang="en-US" sz="2000" dirty="0">
              <a:solidFill>
                <a:schemeClr val="bg1">
                  <a:lumMod val="95000"/>
                </a:schemeClr>
              </a:solidFill>
            </a:rPr>
            <a:t>内容创作</a:t>
          </a:r>
          <a:endParaRPr lang="en-US" sz="2000" dirty="0">
            <a:solidFill>
              <a:schemeClr val="bg1">
                <a:lumMod val="95000"/>
              </a:schemeClr>
            </a:solidFill>
          </a:endParaRPr>
        </a:p>
      </dgm:t>
    </dgm:pt>
    <dgm:pt modelId="{1C9B5E3B-AC2F-4E1B-8FB0-C174157F59C1}" type="sibTrans" cxnId="{BE31FF1A-4D5E-4F4F-BBC9-AE4B193940A0}">
      <dgm:prSet/>
      <dgm:spPr/>
      <dgm:t>
        <a:bodyPr/>
        <a:lstStyle/>
        <a:p>
          <a:endParaRPr lang="en-US"/>
        </a:p>
      </dgm:t>
    </dgm:pt>
    <dgm:pt modelId="{79C40902-60FA-485D-BE83-235FE4C6887A}" type="parTrans" cxnId="{BE31FF1A-4D5E-4F4F-BBC9-AE4B193940A0}">
      <dgm:prSet/>
      <dgm:spPr/>
      <dgm:t>
        <a:bodyPr/>
        <a:lstStyle/>
        <a:p>
          <a:endParaRPr lang="en-US"/>
        </a:p>
      </dgm:t>
    </dgm:pt>
    <dgm:pt modelId="{AA939C21-39E9-45C4-A65E-32B2EF80F381}">
      <dgm:prSet phldrT="[Text]" custT="1"/>
      <dgm:spPr/>
      <dgm:t>
        <a:bodyPr/>
        <a:lstStyle/>
        <a:p>
          <a:r>
            <a:rPr lang="zh-CN" altLang="en-US" sz="2000" dirty="0">
              <a:solidFill>
                <a:schemeClr val="bg1">
                  <a:lumMod val="95000"/>
                </a:schemeClr>
              </a:solidFill>
            </a:rPr>
            <a:t>人机多轮对话</a:t>
          </a:r>
          <a:endParaRPr lang="en-US" sz="2000" dirty="0">
            <a:solidFill>
              <a:schemeClr val="bg1">
                <a:lumMod val="95000"/>
              </a:schemeClr>
            </a:solidFill>
          </a:endParaRPr>
        </a:p>
      </dgm:t>
    </dgm:pt>
    <dgm:pt modelId="{1BF2FDF4-EBB5-403E-BA1F-F36A110D0C56}" type="parTrans" cxnId="{2E0DD023-8FBC-4320-B15B-058E5842BB66}">
      <dgm:prSet/>
      <dgm:spPr/>
      <dgm:t>
        <a:bodyPr/>
        <a:lstStyle/>
        <a:p>
          <a:endParaRPr lang="en-US"/>
        </a:p>
      </dgm:t>
    </dgm:pt>
    <dgm:pt modelId="{1D74DE24-81EA-4C72-85AB-DF8109CAFB74}" type="sibTrans" cxnId="{2E0DD023-8FBC-4320-B15B-058E5842BB66}">
      <dgm:prSet/>
      <dgm:spPr/>
      <dgm:t>
        <a:bodyPr/>
        <a:lstStyle/>
        <a:p>
          <a:endParaRPr lang="en-US"/>
        </a:p>
      </dgm:t>
    </dgm:pt>
    <dgm:pt modelId="{93E4DA36-A2D4-4EF5-A8EC-F22E0E9A23BB}" type="pres">
      <dgm:prSet presAssocID="{F1419298-35F9-42A6-9386-9BF7B555AA97}" presName="rootnode" presStyleCnt="0">
        <dgm:presLayoutVars>
          <dgm:chMax/>
          <dgm:chPref/>
          <dgm:dir/>
          <dgm:animLvl val="lvl"/>
        </dgm:presLayoutVars>
      </dgm:prSet>
      <dgm:spPr/>
      <dgm:t>
        <a:bodyPr/>
        <a:lstStyle/>
        <a:p>
          <a:endParaRPr lang="zh-CN" altLang="en-US"/>
        </a:p>
      </dgm:t>
    </dgm:pt>
    <dgm:pt modelId="{031AB1BB-987B-4FAD-8D09-775BD8311A0F}" type="pres">
      <dgm:prSet presAssocID="{882BDC91-1EFC-482D-A92C-D58235BEEE6B}" presName="composite" presStyleCnt="0"/>
      <dgm:spPr/>
    </dgm:pt>
    <dgm:pt modelId="{59E3D226-0FE7-444E-B61A-12EDC16682A7}" type="pres">
      <dgm:prSet presAssocID="{882BDC91-1EFC-482D-A92C-D58235BEEE6B}" presName="LShape" presStyleLbl="alignNode1" presStyleIdx="0" presStyleCnt="7"/>
      <dgm:spPr/>
    </dgm:pt>
    <dgm:pt modelId="{E0CFACA2-CC91-49B9-8225-7C6566D03FCB}" type="pres">
      <dgm:prSet presAssocID="{882BDC91-1EFC-482D-A92C-D58235BEEE6B}" presName="ParentText" presStyleLbl="revTx" presStyleIdx="0" presStyleCnt="4">
        <dgm:presLayoutVars>
          <dgm:chMax val="0"/>
          <dgm:chPref val="0"/>
          <dgm:bulletEnabled val="1"/>
        </dgm:presLayoutVars>
      </dgm:prSet>
      <dgm:spPr/>
      <dgm:t>
        <a:bodyPr/>
        <a:lstStyle/>
        <a:p>
          <a:endParaRPr lang="zh-CN" altLang="en-US"/>
        </a:p>
      </dgm:t>
    </dgm:pt>
    <dgm:pt modelId="{87E9121F-D2B9-4E7C-9571-8BFE1EDF42C6}" type="pres">
      <dgm:prSet presAssocID="{882BDC91-1EFC-482D-A92C-D58235BEEE6B}" presName="Triangle" presStyleLbl="alignNode1" presStyleIdx="1" presStyleCnt="7"/>
      <dgm:spPr/>
    </dgm:pt>
    <dgm:pt modelId="{B0BF7D64-177B-491D-B1DC-36BDBC0E06DC}" type="pres">
      <dgm:prSet presAssocID="{7DFCEADC-E6F6-4063-B76C-AA045BA12273}" presName="sibTrans" presStyleCnt="0"/>
      <dgm:spPr/>
    </dgm:pt>
    <dgm:pt modelId="{A37BDEC3-E57B-468D-A067-488A4BD392BF}" type="pres">
      <dgm:prSet presAssocID="{7DFCEADC-E6F6-4063-B76C-AA045BA12273}" presName="space" presStyleCnt="0"/>
      <dgm:spPr/>
    </dgm:pt>
    <dgm:pt modelId="{BFB461E9-52CE-433B-806E-CC199C640293}" type="pres">
      <dgm:prSet presAssocID="{B3EE4D15-3670-4392-BD07-3CC8A83D6199}" presName="composite" presStyleCnt="0"/>
      <dgm:spPr/>
    </dgm:pt>
    <dgm:pt modelId="{E212A141-6AAF-4758-96A8-84817D499C7D}" type="pres">
      <dgm:prSet presAssocID="{B3EE4D15-3670-4392-BD07-3CC8A83D6199}" presName="LShape" presStyleLbl="alignNode1" presStyleIdx="2" presStyleCnt="7"/>
      <dgm:spPr/>
    </dgm:pt>
    <dgm:pt modelId="{9327EBA9-E657-4D65-A091-D96C69E36B64}" type="pres">
      <dgm:prSet presAssocID="{B3EE4D15-3670-4392-BD07-3CC8A83D6199}" presName="ParentText" presStyleLbl="revTx" presStyleIdx="1" presStyleCnt="4">
        <dgm:presLayoutVars>
          <dgm:chMax val="0"/>
          <dgm:chPref val="0"/>
          <dgm:bulletEnabled val="1"/>
        </dgm:presLayoutVars>
      </dgm:prSet>
      <dgm:spPr/>
      <dgm:t>
        <a:bodyPr/>
        <a:lstStyle/>
        <a:p>
          <a:endParaRPr lang="zh-CN" altLang="en-US"/>
        </a:p>
      </dgm:t>
    </dgm:pt>
    <dgm:pt modelId="{498AC85E-BE6B-4FA6-B5A4-8F270F6B7B85}" type="pres">
      <dgm:prSet presAssocID="{B3EE4D15-3670-4392-BD07-3CC8A83D6199}" presName="Triangle" presStyleLbl="alignNode1" presStyleIdx="3" presStyleCnt="7"/>
      <dgm:spPr/>
    </dgm:pt>
    <dgm:pt modelId="{739D56D1-5A8E-4AA5-871D-836CFD9B2428}" type="pres">
      <dgm:prSet presAssocID="{37A763CE-19CC-4889-9B7F-5E66605F1B62}" presName="sibTrans" presStyleCnt="0"/>
      <dgm:spPr/>
    </dgm:pt>
    <dgm:pt modelId="{DB851F99-6A22-4734-8565-9213E41EBBC2}" type="pres">
      <dgm:prSet presAssocID="{37A763CE-19CC-4889-9B7F-5E66605F1B62}" presName="space" presStyleCnt="0"/>
      <dgm:spPr/>
    </dgm:pt>
    <dgm:pt modelId="{A46645DB-E02B-4C5E-84F9-AAA6E714A562}" type="pres">
      <dgm:prSet presAssocID="{9B7408D2-AEA2-48C5-B267-5AF2D2860290}" presName="composite" presStyleCnt="0"/>
      <dgm:spPr/>
    </dgm:pt>
    <dgm:pt modelId="{BDBA6DC3-DAF8-4358-BDE1-2230205A742C}" type="pres">
      <dgm:prSet presAssocID="{9B7408D2-AEA2-48C5-B267-5AF2D2860290}" presName="LShape" presStyleLbl="alignNode1" presStyleIdx="4" presStyleCnt="7"/>
      <dgm:spPr/>
    </dgm:pt>
    <dgm:pt modelId="{A367F83D-493E-4BD5-A5D2-B49F0F812D55}" type="pres">
      <dgm:prSet presAssocID="{9B7408D2-AEA2-48C5-B267-5AF2D2860290}" presName="ParentText" presStyleLbl="revTx" presStyleIdx="2" presStyleCnt="4">
        <dgm:presLayoutVars>
          <dgm:chMax val="0"/>
          <dgm:chPref val="0"/>
          <dgm:bulletEnabled val="1"/>
        </dgm:presLayoutVars>
      </dgm:prSet>
      <dgm:spPr/>
      <dgm:t>
        <a:bodyPr/>
        <a:lstStyle/>
        <a:p>
          <a:endParaRPr lang="zh-CN" altLang="en-US"/>
        </a:p>
      </dgm:t>
    </dgm:pt>
    <dgm:pt modelId="{0F15F594-7863-4219-A387-B8B73194BD79}" type="pres">
      <dgm:prSet presAssocID="{9B7408D2-AEA2-48C5-B267-5AF2D2860290}" presName="Triangle" presStyleLbl="alignNode1" presStyleIdx="5" presStyleCnt="7"/>
      <dgm:spPr/>
    </dgm:pt>
    <dgm:pt modelId="{E4405A54-B952-4550-8A04-348958A23BCA}" type="pres">
      <dgm:prSet presAssocID="{1C9B5E3B-AC2F-4E1B-8FB0-C174157F59C1}" presName="sibTrans" presStyleCnt="0"/>
      <dgm:spPr/>
    </dgm:pt>
    <dgm:pt modelId="{85BE8625-71B3-4B21-96BE-5873B25A3918}" type="pres">
      <dgm:prSet presAssocID="{1C9B5E3B-AC2F-4E1B-8FB0-C174157F59C1}" presName="space" presStyleCnt="0"/>
      <dgm:spPr/>
    </dgm:pt>
    <dgm:pt modelId="{10ED76AD-AB2D-42E1-9B79-1BB600A26EBE}" type="pres">
      <dgm:prSet presAssocID="{AA939C21-39E9-45C4-A65E-32B2EF80F381}" presName="composite" presStyleCnt="0"/>
      <dgm:spPr/>
    </dgm:pt>
    <dgm:pt modelId="{85CC5229-FEA3-40F6-8871-48183CB854ED}" type="pres">
      <dgm:prSet presAssocID="{AA939C21-39E9-45C4-A65E-32B2EF80F381}" presName="LShape" presStyleLbl="alignNode1" presStyleIdx="6" presStyleCnt="7"/>
      <dgm:spPr/>
    </dgm:pt>
    <dgm:pt modelId="{9393FB44-DE35-4B44-9274-C6749524FFB4}" type="pres">
      <dgm:prSet presAssocID="{AA939C21-39E9-45C4-A65E-32B2EF80F381}" presName="ParentText" presStyleLbl="revTx" presStyleIdx="3" presStyleCnt="4" custLinFactNeighborX="119" custLinFactNeighborY="827">
        <dgm:presLayoutVars>
          <dgm:chMax val="0"/>
          <dgm:chPref val="0"/>
          <dgm:bulletEnabled val="1"/>
        </dgm:presLayoutVars>
      </dgm:prSet>
      <dgm:spPr/>
      <dgm:t>
        <a:bodyPr/>
        <a:lstStyle/>
        <a:p>
          <a:endParaRPr lang="zh-CN" altLang="en-US"/>
        </a:p>
      </dgm:t>
    </dgm:pt>
  </dgm:ptLst>
  <dgm:cxnLst>
    <dgm:cxn modelId="{E16D81AD-4FAF-4A03-B170-95C67E425526}" type="presOf" srcId="{9B7408D2-AEA2-48C5-B267-5AF2D2860290}" destId="{A367F83D-493E-4BD5-A5D2-B49F0F812D55}" srcOrd="0" destOrd="0" presId="urn:microsoft.com/office/officeart/2009/3/layout/StepUpProcess"/>
    <dgm:cxn modelId="{68F76BC9-25AB-4F91-B74F-CC29C67985FA}" type="presOf" srcId="{882BDC91-1EFC-482D-A92C-D58235BEEE6B}" destId="{E0CFACA2-CC91-49B9-8225-7C6566D03FCB}" srcOrd="0" destOrd="0" presId="urn:microsoft.com/office/officeart/2009/3/layout/StepUpProcess"/>
    <dgm:cxn modelId="{66D5DB79-EFEE-4D05-8F06-B90D6F3B0BE2}" type="presOf" srcId="{B3EE4D15-3670-4392-BD07-3CC8A83D6199}" destId="{9327EBA9-E657-4D65-A091-D96C69E36B64}" srcOrd="0" destOrd="0" presId="urn:microsoft.com/office/officeart/2009/3/layout/StepUpProcess"/>
    <dgm:cxn modelId="{AA2EA699-AEFF-409A-91DB-6325D2CF10AE}" type="presOf" srcId="{F1419298-35F9-42A6-9386-9BF7B555AA97}" destId="{93E4DA36-A2D4-4EF5-A8EC-F22E0E9A23BB}" srcOrd="0" destOrd="0" presId="urn:microsoft.com/office/officeart/2009/3/layout/StepUpProcess"/>
    <dgm:cxn modelId="{864B9544-8CC5-424D-9767-502C422A0A18}" srcId="{F1419298-35F9-42A6-9386-9BF7B555AA97}" destId="{882BDC91-1EFC-482D-A92C-D58235BEEE6B}" srcOrd="0" destOrd="0" parTransId="{F2E759E4-357E-41E1-A569-1E673D269CE3}" sibTransId="{7DFCEADC-E6F6-4063-B76C-AA045BA12273}"/>
    <dgm:cxn modelId="{2E0DD023-8FBC-4320-B15B-058E5842BB66}" srcId="{F1419298-35F9-42A6-9386-9BF7B555AA97}" destId="{AA939C21-39E9-45C4-A65E-32B2EF80F381}" srcOrd="3" destOrd="0" parTransId="{1BF2FDF4-EBB5-403E-BA1F-F36A110D0C56}" sibTransId="{1D74DE24-81EA-4C72-85AB-DF8109CAFB74}"/>
    <dgm:cxn modelId="{919B25B2-217D-43E5-9D0A-899EA806024A}" srcId="{F1419298-35F9-42A6-9386-9BF7B555AA97}" destId="{B3EE4D15-3670-4392-BD07-3CC8A83D6199}" srcOrd="1" destOrd="0" parTransId="{37BF4EEC-8AAB-40A4-9D62-63F970A2812D}" sibTransId="{37A763CE-19CC-4889-9B7F-5E66605F1B62}"/>
    <dgm:cxn modelId="{8141931D-D233-4933-8036-AADBF44F2FBE}" type="presOf" srcId="{AA939C21-39E9-45C4-A65E-32B2EF80F381}" destId="{9393FB44-DE35-4B44-9274-C6749524FFB4}" srcOrd="0" destOrd="0" presId="urn:microsoft.com/office/officeart/2009/3/layout/StepUpProcess"/>
    <dgm:cxn modelId="{BE31FF1A-4D5E-4F4F-BBC9-AE4B193940A0}" srcId="{F1419298-35F9-42A6-9386-9BF7B555AA97}" destId="{9B7408D2-AEA2-48C5-B267-5AF2D2860290}" srcOrd="2" destOrd="0" parTransId="{79C40902-60FA-485D-BE83-235FE4C6887A}" sibTransId="{1C9B5E3B-AC2F-4E1B-8FB0-C174157F59C1}"/>
    <dgm:cxn modelId="{06F09679-ACD1-45FF-A791-E37BE5EBAF9E}" type="presParOf" srcId="{93E4DA36-A2D4-4EF5-A8EC-F22E0E9A23BB}" destId="{031AB1BB-987B-4FAD-8D09-775BD8311A0F}" srcOrd="0" destOrd="0" presId="urn:microsoft.com/office/officeart/2009/3/layout/StepUpProcess"/>
    <dgm:cxn modelId="{0C1D1E7E-8C59-488A-8019-73A5BA0BA4B5}" type="presParOf" srcId="{031AB1BB-987B-4FAD-8D09-775BD8311A0F}" destId="{59E3D226-0FE7-444E-B61A-12EDC16682A7}" srcOrd="0" destOrd="0" presId="urn:microsoft.com/office/officeart/2009/3/layout/StepUpProcess"/>
    <dgm:cxn modelId="{2A41F8CD-E149-4F3D-A5B1-60EBC711F318}" type="presParOf" srcId="{031AB1BB-987B-4FAD-8D09-775BD8311A0F}" destId="{E0CFACA2-CC91-49B9-8225-7C6566D03FCB}" srcOrd="1" destOrd="0" presId="urn:microsoft.com/office/officeart/2009/3/layout/StepUpProcess"/>
    <dgm:cxn modelId="{101D24B2-8250-4CF3-95C7-9D056811476D}" type="presParOf" srcId="{031AB1BB-987B-4FAD-8D09-775BD8311A0F}" destId="{87E9121F-D2B9-4E7C-9571-8BFE1EDF42C6}" srcOrd="2" destOrd="0" presId="urn:microsoft.com/office/officeart/2009/3/layout/StepUpProcess"/>
    <dgm:cxn modelId="{7C46893E-A48B-40B7-B0BB-40D8570576FD}" type="presParOf" srcId="{93E4DA36-A2D4-4EF5-A8EC-F22E0E9A23BB}" destId="{B0BF7D64-177B-491D-B1DC-36BDBC0E06DC}" srcOrd="1" destOrd="0" presId="urn:microsoft.com/office/officeart/2009/3/layout/StepUpProcess"/>
    <dgm:cxn modelId="{5B2E8569-7291-475F-ADED-B808983B8507}" type="presParOf" srcId="{B0BF7D64-177B-491D-B1DC-36BDBC0E06DC}" destId="{A37BDEC3-E57B-468D-A067-488A4BD392BF}" srcOrd="0" destOrd="0" presId="urn:microsoft.com/office/officeart/2009/3/layout/StepUpProcess"/>
    <dgm:cxn modelId="{59037700-429B-42D4-BD47-9416ECD45B74}" type="presParOf" srcId="{93E4DA36-A2D4-4EF5-A8EC-F22E0E9A23BB}" destId="{BFB461E9-52CE-433B-806E-CC199C640293}" srcOrd="2" destOrd="0" presId="urn:microsoft.com/office/officeart/2009/3/layout/StepUpProcess"/>
    <dgm:cxn modelId="{821E8C79-8C42-4F3D-9870-5023B468D6D7}" type="presParOf" srcId="{BFB461E9-52CE-433B-806E-CC199C640293}" destId="{E212A141-6AAF-4758-96A8-84817D499C7D}" srcOrd="0" destOrd="0" presId="urn:microsoft.com/office/officeart/2009/3/layout/StepUpProcess"/>
    <dgm:cxn modelId="{7D6ED159-B1C9-4CD0-9E7C-E1382945A06E}" type="presParOf" srcId="{BFB461E9-52CE-433B-806E-CC199C640293}" destId="{9327EBA9-E657-4D65-A091-D96C69E36B64}" srcOrd="1" destOrd="0" presId="urn:microsoft.com/office/officeart/2009/3/layout/StepUpProcess"/>
    <dgm:cxn modelId="{E4ABD248-770D-40B3-A749-25A5DB0971A2}" type="presParOf" srcId="{BFB461E9-52CE-433B-806E-CC199C640293}" destId="{498AC85E-BE6B-4FA6-B5A4-8F270F6B7B85}" srcOrd="2" destOrd="0" presId="urn:microsoft.com/office/officeart/2009/3/layout/StepUpProcess"/>
    <dgm:cxn modelId="{B03ACB16-CF54-41B4-9FA1-5C1A844B46CD}" type="presParOf" srcId="{93E4DA36-A2D4-4EF5-A8EC-F22E0E9A23BB}" destId="{739D56D1-5A8E-4AA5-871D-836CFD9B2428}" srcOrd="3" destOrd="0" presId="urn:microsoft.com/office/officeart/2009/3/layout/StepUpProcess"/>
    <dgm:cxn modelId="{008AB50B-6647-4D1C-BA14-CD06D268694F}" type="presParOf" srcId="{739D56D1-5A8E-4AA5-871D-836CFD9B2428}" destId="{DB851F99-6A22-4734-8565-9213E41EBBC2}" srcOrd="0" destOrd="0" presId="urn:microsoft.com/office/officeart/2009/3/layout/StepUpProcess"/>
    <dgm:cxn modelId="{1E7297F0-9DA9-411B-B681-583368F1EE8D}" type="presParOf" srcId="{93E4DA36-A2D4-4EF5-A8EC-F22E0E9A23BB}" destId="{A46645DB-E02B-4C5E-84F9-AAA6E714A562}" srcOrd="4" destOrd="0" presId="urn:microsoft.com/office/officeart/2009/3/layout/StepUpProcess"/>
    <dgm:cxn modelId="{B7840ED6-8166-4AA0-AC96-24CCF8082DEE}" type="presParOf" srcId="{A46645DB-E02B-4C5E-84F9-AAA6E714A562}" destId="{BDBA6DC3-DAF8-4358-BDE1-2230205A742C}" srcOrd="0" destOrd="0" presId="urn:microsoft.com/office/officeart/2009/3/layout/StepUpProcess"/>
    <dgm:cxn modelId="{8E91C68D-8620-42A1-BBB8-E2223BB7CBF8}" type="presParOf" srcId="{A46645DB-E02B-4C5E-84F9-AAA6E714A562}" destId="{A367F83D-493E-4BD5-A5D2-B49F0F812D55}" srcOrd="1" destOrd="0" presId="urn:microsoft.com/office/officeart/2009/3/layout/StepUpProcess"/>
    <dgm:cxn modelId="{E6A986DB-CBD7-4133-A0FF-E9605AA55204}" type="presParOf" srcId="{A46645DB-E02B-4C5E-84F9-AAA6E714A562}" destId="{0F15F594-7863-4219-A387-B8B73194BD79}" srcOrd="2" destOrd="0" presId="urn:microsoft.com/office/officeart/2009/3/layout/StepUpProcess"/>
    <dgm:cxn modelId="{66BD564A-E0DF-4C15-AD49-4470CA4BDC98}" type="presParOf" srcId="{93E4DA36-A2D4-4EF5-A8EC-F22E0E9A23BB}" destId="{E4405A54-B952-4550-8A04-348958A23BCA}" srcOrd="5" destOrd="0" presId="urn:microsoft.com/office/officeart/2009/3/layout/StepUpProcess"/>
    <dgm:cxn modelId="{8237F1DF-3FD0-417D-8EE1-D0E1AC5647D2}" type="presParOf" srcId="{E4405A54-B952-4550-8A04-348958A23BCA}" destId="{85BE8625-71B3-4B21-96BE-5873B25A3918}" srcOrd="0" destOrd="0" presId="urn:microsoft.com/office/officeart/2009/3/layout/StepUpProcess"/>
    <dgm:cxn modelId="{AC84F21E-F134-4AA6-9615-C2FF20E4367B}" type="presParOf" srcId="{93E4DA36-A2D4-4EF5-A8EC-F22E0E9A23BB}" destId="{10ED76AD-AB2D-42E1-9B79-1BB600A26EBE}" srcOrd="6" destOrd="0" presId="urn:microsoft.com/office/officeart/2009/3/layout/StepUpProcess"/>
    <dgm:cxn modelId="{2313D133-0060-4E3C-BE85-00F66844C3FC}" type="presParOf" srcId="{10ED76AD-AB2D-42E1-9B79-1BB600A26EBE}" destId="{85CC5229-FEA3-40F6-8871-48183CB854ED}" srcOrd="0" destOrd="0" presId="urn:microsoft.com/office/officeart/2009/3/layout/StepUpProcess"/>
    <dgm:cxn modelId="{E85832D2-97EE-46CD-96F0-F47FFA3E45EE}" type="presParOf" srcId="{10ED76AD-AB2D-42E1-9B79-1BB600A26EBE}" destId="{9393FB44-DE35-4B44-9274-C6749524FFB4}" srcOrd="1"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419298-35F9-42A6-9386-9BF7B555AA9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93E4DA36-A2D4-4EF5-A8EC-F22E0E9A23BB}" type="pres">
      <dgm:prSet presAssocID="{F1419298-35F9-42A6-9386-9BF7B555AA97}" presName="rootnode" presStyleCnt="0">
        <dgm:presLayoutVars>
          <dgm:chMax/>
          <dgm:chPref/>
          <dgm:dir/>
          <dgm:animLvl val="lvl"/>
        </dgm:presLayoutVars>
      </dgm:prSet>
      <dgm:spPr/>
      <dgm:t>
        <a:bodyPr/>
        <a:lstStyle/>
        <a:p>
          <a:endParaRPr lang="zh-CN" altLang="en-US"/>
        </a:p>
      </dgm:t>
    </dgm:pt>
  </dgm:ptLst>
  <dgm:cxnLst>
    <dgm:cxn modelId="{AA2EA699-AEFF-409A-91DB-6325D2CF10AE}" type="presOf" srcId="{F1419298-35F9-42A6-9386-9BF7B555AA97}" destId="{93E4DA36-A2D4-4EF5-A8EC-F22E0E9A23BB}" srcOrd="0"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F1419298-35F9-42A6-9386-9BF7B555AA97}"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93E4DA36-A2D4-4EF5-A8EC-F22E0E9A23BB}" type="pres">
      <dgm:prSet presAssocID="{F1419298-35F9-42A6-9386-9BF7B555AA97}" presName="rootnode" presStyleCnt="0">
        <dgm:presLayoutVars>
          <dgm:chMax/>
          <dgm:chPref/>
          <dgm:dir/>
          <dgm:animLvl val="lvl"/>
        </dgm:presLayoutVars>
      </dgm:prSet>
      <dgm:spPr/>
    </dgm:pt>
  </dgm:ptLst>
  <dgm:cxnLst>
    <dgm:cxn modelId="{AA2EA699-AEFF-409A-91DB-6325D2CF10AE}" type="presOf" srcId="{F1419298-35F9-42A6-9386-9BF7B555AA97}" destId="{93E4DA36-A2D4-4EF5-A8EC-F22E0E9A23BB}" srcOrd="0" destOrd="0" presId="urn:microsoft.com/office/officeart/2009/3/layout/StepUp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B0D208-2BC3-48C8-BC8D-36E973C6DDAD}" type="doc">
      <dgm:prSet loTypeId="urn:microsoft.com/office/officeart/2005/8/layout/rings+Icon" loCatId="relationship" qsTypeId="urn:microsoft.com/office/officeart/2005/8/quickstyle/simple1" qsCatId="simple" csTypeId="urn:microsoft.com/office/officeart/2005/8/colors/accent1_2" csCatId="accent1" phldr="1"/>
      <dgm:spPr/>
    </dgm:pt>
    <dgm:pt modelId="{A4E7E0DD-2267-4DCE-B0E3-18DFA71E645A}">
      <dgm:prSet phldrT="[Text]"/>
      <dgm:spPr/>
      <dgm:t>
        <a:bodyPr/>
        <a:lstStyle/>
        <a:p>
          <a:r>
            <a:rPr lang="zh-CN" altLang="en-US" dirty="0">
              <a:solidFill>
                <a:schemeClr val="bg1"/>
              </a:solidFill>
            </a:rPr>
            <a:t>语音</a:t>
          </a:r>
          <a:endParaRPr lang="en-US" dirty="0">
            <a:solidFill>
              <a:schemeClr val="bg1"/>
            </a:solidFill>
          </a:endParaRPr>
        </a:p>
      </dgm:t>
    </dgm:pt>
    <dgm:pt modelId="{D71F1549-4236-4F08-A2CE-73373D0A7760}" type="parTrans" cxnId="{1E469835-B667-4371-B18E-C2C9E826E5AA}">
      <dgm:prSet/>
      <dgm:spPr/>
      <dgm:t>
        <a:bodyPr/>
        <a:lstStyle/>
        <a:p>
          <a:endParaRPr lang="en-US"/>
        </a:p>
      </dgm:t>
    </dgm:pt>
    <dgm:pt modelId="{28CA2AE7-7010-4DB4-B6CB-1C0EABE5D0E7}" type="sibTrans" cxnId="{1E469835-B667-4371-B18E-C2C9E826E5AA}">
      <dgm:prSet/>
      <dgm:spPr/>
      <dgm:t>
        <a:bodyPr/>
        <a:lstStyle/>
        <a:p>
          <a:endParaRPr lang="en-US"/>
        </a:p>
      </dgm:t>
    </dgm:pt>
    <dgm:pt modelId="{F2B0AB6A-6F27-45A1-960F-635ED59F0F12}">
      <dgm:prSet phldrT="[Text]"/>
      <dgm:spPr/>
      <dgm:t>
        <a:bodyPr/>
        <a:lstStyle/>
        <a:p>
          <a:r>
            <a:rPr lang="zh-CN" altLang="en-US" dirty="0">
              <a:solidFill>
                <a:schemeClr val="bg1"/>
              </a:solidFill>
            </a:rPr>
            <a:t>知识</a:t>
          </a:r>
          <a:endParaRPr lang="en-US" dirty="0">
            <a:solidFill>
              <a:schemeClr val="bg1"/>
            </a:solidFill>
          </a:endParaRPr>
        </a:p>
      </dgm:t>
    </dgm:pt>
    <dgm:pt modelId="{3386BDF6-5F4B-4DF6-8217-98308E2CA5CD}" type="parTrans" cxnId="{19D38F63-48DA-4575-9D36-778AA2CD3E6E}">
      <dgm:prSet/>
      <dgm:spPr/>
      <dgm:t>
        <a:bodyPr/>
        <a:lstStyle/>
        <a:p>
          <a:endParaRPr lang="en-US"/>
        </a:p>
      </dgm:t>
    </dgm:pt>
    <dgm:pt modelId="{151375E8-61A4-4B92-8DC4-45820487816C}" type="sibTrans" cxnId="{19D38F63-48DA-4575-9D36-778AA2CD3E6E}">
      <dgm:prSet/>
      <dgm:spPr/>
      <dgm:t>
        <a:bodyPr/>
        <a:lstStyle/>
        <a:p>
          <a:endParaRPr lang="en-US"/>
        </a:p>
      </dgm:t>
    </dgm:pt>
    <dgm:pt modelId="{2B0941DC-FF97-44D9-9527-DD27589804A9}">
      <dgm:prSet phldrT="[Text]"/>
      <dgm:spPr/>
      <dgm:t>
        <a:bodyPr/>
        <a:lstStyle/>
        <a:p>
          <a:r>
            <a:rPr lang="zh-CN" altLang="en-US" dirty="0">
              <a:solidFill>
                <a:schemeClr val="bg1"/>
              </a:solidFill>
            </a:rPr>
            <a:t>视觉</a:t>
          </a:r>
          <a:endParaRPr lang="en-US" dirty="0">
            <a:solidFill>
              <a:schemeClr val="bg1"/>
            </a:solidFill>
          </a:endParaRPr>
        </a:p>
      </dgm:t>
    </dgm:pt>
    <dgm:pt modelId="{3E99C68E-796B-4E26-9FB6-4A217C89543D}" type="parTrans" cxnId="{4221138E-BF86-4158-AA90-926F78E0A4B4}">
      <dgm:prSet/>
      <dgm:spPr/>
      <dgm:t>
        <a:bodyPr/>
        <a:lstStyle/>
        <a:p>
          <a:endParaRPr lang="en-US"/>
        </a:p>
      </dgm:t>
    </dgm:pt>
    <dgm:pt modelId="{330862EC-A581-419F-BF20-697FB1FF46A2}" type="sibTrans" cxnId="{4221138E-BF86-4158-AA90-926F78E0A4B4}">
      <dgm:prSet/>
      <dgm:spPr/>
      <dgm:t>
        <a:bodyPr/>
        <a:lstStyle/>
        <a:p>
          <a:endParaRPr lang="en-US"/>
        </a:p>
      </dgm:t>
    </dgm:pt>
    <dgm:pt modelId="{75D88CD8-6ACB-4CA2-B502-2A81A6CE4B1C}">
      <dgm:prSet phldrT="[Text]"/>
      <dgm:spPr/>
      <dgm:t>
        <a:bodyPr/>
        <a:lstStyle/>
        <a:p>
          <a:r>
            <a:rPr lang="zh-CN" altLang="en-US" dirty="0">
              <a:solidFill>
                <a:schemeClr val="bg1"/>
              </a:solidFill>
            </a:rPr>
            <a:t>语言</a:t>
          </a:r>
          <a:endParaRPr lang="en-US" dirty="0">
            <a:solidFill>
              <a:schemeClr val="bg1"/>
            </a:solidFill>
          </a:endParaRPr>
        </a:p>
      </dgm:t>
    </dgm:pt>
    <dgm:pt modelId="{6354DD64-54CC-4DE9-B37A-A94C625207E2}" type="parTrans" cxnId="{07E7ABE2-0798-4538-B7AE-A3F30D20D7DD}">
      <dgm:prSet/>
      <dgm:spPr/>
      <dgm:t>
        <a:bodyPr/>
        <a:lstStyle/>
        <a:p>
          <a:endParaRPr lang="en-US"/>
        </a:p>
      </dgm:t>
    </dgm:pt>
    <dgm:pt modelId="{7D2FE1B1-F456-4196-AD5C-CD7B01E8C5AA}" type="sibTrans" cxnId="{07E7ABE2-0798-4538-B7AE-A3F30D20D7DD}">
      <dgm:prSet/>
      <dgm:spPr/>
      <dgm:t>
        <a:bodyPr/>
        <a:lstStyle/>
        <a:p>
          <a:endParaRPr lang="en-US"/>
        </a:p>
      </dgm:t>
    </dgm:pt>
    <dgm:pt modelId="{A53FD892-1BB7-4686-BECA-26A2F94E10C7}" type="pres">
      <dgm:prSet presAssocID="{46B0D208-2BC3-48C8-BC8D-36E973C6DDAD}" presName="Name0" presStyleCnt="0">
        <dgm:presLayoutVars>
          <dgm:chMax val="7"/>
          <dgm:dir/>
          <dgm:resizeHandles val="exact"/>
        </dgm:presLayoutVars>
      </dgm:prSet>
      <dgm:spPr/>
    </dgm:pt>
    <dgm:pt modelId="{8613C2D6-007A-472A-8475-E8330FF63D86}" type="pres">
      <dgm:prSet presAssocID="{46B0D208-2BC3-48C8-BC8D-36E973C6DDAD}" presName="ellipse1" presStyleLbl="vennNode1" presStyleIdx="0" presStyleCnt="4" custLinFactNeighborX="19136" custLinFactNeighborY="2662">
        <dgm:presLayoutVars>
          <dgm:bulletEnabled val="1"/>
        </dgm:presLayoutVars>
      </dgm:prSet>
      <dgm:spPr/>
      <dgm:t>
        <a:bodyPr/>
        <a:lstStyle/>
        <a:p>
          <a:endParaRPr lang="zh-CN" altLang="en-US"/>
        </a:p>
      </dgm:t>
    </dgm:pt>
    <dgm:pt modelId="{6D54213C-102A-46A0-AE74-260DD93C25B7}" type="pres">
      <dgm:prSet presAssocID="{46B0D208-2BC3-48C8-BC8D-36E973C6DDAD}" presName="ellipse2" presStyleLbl="vennNode1" presStyleIdx="1" presStyleCnt="4">
        <dgm:presLayoutVars>
          <dgm:bulletEnabled val="1"/>
        </dgm:presLayoutVars>
      </dgm:prSet>
      <dgm:spPr/>
      <dgm:t>
        <a:bodyPr/>
        <a:lstStyle/>
        <a:p>
          <a:endParaRPr lang="zh-CN" altLang="en-US"/>
        </a:p>
      </dgm:t>
    </dgm:pt>
    <dgm:pt modelId="{127D32C6-AA82-434D-8A6C-94E61F2F6739}" type="pres">
      <dgm:prSet presAssocID="{46B0D208-2BC3-48C8-BC8D-36E973C6DDAD}" presName="ellipse3" presStyleLbl="vennNode1" presStyleIdx="2" presStyleCnt="4" custLinFactNeighborX="-11449" custLinFactNeighborY="2488">
        <dgm:presLayoutVars>
          <dgm:bulletEnabled val="1"/>
        </dgm:presLayoutVars>
      </dgm:prSet>
      <dgm:spPr/>
      <dgm:t>
        <a:bodyPr/>
        <a:lstStyle/>
        <a:p>
          <a:endParaRPr lang="zh-CN" altLang="en-US"/>
        </a:p>
      </dgm:t>
    </dgm:pt>
    <dgm:pt modelId="{5F69CF51-71D7-4DEA-B630-06180099A4E3}" type="pres">
      <dgm:prSet presAssocID="{46B0D208-2BC3-48C8-BC8D-36E973C6DDAD}" presName="ellipse4" presStyleLbl="vennNode1" presStyleIdx="3" presStyleCnt="4" custLinFactNeighborX="-24846" custLinFactNeighborY="2874">
        <dgm:presLayoutVars>
          <dgm:bulletEnabled val="1"/>
        </dgm:presLayoutVars>
      </dgm:prSet>
      <dgm:spPr/>
      <dgm:t>
        <a:bodyPr/>
        <a:lstStyle/>
        <a:p>
          <a:endParaRPr lang="zh-CN" altLang="en-US"/>
        </a:p>
      </dgm:t>
    </dgm:pt>
  </dgm:ptLst>
  <dgm:cxnLst>
    <dgm:cxn modelId="{58002720-298C-48CF-AABE-A7F8D4E519E3}" type="presOf" srcId="{2B0941DC-FF97-44D9-9527-DD27589804A9}" destId="{5F69CF51-71D7-4DEA-B630-06180099A4E3}" srcOrd="0" destOrd="0" presId="urn:microsoft.com/office/officeart/2005/8/layout/rings+Icon"/>
    <dgm:cxn modelId="{9356A023-0B7D-44A8-8248-5C8DE7A8B760}" type="presOf" srcId="{F2B0AB6A-6F27-45A1-960F-635ED59F0F12}" destId="{6D54213C-102A-46A0-AE74-260DD93C25B7}" srcOrd="0" destOrd="0" presId="urn:microsoft.com/office/officeart/2005/8/layout/rings+Icon"/>
    <dgm:cxn modelId="{07E7ABE2-0798-4538-B7AE-A3F30D20D7DD}" srcId="{46B0D208-2BC3-48C8-BC8D-36E973C6DDAD}" destId="{75D88CD8-6ACB-4CA2-B502-2A81A6CE4B1C}" srcOrd="2" destOrd="0" parTransId="{6354DD64-54CC-4DE9-B37A-A94C625207E2}" sibTransId="{7D2FE1B1-F456-4196-AD5C-CD7B01E8C5AA}"/>
    <dgm:cxn modelId="{4221138E-BF86-4158-AA90-926F78E0A4B4}" srcId="{46B0D208-2BC3-48C8-BC8D-36E973C6DDAD}" destId="{2B0941DC-FF97-44D9-9527-DD27589804A9}" srcOrd="3" destOrd="0" parTransId="{3E99C68E-796B-4E26-9FB6-4A217C89543D}" sibTransId="{330862EC-A581-419F-BF20-697FB1FF46A2}"/>
    <dgm:cxn modelId="{1E469835-B667-4371-B18E-C2C9E826E5AA}" srcId="{46B0D208-2BC3-48C8-BC8D-36E973C6DDAD}" destId="{A4E7E0DD-2267-4DCE-B0E3-18DFA71E645A}" srcOrd="0" destOrd="0" parTransId="{D71F1549-4236-4F08-A2CE-73373D0A7760}" sibTransId="{28CA2AE7-7010-4DB4-B6CB-1C0EABE5D0E7}"/>
    <dgm:cxn modelId="{7E84C7B7-D634-4828-9993-FAED19E4AE56}" type="presOf" srcId="{75D88CD8-6ACB-4CA2-B502-2A81A6CE4B1C}" destId="{127D32C6-AA82-434D-8A6C-94E61F2F6739}" srcOrd="0" destOrd="0" presId="urn:microsoft.com/office/officeart/2005/8/layout/rings+Icon"/>
    <dgm:cxn modelId="{81A3FF40-D022-41B8-8E8C-6DC3874FE846}" type="presOf" srcId="{A4E7E0DD-2267-4DCE-B0E3-18DFA71E645A}" destId="{8613C2D6-007A-472A-8475-E8330FF63D86}" srcOrd="0" destOrd="0" presId="urn:microsoft.com/office/officeart/2005/8/layout/rings+Icon"/>
    <dgm:cxn modelId="{58ED50C2-A65B-42EC-A1D5-5FD47A7FE1C1}" type="presOf" srcId="{46B0D208-2BC3-48C8-BC8D-36E973C6DDAD}" destId="{A53FD892-1BB7-4686-BECA-26A2F94E10C7}" srcOrd="0" destOrd="0" presId="urn:microsoft.com/office/officeart/2005/8/layout/rings+Icon"/>
    <dgm:cxn modelId="{19D38F63-48DA-4575-9D36-778AA2CD3E6E}" srcId="{46B0D208-2BC3-48C8-BC8D-36E973C6DDAD}" destId="{F2B0AB6A-6F27-45A1-960F-635ED59F0F12}" srcOrd="1" destOrd="0" parTransId="{3386BDF6-5F4B-4DF6-8217-98308E2CA5CD}" sibTransId="{151375E8-61A4-4B92-8DC4-45820487816C}"/>
    <dgm:cxn modelId="{009585AD-EE65-4DF2-B003-C13889544FF7}" type="presParOf" srcId="{A53FD892-1BB7-4686-BECA-26A2F94E10C7}" destId="{8613C2D6-007A-472A-8475-E8330FF63D86}" srcOrd="0" destOrd="0" presId="urn:microsoft.com/office/officeart/2005/8/layout/rings+Icon"/>
    <dgm:cxn modelId="{53473A62-9D81-4219-96E1-D004F3B6F0F0}" type="presParOf" srcId="{A53FD892-1BB7-4686-BECA-26A2F94E10C7}" destId="{6D54213C-102A-46A0-AE74-260DD93C25B7}" srcOrd="1" destOrd="0" presId="urn:microsoft.com/office/officeart/2005/8/layout/rings+Icon"/>
    <dgm:cxn modelId="{F0B3349C-2275-4967-A33B-FA0E75397BDD}" type="presParOf" srcId="{A53FD892-1BB7-4686-BECA-26A2F94E10C7}" destId="{127D32C6-AA82-434D-8A6C-94E61F2F6739}" srcOrd="2" destOrd="0" presId="urn:microsoft.com/office/officeart/2005/8/layout/rings+Icon"/>
    <dgm:cxn modelId="{3790CCFB-17D9-4C7A-9C21-01F3C2294A6E}" type="presParOf" srcId="{A53FD892-1BB7-4686-BECA-26A2F94E10C7}" destId="{5F69CF51-71D7-4DEA-B630-06180099A4E3}" srcOrd="3" destOrd="0" presId="urn:microsoft.com/office/officeart/2005/8/layout/rings+Icon"/>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E3D226-0FE7-444E-B61A-12EDC16682A7}">
      <dsp:nvSpPr>
        <dsp:cNvPr id="0" name=""/>
        <dsp:cNvSpPr/>
      </dsp:nvSpPr>
      <dsp:spPr>
        <a:xfrm rot="5400000">
          <a:off x="222434" y="1504199"/>
          <a:ext cx="666429" cy="110892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CFACA2-CC91-49B9-8225-7C6566D03FCB}">
      <dsp:nvSpPr>
        <dsp:cNvPr id="0" name=""/>
        <dsp:cNvSpPr/>
      </dsp:nvSpPr>
      <dsp:spPr>
        <a:xfrm>
          <a:off x="111190" y="1835528"/>
          <a:ext cx="1001142" cy="87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CN" altLang="en-US" sz="2000" kern="1200" dirty="0">
              <a:solidFill>
                <a:schemeClr val="bg1">
                  <a:lumMod val="95000"/>
                </a:schemeClr>
              </a:solidFill>
            </a:rPr>
            <a:t>分类、检索</a:t>
          </a:r>
          <a:endParaRPr lang="en-US" sz="2000" kern="1200" dirty="0">
            <a:solidFill>
              <a:schemeClr val="bg1">
                <a:lumMod val="95000"/>
              </a:schemeClr>
            </a:solidFill>
          </a:endParaRPr>
        </a:p>
      </dsp:txBody>
      <dsp:txXfrm>
        <a:off x="111190" y="1835528"/>
        <a:ext cx="1001142" cy="877560"/>
      </dsp:txXfrm>
    </dsp:sp>
    <dsp:sp modelId="{87E9121F-D2B9-4E7C-9571-8BFE1EDF42C6}">
      <dsp:nvSpPr>
        <dsp:cNvPr id="0" name=""/>
        <dsp:cNvSpPr/>
      </dsp:nvSpPr>
      <dsp:spPr>
        <a:xfrm>
          <a:off x="923438" y="1422559"/>
          <a:ext cx="188894" cy="18889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212A141-6AAF-4758-96A8-84817D499C7D}">
      <dsp:nvSpPr>
        <dsp:cNvPr id="0" name=""/>
        <dsp:cNvSpPr/>
      </dsp:nvSpPr>
      <dsp:spPr>
        <a:xfrm rot="5400000">
          <a:off x="1448028" y="1200924"/>
          <a:ext cx="666429" cy="110892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27EBA9-E657-4D65-A091-D96C69E36B64}">
      <dsp:nvSpPr>
        <dsp:cNvPr id="0" name=""/>
        <dsp:cNvSpPr/>
      </dsp:nvSpPr>
      <dsp:spPr>
        <a:xfrm>
          <a:off x="1336784" y="1532254"/>
          <a:ext cx="1001142" cy="87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CN" altLang="en-US" sz="2000" kern="1200" dirty="0">
              <a:solidFill>
                <a:schemeClr val="bg1">
                  <a:lumMod val="95000"/>
                </a:schemeClr>
              </a:solidFill>
            </a:rPr>
            <a:t>语义解析</a:t>
          </a:r>
          <a:endParaRPr lang="en-US" sz="2000" kern="1200" dirty="0">
            <a:solidFill>
              <a:schemeClr val="bg1">
                <a:lumMod val="95000"/>
              </a:schemeClr>
            </a:solidFill>
          </a:endParaRPr>
        </a:p>
      </dsp:txBody>
      <dsp:txXfrm>
        <a:off x="1336784" y="1532254"/>
        <a:ext cx="1001142" cy="877560"/>
      </dsp:txXfrm>
    </dsp:sp>
    <dsp:sp modelId="{498AC85E-BE6B-4FA6-B5A4-8F270F6B7B85}">
      <dsp:nvSpPr>
        <dsp:cNvPr id="0" name=""/>
        <dsp:cNvSpPr/>
      </dsp:nvSpPr>
      <dsp:spPr>
        <a:xfrm>
          <a:off x="2149032" y="1119284"/>
          <a:ext cx="188894" cy="18889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BA6DC3-DAF8-4358-BDE1-2230205A742C}">
      <dsp:nvSpPr>
        <dsp:cNvPr id="0" name=""/>
        <dsp:cNvSpPr/>
      </dsp:nvSpPr>
      <dsp:spPr>
        <a:xfrm rot="5400000">
          <a:off x="2673622" y="897650"/>
          <a:ext cx="666429" cy="110892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7F83D-493E-4BD5-A5D2-B49F0F812D55}">
      <dsp:nvSpPr>
        <dsp:cNvPr id="0" name=""/>
        <dsp:cNvSpPr/>
      </dsp:nvSpPr>
      <dsp:spPr>
        <a:xfrm>
          <a:off x="2562379" y="1228979"/>
          <a:ext cx="1001142" cy="87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CN" altLang="en-US" sz="2000" kern="1200" dirty="0">
              <a:solidFill>
                <a:schemeClr val="bg1">
                  <a:lumMod val="95000"/>
                </a:schemeClr>
              </a:solidFill>
            </a:rPr>
            <a:t>内容创作</a:t>
          </a:r>
          <a:endParaRPr lang="en-US" sz="2000" kern="1200" dirty="0">
            <a:solidFill>
              <a:schemeClr val="bg1">
                <a:lumMod val="95000"/>
              </a:schemeClr>
            </a:solidFill>
          </a:endParaRPr>
        </a:p>
      </dsp:txBody>
      <dsp:txXfrm>
        <a:off x="2562379" y="1228979"/>
        <a:ext cx="1001142" cy="877560"/>
      </dsp:txXfrm>
    </dsp:sp>
    <dsp:sp modelId="{0F15F594-7863-4219-A387-B8B73194BD79}">
      <dsp:nvSpPr>
        <dsp:cNvPr id="0" name=""/>
        <dsp:cNvSpPr/>
      </dsp:nvSpPr>
      <dsp:spPr>
        <a:xfrm>
          <a:off x="3374626" y="816010"/>
          <a:ext cx="188894" cy="188894"/>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CC5229-FEA3-40F6-8871-48183CB854ED}">
      <dsp:nvSpPr>
        <dsp:cNvPr id="0" name=""/>
        <dsp:cNvSpPr/>
      </dsp:nvSpPr>
      <dsp:spPr>
        <a:xfrm rot="5400000">
          <a:off x="3899217" y="594375"/>
          <a:ext cx="666429" cy="1108923"/>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93FB44-DE35-4B44-9274-C6749524FFB4}">
      <dsp:nvSpPr>
        <dsp:cNvPr id="0" name=""/>
        <dsp:cNvSpPr/>
      </dsp:nvSpPr>
      <dsp:spPr>
        <a:xfrm>
          <a:off x="3789160" y="932962"/>
          <a:ext cx="1001142" cy="877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zh-CN" altLang="en-US" sz="2000" kern="1200" dirty="0">
              <a:solidFill>
                <a:schemeClr val="bg1">
                  <a:lumMod val="95000"/>
                </a:schemeClr>
              </a:solidFill>
            </a:rPr>
            <a:t>人机多轮对话</a:t>
          </a:r>
          <a:endParaRPr lang="en-US" sz="2000" kern="1200" dirty="0">
            <a:solidFill>
              <a:schemeClr val="bg1">
                <a:lumMod val="95000"/>
              </a:schemeClr>
            </a:solidFill>
          </a:endParaRPr>
        </a:p>
      </dsp:txBody>
      <dsp:txXfrm>
        <a:off x="3789160" y="932962"/>
        <a:ext cx="1001142" cy="877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13C2D6-007A-472A-8475-E8330FF63D86}">
      <dsp:nvSpPr>
        <dsp:cNvPr id="0" name=""/>
        <dsp:cNvSpPr/>
      </dsp:nvSpPr>
      <dsp:spPr>
        <a:xfrm>
          <a:off x="258007" y="220592"/>
          <a:ext cx="1348283" cy="134844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a:solidFill>
                <a:schemeClr val="bg1"/>
              </a:solidFill>
            </a:rPr>
            <a:t>语音</a:t>
          </a:r>
          <a:endParaRPr lang="en-US" sz="2800" kern="1200" dirty="0">
            <a:solidFill>
              <a:schemeClr val="bg1"/>
            </a:solidFill>
          </a:endParaRPr>
        </a:p>
      </dsp:txBody>
      <dsp:txXfrm>
        <a:off x="455458" y="418068"/>
        <a:ext cx="953381" cy="953496"/>
      </dsp:txXfrm>
    </dsp:sp>
    <dsp:sp modelId="{6D54213C-102A-46A0-AE74-260DD93C25B7}">
      <dsp:nvSpPr>
        <dsp:cNvPr id="0" name=""/>
        <dsp:cNvSpPr/>
      </dsp:nvSpPr>
      <dsp:spPr>
        <a:xfrm>
          <a:off x="693686" y="1084036"/>
          <a:ext cx="1348283" cy="134844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a:solidFill>
                <a:schemeClr val="bg1"/>
              </a:solidFill>
            </a:rPr>
            <a:t>知识</a:t>
          </a:r>
          <a:endParaRPr lang="en-US" sz="2800" kern="1200" dirty="0">
            <a:solidFill>
              <a:schemeClr val="bg1"/>
            </a:solidFill>
          </a:endParaRPr>
        </a:p>
      </dsp:txBody>
      <dsp:txXfrm>
        <a:off x="891137" y="1281512"/>
        <a:ext cx="953381" cy="953496"/>
      </dsp:txXfrm>
    </dsp:sp>
    <dsp:sp modelId="{127D32C6-AA82-434D-8A6C-94E61F2F6739}">
      <dsp:nvSpPr>
        <dsp:cNvPr id="0" name=""/>
        <dsp:cNvSpPr/>
      </dsp:nvSpPr>
      <dsp:spPr>
        <a:xfrm>
          <a:off x="1232665" y="218246"/>
          <a:ext cx="1348283" cy="134844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a:solidFill>
                <a:schemeClr val="bg1"/>
              </a:solidFill>
            </a:rPr>
            <a:t>语言</a:t>
          </a:r>
          <a:endParaRPr lang="en-US" sz="2800" kern="1200" dirty="0">
            <a:solidFill>
              <a:schemeClr val="bg1"/>
            </a:solidFill>
          </a:endParaRPr>
        </a:p>
      </dsp:txBody>
      <dsp:txXfrm>
        <a:off x="1430116" y="415722"/>
        <a:ext cx="953381" cy="953496"/>
      </dsp:txXfrm>
    </dsp:sp>
    <dsp:sp modelId="{5F69CF51-71D7-4DEA-B630-06180099A4E3}">
      <dsp:nvSpPr>
        <dsp:cNvPr id="0" name=""/>
        <dsp:cNvSpPr/>
      </dsp:nvSpPr>
      <dsp:spPr>
        <a:xfrm>
          <a:off x="1745723" y="1122791"/>
          <a:ext cx="1348283" cy="1348448"/>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zh-CN" altLang="en-US" sz="2800" kern="1200" dirty="0">
              <a:solidFill>
                <a:schemeClr val="bg1"/>
              </a:solidFill>
            </a:rPr>
            <a:t>视觉</a:t>
          </a:r>
          <a:endParaRPr lang="en-US" sz="2800" kern="1200" dirty="0">
            <a:solidFill>
              <a:schemeClr val="bg1"/>
            </a:solidFill>
          </a:endParaRPr>
        </a:p>
      </dsp:txBody>
      <dsp:txXfrm>
        <a:off x="1943174" y="1320267"/>
        <a:ext cx="953381" cy="953496"/>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394EB1-D17E-4D4B-948D-B2899919CC63}" type="datetimeFigureOut">
              <a:rPr lang="en-US" smtClean="0"/>
              <a:t>11/3/18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BB3B5F-04DA-46E2-AEEA-463EC6676AD4}" type="slidenum">
              <a:rPr lang="en-US" smtClean="0"/>
              <a:t>‹#›</a:t>
            </a:fld>
            <a:endParaRPr lang="en-US"/>
          </a:p>
        </p:txBody>
      </p:sp>
    </p:spTree>
    <p:extLst>
      <p:ext uri="{BB962C8B-B14F-4D97-AF65-F5344CB8AC3E}">
        <p14:creationId xmlns:p14="http://schemas.microsoft.com/office/powerpoint/2010/main" val="3472671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1</a:t>
            </a:fld>
            <a:endParaRPr lang="en-US"/>
          </a:p>
        </p:txBody>
      </p:sp>
    </p:spTree>
    <p:extLst>
      <p:ext uri="{BB962C8B-B14F-4D97-AF65-F5344CB8AC3E}">
        <p14:creationId xmlns:p14="http://schemas.microsoft.com/office/powerpoint/2010/main" val="3784950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Slide</a:t>
                </a:r>
                <a:r>
                  <a:rPr lang="en-US" baseline="0" dirty="0"/>
                  <a:t> remains unchanged, but mention the following:</a:t>
                </a:r>
              </a:p>
              <a:p>
                <a:pPr marL="228600" indent="-228600">
                  <a:buAutoNum type="arabicPeriod"/>
                </a:pPr>
                <a:r>
                  <a:rPr lang="en-US" baseline="0" dirty="0"/>
                  <a:t>The input entity representation can be (1) one-hot vector that encode the index of the entity in the vocabulary, or (2) some kind of </a:t>
                </a:r>
                <a:r>
                  <a:rPr lang="en-US" baseline="0" dirty="0" err="1"/>
                  <a:t>pretrained</a:t>
                </a:r>
                <a:r>
                  <a:rPr lang="en-US" baseline="0" dirty="0"/>
                  <a:t> embedding models using a general corpus</a:t>
                </a:r>
              </a:p>
              <a:p>
                <a:pPr marL="228600" indent="-228600">
                  <a:buAutoNum type="arabicPeriod"/>
                </a:pPr>
                <a:r>
                  <a:rPr lang="en-US" baseline="0" dirty="0"/>
                  <a:t>W &amp; g are transforming functions that create the vector representations using the knowledge base data</a:t>
                </a:r>
              </a:p>
              <a:p>
                <a:pPr marL="228600" indent="-228600">
                  <a:buAutoNum type="arabicPeriod"/>
                </a:pPr>
                <a14:m>
                  <m:oMath xmlns:m="http://schemas.openxmlformats.org/officeDocument/2006/math">
                    <m:sSub>
                      <m:sSubPr>
                        <m:ctrlPr>
                          <a:rPr lang="en-US" b="0" i="1" baseline="0" smtClean="0">
                            <a:latin typeface="Cambria Math" charset="0"/>
                          </a:rPr>
                        </m:ctrlPr>
                      </m:sSubPr>
                      <m:e>
                        <m:r>
                          <a:rPr lang="en-US" b="0" i="1" baseline="0" smtClean="0">
                            <a:latin typeface="Cambria Math" panose="02040503050406030204" pitchFamily="18" charset="0"/>
                          </a:rPr>
                          <m:t>𝑆</m:t>
                        </m:r>
                      </m:e>
                      <m:sub>
                        <m:r>
                          <a:rPr lang="en-US" b="0" i="1" baseline="0" smtClean="0">
                            <a:latin typeface="Cambria Math" panose="02040503050406030204" pitchFamily="18" charset="0"/>
                          </a:rPr>
                          <m:t>𝑟</m:t>
                        </m:r>
                      </m:sub>
                    </m:sSub>
                    <m:d>
                      <m:dPr>
                        <m:ctrlPr>
                          <a:rPr lang="en-US" b="0" i="1" baseline="0" smtClean="0">
                            <a:latin typeface="Cambria Math" charset="0"/>
                          </a:rPr>
                        </m:ctrlPr>
                      </m:dPr>
                      <m:e>
                        <m:r>
                          <a:rPr lang="en-US" b="0" i="1" baseline="0" smtClean="0">
                            <a:latin typeface="Cambria Math" panose="02040503050406030204" pitchFamily="18" charset="0"/>
                          </a:rPr>
                          <m:t>𝑎</m:t>
                        </m:r>
                        <m:r>
                          <a:rPr lang="en-US" b="0" i="1" baseline="0" smtClean="0">
                            <a:latin typeface="Cambria Math" panose="02040503050406030204" pitchFamily="18" charset="0"/>
                          </a:rPr>
                          <m:t>,</m:t>
                        </m:r>
                        <m:r>
                          <a:rPr lang="en-US" b="0" i="1" baseline="0" smtClean="0">
                            <a:latin typeface="Cambria Math" panose="02040503050406030204" pitchFamily="18" charset="0"/>
                          </a:rPr>
                          <m:t>𝑏</m:t>
                        </m:r>
                      </m:e>
                    </m:d>
                  </m:oMath>
                </a14:m>
                <a:r>
                  <a:rPr lang="en-US" baseline="0" dirty="0"/>
                  <a:t> is the scoring function that measure whether entities a and b have the relation r</a:t>
                </a:r>
              </a:p>
              <a:p>
                <a:pPr marL="228600" indent="-228600">
                  <a:buAutoNum type="arabicPeriod"/>
                </a:pPr>
                <a:r>
                  <a:rPr lang="en-US" baseline="0" dirty="0"/>
                  <a:t>Training is done by treating the triples in the KB as positive examples and inexistent triples as negative examples</a:t>
                </a:r>
              </a:p>
              <a:p>
                <a:pPr marL="228600" indent="-228600">
                  <a:buAutoNum type="arabicPeriod"/>
                </a:pPr>
                <a:endParaRPr lang="en-US" baseline="0" dirty="0"/>
              </a:p>
            </p:txBody>
          </p:sp>
        </mc:Choice>
        <mc:Fallback xmlns="">
          <p:sp>
            <p:nvSpPr>
              <p:cNvPr id="3" name="Notes Placeholder 2"/>
              <p:cNvSpPr>
                <a:spLocks noGrp="1"/>
              </p:cNvSpPr>
              <p:nvPr>
                <p:ph type="body" idx="1"/>
              </p:nvPr>
            </p:nvSpPr>
            <p:spPr/>
            <p:txBody>
              <a:bodyPr/>
              <a:lstStyle/>
              <a:p>
                <a:r>
                  <a:rPr lang="en-US" dirty="0" smtClean="0"/>
                  <a:t>Slide</a:t>
                </a:r>
                <a:r>
                  <a:rPr lang="en-US" baseline="0" dirty="0" smtClean="0"/>
                  <a:t> remains unchanged, but mention the following:</a:t>
                </a:r>
              </a:p>
              <a:p>
                <a:pPr marL="228600" indent="-228600">
                  <a:buAutoNum type="arabicPeriod"/>
                </a:pPr>
                <a:r>
                  <a:rPr lang="en-US" baseline="0" dirty="0" smtClean="0"/>
                  <a:t>The input entity representation can be (1) one-hot vector that encode the index of the entity in the vocabulary, or (2) some kind of </a:t>
                </a:r>
                <a:r>
                  <a:rPr lang="en-US" baseline="0" dirty="0" err="1" smtClean="0"/>
                  <a:t>pretrained</a:t>
                </a:r>
                <a:r>
                  <a:rPr lang="en-US" baseline="0" dirty="0" smtClean="0"/>
                  <a:t> embedding models using a general corpus</a:t>
                </a:r>
              </a:p>
              <a:p>
                <a:pPr marL="228600" indent="-228600">
                  <a:buAutoNum type="arabicPeriod"/>
                </a:pPr>
                <a:r>
                  <a:rPr lang="en-US" baseline="0" dirty="0" smtClean="0"/>
                  <a:t>W &amp; g are transforming functions that create the vector representations using the knowledge base data</a:t>
                </a:r>
              </a:p>
              <a:p>
                <a:pPr marL="228600" indent="-228600">
                  <a:buAutoNum type="arabicPeriod"/>
                </a:pPr>
                <a:r>
                  <a:rPr lang="en-US" b="0" i="0" baseline="0" smtClean="0">
                    <a:latin typeface="Cambria Math" panose="02040503050406030204" pitchFamily="18" charset="0"/>
                  </a:rPr>
                  <a:t>𝑆_𝑟 (𝑎,𝑏)</a:t>
                </a:r>
                <a:r>
                  <a:rPr lang="en-US" baseline="0" dirty="0" smtClean="0"/>
                  <a:t> is the scoring function that measure whether entities a and b have the relation r</a:t>
                </a:r>
              </a:p>
              <a:p>
                <a:pPr marL="228600" indent="-228600">
                  <a:buAutoNum type="arabicPeriod"/>
                </a:pPr>
                <a:r>
                  <a:rPr lang="en-US" baseline="0" dirty="0" smtClean="0"/>
                  <a:t>Training is done by treating the triples in the KB as positive examples and inexistent triples as negative examples</a:t>
                </a:r>
              </a:p>
              <a:p>
                <a:pPr marL="228600" indent="-228600">
                  <a:buAutoNum type="arabicPeriod"/>
                </a:pPr>
                <a:endParaRPr lang="en-US" baseline="0" dirty="0" smtClean="0"/>
              </a:p>
            </p:txBody>
          </p:sp>
        </mc:Fallback>
      </mc:AlternateContent>
      <p:sp>
        <p:nvSpPr>
          <p:cNvPr id="6" name="Date Placeholder 5"/>
          <p:cNvSpPr>
            <a:spLocks noGrp="1"/>
          </p:cNvSpPr>
          <p:nvPr>
            <p:ph type="dt" idx="12"/>
          </p:nvPr>
        </p:nvSpPr>
        <p:spPr/>
        <p:txBody>
          <a:bodyPr/>
          <a:lstStyle/>
          <a:p>
            <a:fld id="{063B2905-2869-43EB-8C47-E5E0A43A7043}" type="datetime8">
              <a:rPr lang="en-US" smtClean="0"/>
              <a:t>11/3/18 1:58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dirty="0"/>
          </a:p>
        </p:txBody>
      </p:sp>
    </p:spTree>
    <p:extLst>
      <p:ext uri="{BB962C8B-B14F-4D97-AF65-F5344CB8AC3E}">
        <p14:creationId xmlns:p14="http://schemas.microsoft.com/office/powerpoint/2010/main" val="3870611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Link prediction is limited; can we do more interesting reasoning?</a:t>
            </a:r>
          </a:p>
          <a:p>
            <a:r>
              <a:rPr lang="en-US" dirty="0"/>
              <a:t>Examples of Horn clauses; more generalizable to other worlds</a:t>
            </a:r>
          </a:p>
        </p:txBody>
      </p:sp>
      <p:sp>
        <p:nvSpPr>
          <p:cNvPr id="6" name="Date Placeholder 5"/>
          <p:cNvSpPr>
            <a:spLocks noGrp="1"/>
          </p:cNvSpPr>
          <p:nvPr>
            <p:ph type="dt" idx="12"/>
          </p:nvPr>
        </p:nvSpPr>
        <p:spPr/>
        <p:txBody>
          <a:bodyPr/>
          <a:lstStyle/>
          <a:p>
            <a:fld id="{6A3E6BA3-91E2-4AEB-9FD6-6FA99E03ED23}" type="datetime8">
              <a:rPr lang="en-US" smtClean="0"/>
              <a:t>11/3/18 1:58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dirty="0"/>
          </a:p>
        </p:txBody>
      </p:sp>
    </p:spTree>
    <p:extLst>
      <p:ext uri="{BB962C8B-B14F-4D97-AF65-F5344CB8AC3E}">
        <p14:creationId xmlns:p14="http://schemas.microsoft.com/office/powerpoint/2010/main" val="1378458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在机器阅读理解和问答方面，计算机也取得了快速的发展。比如让机器去读一段新闻，或者读一本书，一本手册，计算机据此就可以掌握书里的知识，并回答问题。比如计算机读了这个新闻后，如果提问，就会回答。</a:t>
            </a:r>
            <a:endParaRPr lang="en-US" altLang="zh-CN" dirty="0"/>
          </a:p>
          <a:p>
            <a:r>
              <a:rPr lang="zh-CN" altLang="en-US" dirty="0"/>
              <a:t>最近，在备受关注的斯坦福机器阅读理解数据集上，几个实验室，包括讯飞，谷歌，微软，阿里等研发的系统，水平已经在某些指标上超过人类了。</a:t>
            </a:r>
          </a:p>
        </p:txBody>
      </p:sp>
      <p:sp>
        <p:nvSpPr>
          <p:cNvPr id="4" name="灯片编号占位符 3"/>
          <p:cNvSpPr>
            <a:spLocks noGrp="1"/>
          </p:cNvSpPr>
          <p:nvPr>
            <p:ph type="sldNum" sz="quarter" idx="10"/>
          </p:nvPr>
        </p:nvSpPr>
        <p:spPr/>
        <p:txBody>
          <a:bodyPr/>
          <a:lstStyle/>
          <a:p>
            <a:fld id="{67BB3B5F-04DA-46E2-AEEA-463EC6676AD4}" type="slidenum">
              <a:rPr lang="en-US" smtClean="0"/>
              <a:t>16</a:t>
            </a:fld>
            <a:endParaRPr lang="en-US"/>
          </a:p>
        </p:txBody>
      </p:sp>
    </p:spTree>
    <p:extLst>
      <p:ext uri="{BB962C8B-B14F-4D97-AF65-F5344CB8AC3E}">
        <p14:creationId xmlns:p14="http://schemas.microsoft.com/office/powerpoint/2010/main" val="3044141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那么，下一个突破会在哪里？下一个机会又会在哪里？</a:t>
            </a:r>
            <a:endParaRPr lang="en-US" altLang="zh-CN" dirty="0"/>
          </a:p>
          <a:p>
            <a:r>
              <a:rPr lang="zh-CN" altLang="en-US" dirty="0"/>
              <a:t>预测未来总是困难的，但我们认为以下几个方面会有很大机会。</a:t>
            </a:r>
          </a:p>
        </p:txBody>
      </p:sp>
      <p:sp>
        <p:nvSpPr>
          <p:cNvPr id="4" name="灯片编号占位符 3"/>
          <p:cNvSpPr>
            <a:spLocks noGrp="1"/>
          </p:cNvSpPr>
          <p:nvPr>
            <p:ph type="sldNum" sz="quarter" idx="10"/>
          </p:nvPr>
        </p:nvSpPr>
        <p:spPr/>
        <p:txBody>
          <a:bodyPr/>
          <a:lstStyle/>
          <a:p>
            <a:fld id="{67BB3B5F-04DA-46E2-AEEA-463EC6676AD4}" type="slidenum">
              <a:rPr lang="en-US" smtClean="0"/>
              <a:t>20</a:t>
            </a:fld>
            <a:endParaRPr lang="en-US"/>
          </a:p>
        </p:txBody>
      </p:sp>
    </p:spTree>
    <p:extLst>
      <p:ext uri="{BB962C8B-B14F-4D97-AF65-F5344CB8AC3E}">
        <p14:creationId xmlns:p14="http://schemas.microsoft.com/office/powerpoint/2010/main" val="1874631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我们人类是从多个知识源学习而获取智能，包括。。。。，人类的智能也跨越多个模态</a:t>
            </a:r>
          </a:p>
          <a:p>
            <a:r>
              <a:rPr lang="zh-CN" altLang="en-US" dirty="0"/>
              <a:t>而我们在发展新一代人工智能技术的时候，必然也要综合多个模态</a:t>
            </a:r>
            <a:r>
              <a:rPr lang="en-US" altLang="zh-CN" dirty="0"/>
              <a:t>,</a:t>
            </a:r>
            <a:r>
              <a:rPr lang="zh-CN" altLang="en-US" dirty="0"/>
              <a:t>在在语音 语言 知识 视觉等多个模态上进行联合学习与推理，从而达到通用人工智能</a:t>
            </a:r>
            <a:endParaRPr lang="en-US" altLang="zh-CN" dirty="0"/>
          </a:p>
          <a:p>
            <a:r>
              <a:rPr lang="zh-CN" altLang="en-US" dirty="0"/>
              <a:t>比如说，。。。</a:t>
            </a:r>
            <a:endParaRPr lang="en-US" altLang="zh-CN" dirty="0"/>
          </a:p>
          <a:p>
            <a:r>
              <a:rPr lang="zh-CN" altLang="en-US" dirty="0"/>
              <a:t>而这些以不同模态存在的信息，将被投影到一个统一的语义空间，在这个空间进行智能的理解，推理，变换，决策</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21</a:t>
            </a:fld>
            <a:endParaRPr lang="en-US"/>
          </a:p>
        </p:txBody>
      </p:sp>
    </p:spTree>
    <p:extLst>
      <p:ext uri="{BB962C8B-B14F-4D97-AF65-F5344CB8AC3E}">
        <p14:creationId xmlns:p14="http://schemas.microsoft.com/office/powerpoint/2010/main" val="10008538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389054-84C6-409A-A23F-837E63F0F021}"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5200454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可是我们知道语言只是符号，具体的含义需要“落地”。要想知道人工智能是如何让语言理解落地的，我们可视化了图像描述的模型的解码过程。</a:t>
            </a:r>
            <a:endParaRPr lang="en-US" altLang="zh-CN" dirty="0"/>
          </a:p>
          <a:p>
            <a:r>
              <a:rPr lang="zh-CN" altLang="en-US" dirty="0"/>
              <a:t>这是个基于深度神经网络的模型，我们可视化了在生成语言词汇的时候各神经元的活跃程度，来观察人工智能模型是如何建立语言符号和视觉信息的关联。</a:t>
            </a:r>
            <a:endParaRPr lang="en-US" altLang="zh-CN" dirty="0"/>
          </a:p>
          <a:p>
            <a:r>
              <a:rPr lang="zh-CN" altLang="en-US" dirty="0"/>
              <a:t>开始，模型在这个特别的区域表现出高活跃度力，并据此判断这是一个棒球运动，其次，。。。。。。</a:t>
            </a:r>
          </a:p>
        </p:txBody>
      </p:sp>
      <p:sp>
        <p:nvSpPr>
          <p:cNvPr id="4" name="灯片编号占位符 3"/>
          <p:cNvSpPr>
            <a:spLocks noGrp="1"/>
          </p:cNvSpPr>
          <p:nvPr>
            <p:ph type="sldNum" sz="quarter" idx="10"/>
          </p:nvPr>
        </p:nvSpPr>
        <p:spPr/>
        <p:txBody>
          <a:bodyPr/>
          <a:lstStyle/>
          <a:p>
            <a:fld id="{67BB3B5F-04DA-46E2-AEEA-463EC6676AD4}" type="slidenum">
              <a:rPr lang="en-US" smtClean="0"/>
              <a:t>23</a:t>
            </a:fld>
            <a:endParaRPr lang="en-US"/>
          </a:p>
        </p:txBody>
      </p:sp>
    </p:spTree>
    <p:extLst>
      <p:ext uri="{BB962C8B-B14F-4D97-AF65-F5344CB8AC3E}">
        <p14:creationId xmlns:p14="http://schemas.microsoft.com/office/powerpoint/2010/main" val="209943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我们也可以逆向这个过程，理解语言，用绘画来表达句子里的语义。也是一种语言符号的落地。</a:t>
            </a:r>
            <a:endParaRPr lang="en-US" altLang="zh-CN" dirty="0"/>
          </a:p>
          <a:p>
            <a:r>
              <a:rPr lang="zh-CN" altLang="en-US" dirty="0"/>
              <a:t>比如，这是一个绘画机器人。。。。</a:t>
            </a:r>
            <a:endParaRPr lang="en-US" altLang="zh-CN" dirty="0"/>
          </a:p>
          <a:p>
            <a:r>
              <a:rPr lang="zh-CN" altLang="en-US" dirty="0"/>
              <a:t>虽然笔法还较稚嫩，但这个绘画机器人已经可以比较自如用绘画来表达其对语言的理解了。</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25</a:t>
            </a:fld>
            <a:endParaRPr lang="en-US"/>
          </a:p>
        </p:txBody>
      </p:sp>
    </p:spTree>
    <p:extLst>
      <p:ext uri="{BB962C8B-B14F-4D97-AF65-F5344CB8AC3E}">
        <p14:creationId xmlns:p14="http://schemas.microsoft.com/office/powerpoint/2010/main" val="17540469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我们也可以逆向这个过程，理解语言，用绘画来表达句子里的语义。也是一种语言符号的落地。</a:t>
            </a:r>
            <a:endParaRPr lang="en-US" altLang="zh-CN" dirty="0"/>
          </a:p>
          <a:p>
            <a:r>
              <a:rPr lang="zh-CN" altLang="en-US" dirty="0"/>
              <a:t>比如，这是一个绘画机器人。。。。</a:t>
            </a:r>
            <a:endParaRPr lang="en-US" altLang="zh-CN" dirty="0"/>
          </a:p>
          <a:p>
            <a:r>
              <a:rPr lang="zh-CN" altLang="en-US" dirty="0"/>
              <a:t>虽然笔法还较稚嫩，但这个绘画机器人已经可以比较自如用绘画来表达其对语言的理解了。</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26</a:t>
            </a:fld>
            <a:endParaRPr lang="en-US"/>
          </a:p>
        </p:txBody>
      </p:sp>
    </p:spTree>
    <p:extLst>
      <p:ext uri="{BB962C8B-B14F-4D97-AF65-F5344CB8AC3E}">
        <p14:creationId xmlns:p14="http://schemas.microsoft.com/office/powerpoint/2010/main" val="3017742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28</a:t>
            </a:fld>
            <a:endParaRPr lang="en-US"/>
          </a:p>
        </p:txBody>
      </p:sp>
    </p:spTree>
    <p:extLst>
      <p:ext uri="{BB962C8B-B14F-4D97-AF65-F5344CB8AC3E}">
        <p14:creationId xmlns:p14="http://schemas.microsoft.com/office/powerpoint/2010/main" val="69674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036BB6-0936-4E87-A2F7-5F3153DCE804}" type="slidenum">
              <a:rPr lang="zh-CN" altLang="en-US" smtClean="0"/>
              <a:t>2</a:t>
            </a:fld>
            <a:endParaRPr lang="zh-CN" altLang="en-US"/>
          </a:p>
        </p:txBody>
      </p:sp>
    </p:spTree>
    <p:extLst>
      <p:ext uri="{BB962C8B-B14F-4D97-AF65-F5344CB8AC3E}">
        <p14:creationId xmlns:p14="http://schemas.microsoft.com/office/powerpoint/2010/main" val="17803071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29</a:t>
            </a:fld>
            <a:endParaRPr lang="en-US"/>
          </a:p>
        </p:txBody>
      </p:sp>
    </p:spTree>
    <p:extLst>
      <p:ext uri="{BB962C8B-B14F-4D97-AF65-F5344CB8AC3E}">
        <p14:creationId xmlns:p14="http://schemas.microsoft.com/office/powerpoint/2010/main" val="3087748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30</a:t>
            </a:fld>
            <a:endParaRPr lang="en-US"/>
          </a:p>
        </p:txBody>
      </p:sp>
    </p:spTree>
    <p:extLst>
      <p:ext uri="{BB962C8B-B14F-4D97-AF65-F5344CB8AC3E}">
        <p14:creationId xmlns:p14="http://schemas.microsoft.com/office/powerpoint/2010/main" val="1037253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最近还有一些最新的研究，集中在如何对顶层设计和规划建立人工智能模型。现有的。。。</a:t>
            </a:r>
          </a:p>
        </p:txBody>
      </p:sp>
      <p:sp>
        <p:nvSpPr>
          <p:cNvPr id="4" name="灯片编号占位符 3"/>
          <p:cNvSpPr>
            <a:spLocks noGrp="1"/>
          </p:cNvSpPr>
          <p:nvPr>
            <p:ph type="sldNum" sz="quarter" idx="10"/>
          </p:nvPr>
        </p:nvSpPr>
        <p:spPr/>
        <p:txBody>
          <a:bodyPr/>
          <a:lstStyle/>
          <a:p>
            <a:fld id="{67BB3B5F-04DA-46E2-AEEA-463EC6676AD4}" type="slidenum">
              <a:rPr lang="en-US" smtClean="0"/>
              <a:t>31</a:t>
            </a:fld>
            <a:endParaRPr lang="en-US"/>
          </a:p>
        </p:txBody>
      </p:sp>
    </p:spTree>
    <p:extLst>
      <p:ext uri="{BB962C8B-B14F-4D97-AF65-F5344CB8AC3E}">
        <p14:creationId xmlns:p14="http://schemas.microsoft.com/office/powerpoint/2010/main" val="1975608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情感会话智能也会是一个突破的机会。</a:t>
            </a:r>
            <a:endParaRPr lang="en-US" altLang="zh-CN" dirty="0"/>
          </a:p>
          <a:p>
            <a:r>
              <a:rPr lang="zh-CN" altLang="en-US" dirty="0"/>
              <a:t>情感和风格是人类特有的一种意识，而且影响我们交流，决策，合作和生活的方方面面。之前情感方面的研究主要集中在从人的语言中检测人的情绪。而我们更进一步，希望能训练人工智能机器人表达情感，让</a:t>
            </a:r>
            <a:r>
              <a:rPr lang="en-US" altLang="zh-CN" dirty="0"/>
              <a:t>AI</a:t>
            </a:r>
            <a:r>
              <a:rPr lang="zh-CN" altLang="en-US" dirty="0"/>
              <a:t>在语言表达中体现出情感与风格，更好的跟人交流，从而提升用户体验。</a:t>
            </a:r>
            <a:endParaRPr lang="en-US" altLang="zh-CN" dirty="0"/>
          </a:p>
        </p:txBody>
      </p:sp>
      <p:sp>
        <p:nvSpPr>
          <p:cNvPr id="4" name="灯片编号占位符 3"/>
          <p:cNvSpPr>
            <a:spLocks noGrp="1"/>
          </p:cNvSpPr>
          <p:nvPr>
            <p:ph type="sldNum" sz="quarter" idx="10"/>
          </p:nvPr>
        </p:nvSpPr>
        <p:spPr/>
        <p:txBody>
          <a:bodyPr/>
          <a:lstStyle/>
          <a:p>
            <a:fld id="{67BB3B5F-04DA-46E2-AEEA-463EC6676AD4}" type="slidenum">
              <a:rPr lang="en-US" smtClean="0"/>
              <a:t>32</a:t>
            </a:fld>
            <a:endParaRPr lang="en-US"/>
          </a:p>
        </p:txBody>
      </p:sp>
    </p:spTree>
    <p:extLst>
      <p:ext uri="{BB962C8B-B14F-4D97-AF65-F5344CB8AC3E}">
        <p14:creationId xmlns:p14="http://schemas.microsoft.com/office/powerpoint/2010/main" val="35536630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这是一个例子，比如用户在买了一件新</a:t>
            </a:r>
            <a:r>
              <a:rPr lang="en-US" altLang="zh-CN" dirty="0"/>
              <a:t>T</a:t>
            </a:r>
            <a:r>
              <a:rPr lang="zh-CN" altLang="en-US" dirty="0"/>
              <a:t>恤后分享了一张照片。如果我们的对话机器人看到后，只是简单的做图像识别，只会得到一些简单的属性。而如果加入多模态理解，会生成一句更有信息量的语言描述。但更神奇的是，当机器人学会情感表达后，他就会说“” </a:t>
            </a:r>
            <a:r>
              <a:rPr lang="en-US" altLang="zh-CN" dirty="0"/>
              <a:t>– </a:t>
            </a:r>
            <a:r>
              <a:rPr lang="zh-CN" altLang="en-US" dirty="0"/>
              <a:t>这会让用户感到机器人有同理心，有趣，从而建立起情感联系与信任。</a:t>
            </a:r>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33</a:t>
            </a:fld>
            <a:endParaRPr lang="en-US"/>
          </a:p>
        </p:txBody>
      </p:sp>
    </p:spTree>
    <p:extLst>
      <p:ext uri="{BB962C8B-B14F-4D97-AF65-F5344CB8AC3E}">
        <p14:creationId xmlns:p14="http://schemas.microsoft.com/office/powerpoint/2010/main" val="3461068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自然语言处理的最大突破将来自于实现真正智能的</a:t>
            </a:r>
            <a:r>
              <a:rPr lang="zh-CN" altLang="en-US"/>
              <a:t>人机对话。将近</a:t>
            </a:r>
            <a:r>
              <a:rPr lang="en-US" altLang="zh-CN"/>
              <a:t>70</a:t>
            </a:r>
            <a:r>
              <a:rPr lang="zh-CN" altLang="en-US"/>
              <a:t>年前</a:t>
            </a:r>
            <a:r>
              <a:rPr lang="zh-CN" altLang="en-US" dirty="0"/>
              <a:t>，当图灵提出他著名的图灵测试，并开启了机器智能时代时，他就提到，我们可以</a:t>
            </a:r>
            <a:r>
              <a:rPr lang="en-US" altLang="zh-CN" dirty="0"/>
              <a:t>…</a:t>
            </a:r>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34</a:t>
            </a:fld>
            <a:endParaRPr lang="en-US"/>
          </a:p>
        </p:txBody>
      </p:sp>
    </p:spTree>
    <p:extLst>
      <p:ext uri="{BB962C8B-B14F-4D97-AF65-F5344CB8AC3E}">
        <p14:creationId xmlns:p14="http://schemas.microsoft.com/office/powerpoint/2010/main" val="236278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过去</a:t>
            </a:r>
            <a:r>
              <a:rPr lang="en-US" altLang="zh-CN" dirty="0"/>
              <a:t>50</a:t>
            </a:r>
            <a:r>
              <a:rPr lang="zh-CN" altLang="en-US" dirty="0"/>
              <a:t>年来，科学家们设计了各种人机对话的框架，从聊天到完成任务，从回答问题到信息检索。也取得了不小的进步。</a:t>
            </a:r>
          </a:p>
        </p:txBody>
      </p:sp>
      <p:sp>
        <p:nvSpPr>
          <p:cNvPr id="4" name="灯片编号占位符 3"/>
          <p:cNvSpPr>
            <a:spLocks noGrp="1"/>
          </p:cNvSpPr>
          <p:nvPr>
            <p:ph type="sldNum" sz="quarter" idx="10"/>
          </p:nvPr>
        </p:nvSpPr>
        <p:spPr/>
        <p:txBody>
          <a:bodyPr/>
          <a:lstStyle/>
          <a:p>
            <a:fld id="{67BB3B5F-04DA-46E2-AEEA-463EC6676AD4}" type="slidenum">
              <a:rPr lang="en-US" smtClean="0"/>
              <a:t>35</a:t>
            </a:fld>
            <a:endParaRPr lang="en-US"/>
          </a:p>
        </p:txBody>
      </p:sp>
    </p:spTree>
    <p:extLst>
      <p:ext uri="{BB962C8B-B14F-4D97-AF65-F5344CB8AC3E}">
        <p14:creationId xmlns:p14="http://schemas.microsoft.com/office/powerpoint/2010/main" val="20336591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BB3B5F-04DA-46E2-AEEA-463EC6676AD4}" type="slidenum">
              <a:rPr lang="en-US" smtClean="0"/>
              <a:t>36</a:t>
            </a:fld>
            <a:endParaRPr lang="en-US"/>
          </a:p>
        </p:txBody>
      </p:sp>
    </p:spTree>
    <p:extLst>
      <p:ext uri="{BB962C8B-B14F-4D97-AF65-F5344CB8AC3E}">
        <p14:creationId xmlns:p14="http://schemas.microsoft.com/office/powerpoint/2010/main" val="342661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而最近一个重要的技术方向就是情感对话服务。</a:t>
            </a:r>
          </a:p>
        </p:txBody>
      </p:sp>
      <p:sp>
        <p:nvSpPr>
          <p:cNvPr id="4" name="灯片编号占位符 3"/>
          <p:cNvSpPr>
            <a:spLocks noGrp="1"/>
          </p:cNvSpPr>
          <p:nvPr>
            <p:ph type="sldNum" sz="quarter" idx="10"/>
          </p:nvPr>
        </p:nvSpPr>
        <p:spPr/>
        <p:txBody>
          <a:bodyPr/>
          <a:lstStyle/>
          <a:p>
            <a:fld id="{67BB3B5F-04DA-46E2-AEEA-463EC6676AD4}" type="slidenum">
              <a:rPr lang="en-US" smtClean="0"/>
              <a:t>37</a:t>
            </a:fld>
            <a:endParaRPr lang="en-US"/>
          </a:p>
        </p:txBody>
      </p:sp>
    </p:spTree>
    <p:extLst>
      <p:ext uri="{BB962C8B-B14F-4D97-AF65-F5344CB8AC3E}">
        <p14:creationId xmlns:p14="http://schemas.microsoft.com/office/powerpoint/2010/main" val="1360897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我们希望</a:t>
            </a:r>
            <a:r>
              <a:rPr lang="en-US" altLang="zh-CN" dirty="0"/>
              <a:t>AI</a:t>
            </a:r>
            <a:r>
              <a:rPr lang="zh-CN" altLang="en-US" dirty="0"/>
              <a:t>能帮助人类更好的连结世界，而</a:t>
            </a:r>
            <a:r>
              <a:rPr lang="en-US" altLang="zh-CN" dirty="0"/>
              <a:t>NLP </a:t>
            </a:r>
            <a:r>
              <a:rPr lang="zh-CN" altLang="en-US" dirty="0"/>
              <a:t>是帮助人与世界更有效，更快捷，更舒适的交流的核心技术。</a:t>
            </a:r>
            <a:endParaRPr lang="en-US" altLang="zh-CN" dirty="0"/>
          </a:p>
          <a:p>
            <a:r>
              <a:rPr lang="zh-CN" altLang="en-US" dirty="0"/>
              <a:t>而对话能力也是智能的体现。对话机器人是京东为了能够更好服务消费者的一个重要研究和应用方向。我们现在大约处在中级智能对话阶段。一如</a:t>
            </a:r>
            <a:r>
              <a:rPr lang="en-US" altLang="zh-CN" dirty="0"/>
              <a:t>60</a:t>
            </a:r>
            <a:r>
              <a:rPr lang="zh-CN" altLang="en-US" dirty="0"/>
              <a:t>多年前图灵所想，对话驱动智能，我们希望人机对话这个课题能够驱动人工智能深远的发展。我们愿意与整个产业界和学术界开放合作，邀请大家一起来推动技术进步。</a:t>
            </a:r>
            <a:endParaRPr lang="en-US" altLang="zh-CN" dirty="0"/>
          </a:p>
          <a:p>
            <a:r>
              <a:rPr lang="zh-CN" altLang="en-US" dirty="0"/>
              <a:t>为此，我们愿意贡献京东的数据帮助学术研究，举办京东人机对话大赛来更好的促进这个领域的发展。随后，刘丹先生会详细介绍我们的京东人机对话大赛。</a:t>
            </a:r>
            <a:endParaRPr lang="en-US" altLang="zh-CN" dirty="0"/>
          </a:p>
          <a:p>
            <a:r>
              <a:rPr lang="zh-CN" altLang="en-US" dirty="0"/>
              <a:t>谢谢</a:t>
            </a:r>
            <a:r>
              <a:rPr lang="zh-CN" altLang="en-US" baseline="0" dirty="0"/>
              <a:t>大家。</a:t>
            </a:r>
            <a:endParaRPr lang="en-US" altLang="zh-CN" baseline="0" dirty="0"/>
          </a:p>
          <a:p>
            <a:endParaRPr lang="zh-CN" altLang="en-US" dirty="0"/>
          </a:p>
        </p:txBody>
      </p:sp>
      <p:sp>
        <p:nvSpPr>
          <p:cNvPr id="4" name="灯片编号占位符 3"/>
          <p:cNvSpPr>
            <a:spLocks noGrp="1"/>
          </p:cNvSpPr>
          <p:nvPr>
            <p:ph type="sldNum" sz="quarter" idx="10"/>
          </p:nvPr>
        </p:nvSpPr>
        <p:spPr/>
        <p:txBody>
          <a:bodyPr/>
          <a:lstStyle/>
          <a:p>
            <a:fld id="{67BB3B5F-04DA-46E2-AEEA-463EC6676AD4}" type="slidenum">
              <a:rPr lang="en-US" smtClean="0"/>
              <a:t>38</a:t>
            </a:fld>
            <a:endParaRPr lang="en-US"/>
          </a:p>
        </p:txBody>
      </p:sp>
    </p:spTree>
    <p:extLst>
      <p:ext uri="{BB962C8B-B14F-4D97-AF65-F5344CB8AC3E}">
        <p14:creationId xmlns:p14="http://schemas.microsoft.com/office/powerpoint/2010/main" val="1765561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036BB6-0936-4E87-A2F7-5F3153DCE804}" type="slidenum">
              <a:rPr lang="zh-CN" altLang="en-US" smtClean="0"/>
              <a:t>3</a:t>
            </a:fld>
            <a:endParaRPr lang="zh-CN" altLang="en-US"/>
          </a:p>
        </p:txBody>
      </p:sp>
    </p:spTree>
    <p:extLst>
      <p:ext uri="{BB962C8B-B14F-4D97-AF65-F5344CB8AC3E}">
        <p14:creationId xmlns:p14="http://schemas.microsoft.com/office/powerpoint/2010/main" val="23425654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036BB6-0936-4E87-A2F7-5F3153DCE804}" type="slidenum">
              <a:rPr lang="zh-CN" altLang="en-US" smtClean="0"/>
              <a:t>4</a:t>
            </a:fld>
            <a:endParaRPr lang="zh-CN" altLang="en-US"/>
          </a:p>
        </p:txBody>
      </p:sp>
    </p:spTree>
    <p:extLst>
      <p:ext uri="{BB962C8B-B14F-4D97-AF65-F5344CB8AC3E}">
        <p14:creationId xmlns:p14="http://schemas.microsoft.com/office/powerpoint/2010/main" val="17224138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036BB6-0936-4E87-A2F7-5F3153DCE804}" type="slidenum">
              <a:rPr lang="zh-CN" altLang="en-US" smtClean="0"/>
              <a:t>5</a:t>
            </a:fld>
            <a:endParaRPr lang="zh-CN" altLang="en-US"/>
          </a:p>
        </p:txBody>
      </p:sp>
    </p:spTree>
    <p:extLst>
      <p:ext uri="{BB962C8B-B14F-4D97-AF65-F5344CB8AC3E}">
        <p14:creationId xmlns:p14="http://schemas.microsoft.com/office/powerpoint/2010/main" val="678073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MS Research Faculty Summit 2014</a:t>
            </a:r>
            <a:endParaRPr lang="en-US" dirty="0"/>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2DFDA5C7-BBAE-481E-8BF7-731156A2E2C1}" type="datetime8">
              <a:rPr lang="en-US" smtClean="0"/>
              <a:t>11/3/18 1:58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dirty="0"/>
          </a:p>
        </p:txBody>
      </p:sp>
    </p:spTree>
    <p:extLst>
      <p:ext uri="{BB962C8B-B14F-4D97-AF65-F5344CB8AC3E}">
        <p14:creationId xmlns:p14="http://schemas.microsoft.com/office/powerpoint/2010/main" val="4058069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F6C9CA-1195-425B-8554-2A19A3C4C073}" type="slidenum">
              <a:rPr lang="en-US" smtClean="0"/>
              <a:t>8</a:t>
            </a:fld>
            <a:endParaRPr lang="en-US"/>
          </a:p>
        </p:txBody>
      </p:sp>
    </p:spTree>
    <p:extLst>
      <p:ext uri="{BB962C8B-B14F-4D97-AF65-F5344CB8AC3E}">
        <p14:creationId xmlns:p14="http://schemas.microsoft.com/office/powerpoint/2010/main" val="245283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DAD76E22-E2D4-4961-98EF-717B7530FD3A}" type="datetime8">
              <a:rPr lang="en-US" smtClean="0"/>
              <a:t>11/3/18 1:58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dirty="0"/>
          </a:p>
        </p:txBody>
      </p:sp>
    </p:spTree>
    <p:extLst>
      <p:ext uri="{BB962C8B-B14F-4D97-AF65-F5344CB8AC3E}">
        <p14:creationId xmlns:p14="http://schemas.microsoft.com/office/powerpoint/2010/main" val="1841643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knowledge, sometimes called knowledge graph. </a:t>
            </a:r>
          </a:p>
          <a:p>
            <a:r>
              <a:rPr lang="en-US" dirty="0"/>
              <a:t>Unlike plain text, knowledge base contains structured data. </a:t>
            </a:r>
          </a:p>
          <a:p>
            <a:r>
              <a:rPr lang="en-US" dirty="0"/>
              <a:t>It stories properties of millions of </a:t>
            </a:r>
            <a:r>
              <a:rPr lang="en-US" dirty="0" err="1"/>
              <a:t>entites</a:t>
            </a:r>
            <a:r>
              <a:rPr lang="en-US" dirty="0"/>
              <a:t>, and 100s of millions of </a:t>
            </a:r>
            <a:r>
              <a:rPr lang="en-US" dirty="0" err="1"/>
              <a:t>relastions</a:t>
            </a:r>
            <a:r>
              <a:rPr lang="en-US" dirty="0"/>
              <a:t> among them.</a:t>
            </a:r>
          </a:p>
        </p:txBody>
      </p:sp>
      <p:sp>
        <p:nvSpPr>
          <p:cNvPr id="4" name="Date Placeholder 3"/>
          <p:cNvSpPr>
            <a:spLocks noGrp="1"/>
          </p:cNvSpPr>
          <p:nvPr>
            <p:ph type="dt" idx="10"/>
          </p:nvPr>
        </p:nvSpPr>
        <p:spPr/>
        <p:txBody>
          <a:bodyPr/>
          <a:lstStyle/>
          <a:p>
            <a:fld id="{8A3DD483-BD48-42B2-9D22-506417FE29B7}" type="datetime8">
              <a:rPr lang="en-US" smtClean="0"/>
              <a:t>11/3/18 1:58 PM</a:t>
            </a:fld>
            <a:endParaRPr lang="en-US" dirty="0"/>
          </a:p>
        </p:txBody>
      </p:sp>
      <p:sp>
        <p:nvSpPr>
          <p:cNvPr id="5" name="Slide Number Placeholder 4"/>
          <p:cNvSpPr>
            <a:spLocks noGrp="1"/>
          </p:cNvSpPr>
          <p:nvPr>
            <p:ph type="sldNum" sz="quarter" idx="11"/>
          </p:nvPr>
        </p:nvSpPr>
        <p:spPr/>
        <p:txBody>
          <a:bodyPr/>
          <a:lstStyle/>
          <a:p>
            <a:fld id="{B4008EB6-D09E-4580-8CD6-DDB14511944F}" type="slidenum">
              <a:rPr lang="en-US" smtClean="0"/>
              <a:pPr/>
              <a:t>12</a:t>
            </a:fld>
            <a:endParaRPr lang="en-US" dirty="0"/>
          </a:p>
        </p:txBody>
      </p:sp>
    </p:spTree>
    <p:extLst>
      <p:ext uri="{BB962C8B-B14F-4D97-AF65-F5344CB8AC3E}">
        <p14:creationId xmlns:p14="http://schemas.microsoft.com/office/powerpoint/2010/main" val="1874639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2746607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559748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246322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2-color bulleted">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29" y="891883"/>
            <a:ext cx="8740142" cy="1387688"/>
          </a:xfrm>
        </p:spPr>
        <p:txBody>
          <a:bodyPr>
            <a:spAutoFit/>
          </a:bodyPr>
          <a:lstStyle>
            <a:lvl1pPr>
              <a:buClr>
                <a:schemeClr val="tx2"/>
              </a:buClr>
              <a:defRPr>
                <a:gradFill>
                  <a:gsLst>
                    <a:gs pos="13869">
                      <a:schemeClr val="tx2"/>
                    </a:gs>
                    <a:gs pos="42000">
                      <a:schemeClr val="tx2"/>
                    </a:gs>
                  </a:gsLst>
                  <a:lin ang="5400000" scaled="0"/>
                </a:gradFill>
              </a:defRPr>
            </a:lvl1pPr>
            <a:lvl3pPr>
              <a:defRPr sz="1490"/>
            </a:lvl3pPr>
            <a:lvl4pPr>
              <a:defRPr sz="1241"/>
            </a:lvl4pPr>
            <a:lvl5pPr>
              <a:defRPr sz="1241"/>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57448338"/>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7" name="Content Placeholder 6"/>
          <p:cNvSpPr>
            <a:spLocks noGrp="1"/>
          </p:cNvSpPr>
          <p:nvPr>
            <p:ph sz="quarter" idx="10"/>
          </p:nvPr>
        </p:nvSpPr>
        <p:spPr>
          <a:xfrm>
            <a:off x="201931" y="893051"/>
            <a:ext cx="8740142" cy="1470432"/>
          </a:xfrm>
        </p:spPr>
        <p:txBody>
          <a:bodyPr/>
          <a:lstStyle>
            <a:lvl1pPr>
              <a:defRPr sz="2250"/>
            </a:lvl1pPr>
            <a:lvl2pPr>
              <a:defRPr sz="1969"/>
            </a:lvl2pPr>
            <a:lvl3pPr>
              <a:defRPr sz="1688"/>
            </a:lvl3pPr>
            <a:lvl4pPr>
              <a:defRPr sz="1266"/>
            </a:lvl4pPr>
            <a:lvl5pPr>
              <a:defRPr sz="11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53348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891884"/>
            <a:ext cx="8740143" cy="1419363"/>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grpSp>
        <p:nvGrpSpPr>
          <p:cNvPr id="11" name="Group 10"/>
          <p:cNvGrpSpPr/>
          <p:nvPr userDrawn="1"/>
        </p:nvGrpSpPr>
        <p:grpSpPr>
          <a:xfrm>
            <a:off x="0" y="4196752"/>
            <a:ext cx="9144000" cy="946750"/>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562523" fontAlgn="base">
                <a:lnSpc>
                  <a:spcPct val="90000"/>
                </a:lnSpc>
                <a:spcBef>
                  <a:spcPct val="0"/>
                </a:spcBef>
                <a:spcAft>
                  <a:spcPct val="0"/>
                </a:spcAft>
              </a:pPr>
              <a:endParaRPr lang="en-US" sz="1477"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grpSp>
      <p:sp>
        <p:nvSpPr>
          <p:cNvPr id="23" name="TextBox 22"/>
          <p:cNvSpPr txBox="1"/>
          <p:nvPr userDrawn="1"/>
        </p:nvSpPr>
        <p:spPr>
          <a:xfrm>
            <a:off x="4255064" y="4714875"/>
            <a:ext cx="471284" cy="402482"/>
          </a:xfrm>
          <a:prstGeom prst="rect">
            <a:avLst/>
          </a:prstGeom>
          <a:noFill/>
        </p:spPr>
        <p:txBody>
          <a:bodyPr wrap="none" lIns="128588" tIns="102870" rIns="128588" bIns="102870" rtlCol="0">
            <a:spAutoFit/>
          </a:bodyPr>
          <a:lstStyle/>
          <a:p>
            <a:pPr>
              <a:lnSpc>
                <a:spcPct val="90000"/>
              </a:lnSpc>
              <a:spcAft>
                <a:spcPts val="422"/>
              </a:spcAft>
            </a:pPr>
            <a:fld id="{FCCF7D29-9B96-4F72-9127-CC17296C890C}" type="slidenum">
              <a:rPr lang="en-US" sz="1406" smtClean="0">
                <a:solidFill>
                  <a:schemeClr val="bg1">
                    <a:lumMod val="85000"/>
                  </a:schemeClr>
                </a:solidFill>
              </a:rPr>
              <a:pPr>
                <a:lnSpc>
                  <a:spcPct val="90000"/>
                </a:lnSpc>
                <a:spcAft>
                  <a:spcPts val="422"/>
                </a:spcAft>
              </a:pPr>
              <a:t>‹#›</a:t>
            </a:fld>
            <a:endParaRPr lang="en-US" sz="1406" dirty="0">
              <a:solidFill>
                <a:schemeClr val="bg1">
                  <a:lumMod val="85000"/>
                </a:schemeClr>
              </a:solidFill>
            </a:endParaRPr>
          </a:p>
        </p:txBody>
      </p:sp>
      <p:grpSp>
        <p:nvGrpSpPr>
          <p:cNvPr id="14" name="Group 13"/>
          <p:cNvGrpSpPr/>
          <p:nvPr userDrawn="1"/>
        </p:nvGrpSpPr>
        <p:grpSpPr>
          <a:xfrm>
            <a:off x="56083" y="4703555"/>
            <a:ext cx="2066817" cy="517207"/>
            <a:chOff x="67299" y="6689496"/>
            <a:chExt cx="2480180" cy="735582"/>
          </a:xfrm>
        </p:grpSpPr>
        <p:sp>
          <p:nvSpPr>
            <p:cNvPr id="15" name="TextBox 14"/>
            <p:cNvSpPr txBox="1"/>
            <p:nvPr userDrawn="1"/>
          </p:nvSpPr>
          <p:spPr>
            <a:xfrm>
              <a:off x="420435" y="6727907"/>
              <a:ext cx="2127044" cy="697171"/>
            </a:xfrm>
            <a:prstGeom prst="rect">
              <a:avLst/>
            </a:prstGeom>
            <a:noFill/>
          </p:spPr>
          <p:txBody>
            <a:bodyPr wrap="none" lIns="182880" tIns="146304" rIns="182880" bIns="146304" rtlCol="0">
              <a:spAutoFit/>
            </a:bodyPr>
            <a:lstStyle/>
            <a:p>
              <a:pPr>
                <a:lnSpc>
                  <a:spcPct val="90000"/>
                </a:lnSpc>
                <a:spcAft>
                  <a:spcPts val="422"/>
                </a:spcAft>
              </a:pPr>
              <a:r>
                <a:rPr lang="en-US" sz="1406" b="0" dirty="0">
                  <a:solidFill>
                    <a:schemeClr val="bg1"/>
                  </a:solidFill>
                </a:rPr>
                <a:t>Microsoft</a:t>
              </a:r>
              <a:r>
                <a:rPr lang="en-US" sz="1406" dirty="0">
                  <a:solidFill>
                    <a:schemeClr val="bg1"/>
                  </a:solidFill>
                </a:rPr>
                <a:t> </a:t>
              </a:r>
              <a:r>
                <a:rPr lang="en-US" sz="1406" dirty="0">
                  <a:solidFill>
                    <a:schemeClr val="bg1"/>
                  </a:solidFill>
                  <a:latin typeface="+mj-lt"/>
                </a:rPr>
                <a:t>Research</a:t>
              </a: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Box 17"/>
          <p:cNvSpPr txBox="1"/>
          <p:nvPr userDrawn="1"/>
        </p:nvSpPr>
        <p:spPr>
          <a:xfrm>
            <a:off x="7561238" y="4746697"/>
            <a:ext cx="1186223" cy="402482"/>
          </a:xfrm>
          <a:prstGeom prst="rect">
            <a:avLst/>
          </a:prstGeom>
          <a:noFill/>
        </p:spPr>
        <p:txBody>
          <a:bodyPr wrap="none" lIns="128588" tIns="102870" rIns="128588" bIns="102870" rtlCol="0">
            <a:spAutoFit/>
          </a:bodyPr>
          <a:lstStyle/>
          <a:p>
            <a:pPr>
              <a:lnSpc>
                <a:spcPct val="90000"/>
              </a:lnSpc>
              <a:spcAft>
                <a:spcPts val="422"/>
              </a:spcAft>
            </a:pPr>
            <a:r>
              <a:rPr lang="en-US" sz="1406" b="0" dirty="0">
                <a:solidFill>
                  <a:schemeClr val="bg1"/>
                </a:solidFill>
              </a:rPr>
              <a:t>Xiaodong He</a:t>
            </a:r>
            <a:endParaRPr lang="en-US" sz="1406" dirty="0">
              <a:solidFill>
                <a:schemeClr val="bg1"/>
              </a:solidFill>
              <a:latin typeface="+mj-lt"/>
            </a:endParaRPr>
          </a:p>
        </p:txBody>
      </p:sp>
    </p:spTree>
    <p:extLst>
      <p:ext uri="{BB962C8B-B14F-4D97-AF65-F5344CB8AC3E}">
        <p14:creationId xmlns:p14="http://schemas.microsoft.com/office/powerpoint/2010/main" val="1552816445"/>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mp; 2-color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Text Placeholder 5"/>
          <p:cNvSpPr>
            <a:spLocks noGrp="1"/>
          </p:cNvSpPr>
          <p:nvPr>
            <p:ph type="body" sz="quarter" idx="10"/>
          </p:nvPr>
        </p:nvSpPr>
        <p:spPr>
          <a:xfrm>
            <a:off x="201931" y="891885"/>
            <a:ext cx="8740142" cy="1204253"/>
          </a:xfrm>
        </p:spPr>
        <p:txBody>
          <a:bodyPr/>
          <a:lstStyle>
            <a:lvl1pPr marL="0" indent="0">
              <a:buNone/>
              <a:defRPr>
                <a:gradFill>
                  <a:gsLst>
                    <a:gs pos="1250">
                      <a:schemeClr val="tx2"/>
                    </a:gs>
                    <a:gs pos="99000">
                      <a:schemeClr val="tx2"/>
                    </a:gs>
                  </a:gsLst>
                  <a:lin ang="5400000" scaled="0"/>
                </a:gradFill>
              </a:defRPr>
            </a:lvl1pPr>
            <a:lvl2pPr marL="0" indent="0">
              <a:buFontTx/>
              <a:buNone/>
              <a:defRPr sz="1009"/>
            </a:lvl2pPr>
            <a:lvl3pPr marL="116357" indent="0">
              <a:buNone/>
              <a:defRPr sz="1009"/>
            </a:lvl3pPr>
            <a:lvl4pPr marL="232716" indent="0">
              <a:buNone/>
              <a:defRPr sz="890"/>
            </a:lvl4pPr>
            <a:lvl5pPr marL="349072" indent="0">
              <a:buNone/>
              <a:defRPr sz="89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022129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497FF246-FF13-4685-82A3-1EE6EA0D07D9}"/>
              </a:ext>
            </a:extLst>
          </p:cNvPr>
          <p:cNvSpPr/>
          <p:nvPr userDrawn="1"/>
        </p:nvSpPr>
        <p:spPr bwMode="auto">
          <a:xfrm>
            <a:off x="0" y="1"/>
            <a:ext cx="9144000" cy="890715"/>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4464" tIns="107571" rIns="134464" bIns="107571" numCol="1" spcCol="0" rtlCol="0" fromWordArt="0" anchor="t" anchorCtr="0" forceAA="0" compatLnSpc="1">
            <a:prstTxWarp prst="textNoShape">
              <a:avLst/>
            </a:prstTxWarp>
            <a:noAutofit/>
          </a:bodyPr>
          <a:lstStyle/>
          <a:p>
            <a:pPr algn="ctr" defTabSz="685647" fontAlgn="base">
              <a:lnSpc>
                <a:spcPct val="90000"/>
              </a:lnSpc>
              <a:spcBef>
                <a:spcPct val="0"/>
              </a:spcBef>
              <a:spcAft>
                <a:spcPct val="0"/>
              </a:spcAft>
            </a:pPr>
            <a:endParaRPr lang="en-US" sz="1765" err="1">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p:nvPr>
        </p:nvSpPr>
        <p:spPr/>
        <p:txBody>
          <a:bodyPr/>
          <a:lstStyle>
            <a:lvl1pPr>
              <a:defRPr>
                <a:gradFill>
                  <a:gsLst>
                    <a:gs pos="1250">
                      <a:schemeClr val="bg1"/>
                    </a:gs>
                    <a:gs pos="100000">
                      <a:schemeClr val="bg1"/>
                    </a:gs>
                  </a:gsLst>
                  <a:lin ang="5400000" scaled="0"/>
                </a:gradFill>
              </a:defRPr>
            </a:lvl1pPr>
          </a:lstStyle>
          <a:p>
            <a:r>
              <a:rPr lang="en-US"/>
              <a:t>Click to edit Master title style</a:t>
            </a:r>
          </a:p>
        </p:txBody>
      </p:sp>
    </p:spTree>
    <p:extLst>
      <p:ext uri="{BB962C8B-B14F-4D97-AF65-F5344CB8AC3E}">
        <p14:creationId xmlns:p14="http://schemas.microsoft.com/office/powerpoint/2010/main" val="231275928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480019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3950750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4665719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15282359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10050077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1892767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420306" y="169671"/>
            <a:ext cx="7886700" cy="756302"/>
          </a:xfrm>
        </p:spPr>
        <p:txBody>
          <a:bodyPr>
            <a:normAutofit/>
          </a:bodyPr>
          <a:lstStyle>
            <a:lvl1pPr>
              <a:defRPr sz="3200">
                <a:solidFill>
                  <a:schemeClr val="bg1"/>
                </a:solidFill>
                <a:latin typeface="方正兰亭粗黑简体" panose="02000000000000000000" pitchFamily="2" charset="-122"/>
                <a:ea typeface="方正兰亭粗黑简体" panose="02000000000000000000" pitchFamily="2" charset="-122"/>
              </a:defRPr>
            </a:lvl1pPr>
          </a:lstStyle>
          <a:p>
            <a:r>
              <a:rPr lang="zh-CN" altLang="en-US" dirty="0"/>
              <a:t>单击此处编辑母版标题样式</a:t>
            </a:r>
            <a:endParaRPr lang="en-US" dirty="0"/>
          </a:p>
        </p:txBody>
      </p:sp>
      <p:sp>
        <p:nvSpPr>
          <p:cNvPr id="3" name="Date Placeholder 2"/>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38986885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2859834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1191176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2621626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7199088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10535861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1st level color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01930" y="891884"/>
            <a:ext cx="8740143" cy="1419363"/>
          </a:xfrm>
        </p:spPr>
        <p:txBody>
          <a:bodyPr>
            <a:spAutoFit/>
          </a:bodyPr>
          <a:lstStyle>
            <a:lvl1pPr>
              <a:defRPr>
                <a:gradFill>
                  <a:gsLst>
                    <a:gs pos="1250">
                      <a:schemeClr val="tx2"/>
                    </a:gs>
                    <a:gs pos="99000">
                      <a:schemeClr val="tx2"/>
                    </a:gs>
                  </a:gsLst>
                  <a:lin ang="5400000" scaled="0"/>
                </a:gra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p:cNvSpPr>
            <a:spLocks noGrp="1"/>
          </p:cNvSpPr>
          <p:nvPr>
            <p:ph type="title"/>
          </p:nvPr>
        </p:nvSpPr>
        <p:spPr/>
        <p:txBody>
          <a:bodyPr/>
          <a:lstStyle/>
          <a:p>
            <a:r>
              <a:rPr lang="en-US"/>
              <a:t>Click to edit Master title style</a:t>
            </a:r>
          </a:p>
        </p:txBody>
      </p:sp>
      <p:grpSp>
        <p:nvGrpSpPr>
          <p:cNvPr id="11" name="Group 10"/>
          <p:cNvGrpSpPr/>
          <p:nvPr userDrawn="1"/>
        </p:nvGrpSpPr>
        <p:grpSpPr>
          <a:xfrm>
            <a:off x="0" y="4196752"/>
            <a:ext cx="9144000" cy="946750"/>
            <a:chOff x="0" y="5890113"/>
            <a:chExt cx="12436475" cy="1104412"/>
          </a:xfrm>
        </p:grpSpPr>
        <p:sp>
          <p:nvSpPr>
            <p:cNvPr id="12" name="Rectangle 11"/>
            <p:cNvSpPr/>
            <p:nvPr userDrawn="1"/>
          </p:nvSpPr>
          <p:spPr bwMode="auto">
            <a:xfrm>
              <a:off x="0" y="6392861"/>
              <a:ext cx="12436475" cy="601664"/>
            </a:xfrm>
            <a:prstGeom prst="rect">
              <a:avLst/>
            </a:prstGeom>
            <a:solidFill>
              <a:srgbClr val="08247B"/>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562523" fontAlgn="base">
                <a:lnSpc>
                  <a:spcPct val="90000"/>
                </a:lnSpc>
                <a:spcBef>
                  <a:spcPct val="0"/>
                </a:spcBef>
                <a:spcAft>
                  <a:spcPct val="0"/>
                </a:spcAft>
              </a:pPr>
              <a:endParaRPr lang="en-US" sz="1477" dirty="0" err="1">
                <a:gradFill>
                  <a:gsLst>
                    <a:gs pos="0">
                      <a:srgbClr val="FFFFFF"/>
                    </a:gs>
                    <a:gs pos="100000">
                      <a:srgbClr val="FFFFFF"/>
                    </a:gs>
                  </a:gsLst>
                  <a:lin ang="5400000" scaled="0"/>
                </a:gradFill>
                <a:ea typeface="Segoe UI" pitchFamily="34" charset="0"/>
                <a:cs typeface="Segoe UI" pitchFamily="34" charset="0"/>
              </a:endParaRPr>
            </a:p>
          </p:txBody>
        </p:sp>
        <p:sp>
          <p:nvSpPr>
            <p:cNvPr id="13" name="AutoShape 3"/>
            <p:cNvSpPr>
              <a:spLocks noChangeAspect="1" noChangeArrowheads="1" noTextEdit="1"/>
            </p:cNvSpPr>
            <p:nvPr userDrawn="1"/>
          </p:nvSpPr>
          <p:spPr bwMode="auto">
            <a:xfrm>
              <a:off x="11331575" y="5890113"/>
              <a:ext cx="8286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266"/>
            </a:p>
          </p:txBody>
        </p:sp>
      </p:grpSp>
      <p:sp>
        <p:nvSpPr>
          <p:cNvPr id="23" name="TextBox 22"/>
          <p:cNvSpPr txBox="1"/>
          <p:nvPr userDrawn="1"/>
        </p:nvSpPr>
        <p:spPr>
          <a:xfrm>
            <a:off x="4255064" y="4714875"/>
            <a:ext cx="479299" cy="402482"/>
          </a:xfrm>
          <a:prstGeom prst="rect">
            <a:avLst/>
          </a:prstGeom>
          <a:noFill/>
        </p:spPr>
        <p:txBody>
          <a:bodyPr wrap="none" lIns="128588" tIns="102870" rIns="128588" bIns="102870" rtlCol="0">
            <a:spAutoFit/>
          </a:bodyPr>
          <a:lstStyle/>
          <a:p>
            <a:pPr>
              <a:lnSpc>
                <a:spcPct val="90000"/>
              </a:lnSpc>
              <a:spcAft>
                <a:spcPts val="422"/>
              </a:spcAft>
            </a:pPr>
            <a:fld id="{FCCF7D29-9B96-4F72-9127-CC17296C890C}" type="slidenum">
              <a:rPr lang="en-US" sz="1406" smtClean="0">
                <a:solidFill>
                  <a:schemeClr val="bg1">
                    <a:lumMod val="85000"/>
                  </a:schemeClr>
                </a:solidFill>
              </a:rPr>
              <a:pPr>
                <a:lnSpc>
                  <a:spcPct val="90000"/>
                </a:lnSpc>
                <a:spcAft>
                  <a:spcPts val="422"/>
                </a:spcAft>
              </a:pPr>
              <a:t>‹#›</a:t>
            </a:fld>
            <a:endParaRPr lang="en-US" sz="1406" dirty="0">
              <a:solidFill>
                <a:schemeClr val="bg1">
                  <a:lumMod val="85000"/>
                </a:schemeClr>
              </a:solidFill>
            </a:endParaRPr>
          </a:p>
        </p:txBody>
      </p:sp>
      <p:grpSp>
        <p:nvGrpSpPr>
          <p:cNvPr id="14" name="Group 13"/>
          <p:cNvGrpSpPr/>
          <p:nvPr userDrawn="1"/>
        </p:nvGrpSpPr>
        <p:grpSpPr>
          <a:xfrm>
            <a:off x="56083" y="4703555"/>
            <a:ext cx="2216922" cy="517207"/>
            <a:chOff x="67299" y="6689496"/>
            <a:chExt cx="2660306" cy="735582"/>
          </a:xfrm>
        </p:grpSpPr>
        <p:sp>
          <p:nvSpPr>
            <p:cNvPr id="15" name="TextBox 14"/>
            <p:cNvSpPr txBox="1"/>
            <p:nvPr userDrawn="1"/>
          </p:nvSpPr>
          <p:spPr>
            <a:xfrm>
              <a:off x="420435" y="6727907"/>
              <a:ext cx="2307170" cy="697171"/>
            </a:xfrm>
            <a:prstGeom prst="rect">
              <a:avLst/>
            </a:prstGeom>
            <a:noFill/>
          </p:spPr>
          <p:txBody>
            <a:bodyPr wrap="none" lIns="182880" tIns="146304" rIns="182880" bIns="146304" rtlCol="0">
              <a:spAutoFit/>
            </a:bodyPr>
            <a:lstStyle/>
            <a:p>
              <a:pPr>
                <a:lnSpc>
                  <a:spcPct val="90000"/>
                </a:lnSpc>
                <a:spcAft>
                  <a:spcPts val="422"/>
                </a:spcAft>
              </a:pPr>
              <a:r>
                <a:rPr lang="en-US" sz="1406" b="0" dirty="0">
                  <a:solidFill>
                    <a:schemeClr val="bg1"/>
                  </a:solidFill>
                </a:rPr>
                <a:t>Microsoft</a:t>
              </a:r>
              <a:r>
                <a:rPr lang="en-US" sz="1406" dirty="0">
                  <a:solidFill>
                    <a:schemeClr val="bg1"/>
                  </a:solidFill>
                </a:rPr>
                <a:t> </a:t>
              </a:r>
              <a:r>
                <a:rPr lang="en-US" sz="1406" dirty="0">
                  <a:solidFill>
                    <a:schemeClr val="bg1"/>
                  </a:solidFill>
                  <a:latin typeface="+mj-lt"/>
                </a:rPr>
                <a:t>Research</a:t>
              </a: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299" y="6689496"/>
              <a:ext cx="469276" cy="473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8" name="TextBox 17"/>
          <p:cNvSpPr txBox="1"/>
          <p:nvPr userDrawn="1"/>
        </p:nvSpPr>
        <p:spPr>
          <a:xfrm>
            <a:off x="7561239" y="4746697"/>
            <a:ext cx="1306449" cy="402482"/>
          </a:xfrm>
          <a:prstGeom prst="rect">
            <a:avLst/>
          </a:prstGeom>
          <a:noFill/>
        </p:spPr>
        <p:txBody>
          <a:bodyPr wrap="none" lIns="128588" tIns="102870" rIns="128588" bIns="102870" rtlCol="0">
            <a:spAutoFit/>
          </a:bodyPr>
          <a:lstStyle/>
          <a:p>
            <a:pPr>
              <a:lnSpc>
                <a:spcPct val="90000"/>
              </a:lnSpc>
              <a:spcAft>
                <a:spcPts val="422"/>
              </a:spcAft>
            </a:pPr>
            <a:r>
              <a:rPr lang="en-US" sz="1406" b="0" dirty="0">
                <a:solidFill>
                  <a:schemeClr val="bg1"/>
                </a:solidFill>
              </a:rPr>
              <a:t>Xiaodong He</a:t>
            </a:r>
            <a:endParaRPr lang="en-US" sz="1406" dirty="0">
              <a:solidFill>
                <a:schemeClr val="bg1"/>
              </a:solidFill>
              <a:latin typeface="+mj-lt"/>
            </a:endParaRPr>
          </a:p>
        </p:txBody>
      </p:sp>
    </p:spTree>
    <p:extLst>
      <p:ext uri="{BB962C8B-B14F-4D97-AF65-F5344CB8AC3E}">
        <p14:creationId xmlns:p14="http://schemas.microsoft.com/office/powerpoint/2010/main" val="3513908500"/>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4183969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171866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16664037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2969256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3348519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1434930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74509F0A-8023-2042-967B-16AC4244D810}" type="datetimeFigureOut">
              <a:rPr kumimoji="1" lang="zh-CN" altLang="en-US" smtClean="0"/>
              <a:t>2018/11/3</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31047075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theme" Target="../theme/theme2.xml"/><Relationship Id="rId14" Type="http://schemas.openxmlformats.org/officeDocument/2006/relationships/image" Target="../media/image2.jpg"/><Relationship Id="rId15" Type="http://schemas.openxmlformats.org/officeDocument/2006/relationships/image" Target="../media/image3.pn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68ABDB-1275-634F-8694-647328138C00}" type="slidenum">
              <a:rPr kumimoji="1" lang="zh-CN" altLang="en-US" smtClean="0"/>
              <a:t>‹#›</a:t>
            </a:fld>
            <a:endParaRPr kumimoji="1" lang="zh-CN" altLang="en-US"/>
          </a:p>
        </p:txBody>
      </p:sp>
    </p:spTree>
    <p:extLst>
      <p:ext uri="{BB962C8B-B14F-4D97-AF65-F5344CB8AC3E}">
        <p14:creationId xmlns:p14="http://schemas.microsoft.com/office/powerpoint/2010/main" val="2629396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6" r:id="rId12"/>
    <p:sldLayoutId id="2147483697" r:id="rId13"/>
    <p:sldLayoutId id="2147483698" r:id="rId14"/>
    <p:sldLayoutId id="2147483713" r:id="rId15"/>
    <p:sldLayoutId id="2147483715"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4509F0A-8023-2042-967B-16AC4244D810}" type="datetimeFigureOut">
              <a:rPr kumimoji="1" lang="zh-CN" altLang="en-US" smtClean="0"/>
              <a:t>2018/11/3</a:t>
            </a:fld>
            <a:endParaRPr kumimoji="1"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C68ABDB-1275-634F-8694-647328138C00}" type="slidenum">
              <a:rPr kumimoji="1" lang="zh-CN" altLang="en-US" smtClean="0"/>
              <a:t>‹#›</a:t>
            </a:fld>
            <a:endParaRPr kumimoji="1" lang="zh-CN" altLang="en-US"/>
          </a:p>
        </p:txBody>
      </p:sp>
      <p:pic>
        <p:nvPicPr>
          <p:cNvPr id="7" name="图片 6"/>
          <p:cNvPicPr>
            <a:picLocks noChangeAspect="1"/>
          </p:cNvPicPr>
          <p:nvPr userDrawn="1"/>
        </p:nvPicPr>
        <p:blipFill>
          <a:blip r:embed="rId15"/>
          <a:stretch>
            <a:fillRect/>
          </a:stretch>
        </p:blipFill>
        <p:spPr>
          <a:xfrm>
            <a:off x="6351373" y="305731"/>
            <a:ext cx="1532237" cy="411379"/>
          </a:xfrm>
          <a:prstGeom prst="rect">
            <a:avLst/>
          </a:prstGeom>
        </p:spPr>
      </p:pic>
    </p:spTree>
    <p:extLst>
      <p:ext uri="{BB962C8B-B14F-4D97-AF65-F5344CB8AC3E}">
        <p14:creationId xmlns:p14="http://schemas.microsoft.com/office/powerpoint/2010/main" val="14235016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14"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em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0.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1" Type="http://schemas.openxmlformats.org/officeDocument/2006/relationships/slideLayout" Target="../slideLayouts/slideLayout23.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image" Target="../media/image31.WMF"/><Relationship Id="rId4" Type="http://schemas.openxmlformats.org/officeDocument/2006/relationships/image" Target="../media/image32.tmp"/><Relationship Id="rId1" Type="http://schemas.openxmlformats.org/officeDocument/2006/relationships/slideLayout" Target="../slideLayouts/slideLayout22.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image" Target="../media/image33.tmp"/><Relationship Id="rId4" Type="http://schemas.openxmlformats.org/officeDocument/2006/relationships/image" Target="../media/image42.png"/><Relationship Id="rId1" Type="http://schemas.openxmlformats.org/officeDocument/2006/relationships/slideLayout" Target="../slideLayouts/slideLayout22.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370.png"/><Relationship Id="rId4" Type="http://schemas.openxmlformats.org/officeDocument/2006/relationships/image" Target="../media/image44.png"/><Relationship Id="rId5" Type="http://schemas.openxmlformats.org/officeDocument/2006/relationships/image" Target="../media/image38.png"/><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1" Type="http://schemas.openxmlformats.org/officeDocument/2006/relationships/image" Target="../media/image39.WMF"/><Relationship Id="rId12" Type="http://schemas.openxmlformats.org/officeDocument/2006/relationships/image" Target="../media/image47.png"/><Relationship Id="rId13" Type="http://schemas.openxmlformats.org/officeDocument/2006/relationships/image" Target="../media/image48.png"/><Relationship Id="rId1" Type="http://schemas.openxmlformats.org/officeDocument/2006/relationships/slideLayout" Target="../slideLayouts/slideLayout18.xml"/><Relationship Id="rId2" Type="http://schemas.openxmlformats.org/officeDocument/2006/relationships/diagramData" Target="../diagrams/data2.xml"/><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diagramData" Target="../diagrams/data20.xml"/><Relationship Id="rId8" Type="http://schemas.openxmlformats.org/officeDocument/2006/relationships/diagramLayout" Target="../diagrams/layout10.xml"/><Relationship Id="rId9" Type="http://schemas.openxmlformats.org/officeDocument/2006/relationships/diagramQuickStyle" Target="../diagrams/quickStyle10.xml"/><Relationship Id="rId10" Type="http://schemas.openxmlformats.org/officeDocument/2006/relationships/diagramColors" Target="../diagrams/colors1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17.xml"/><Relationship Id="rId2" Type="http://schemas.openxmlformats.org/officeDocument/2006/relationships/notesSlide" Target="../notesSlides/notesSlide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43.png"/><Relationship Id="rId3"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3.xml"/><Relationship Id="rId2"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g"/><Relationship Id="rId1" Type="http://schemas.openxmlformats.org/officeDocument/2006/relationships/slideLayout" Target="../slideLayouts/slideLayout2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21.xml.rels><?xml version="1.0" encoding="UTF-8" standalone="yes"?>
<Relationships xmlns="http://schemas.openxmlformats.org/package/2006/relationships"><Relationship Id="rId11" Type="http://schemas.openxmlformats.org/officeDocument/2006/relationships/image" Target="../media/image54.png"/><Relationship Id="rId12" Type="http://schemas.openxmlformats.org/officeDocument/2006/relationships/image" Target="../media/image55.jpg"/><Relationship Id="rId13"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1.jpg"/><Relationship Id="rId4" Type="http://schemas.openxmlformats.org/officeDocument/2006/relationships/image" Target="../media/image52.png"/><Relationship Id="rId5" Type="http://schemas.openxmlformats.org/officeDocument/2006/relationships/diagramData" Target="../diagrams/data3.xml"/><Relationship Id="rId6" Type="http://schemas.openxmlformats.org/officeDocument/2006/relationships/diagramLayout" Target="../diagrams/layout3.xml"/><Relationship Id="rId7" Type="http://schemas.openxmlformats.org/officeDocument/2006/relationships/diagramQuickStyle" Target="../diagrams/quickStyle3.xml"/><Relationship Id="rId8" Type="http://schemas.openxmlformats.org/officeDocument/2006/relationships/diagramColors" Target="../diagrams/colors3.xml"/><Relationship Id="rId9" Type="http://schemas.microsoft.com/office/2007/relationships/diagramDrawing" Target="../diagrams/drawing3.xml"/><Relationship Id="rId10"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18.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1" Type="http://schemas.openxmlformats.org/officeDocument/2006/relationships/slideLayout" Target="../slideLayouts/slideLayout23.xml"/><Relationship Id="rId2" Type="http://schemas.openxmlformats.org/officeDocument/2006/relationships/image" Target="../media/image63.png"/></Relationships>
</file>

<file path=ppt/slides/_rels/slide25.xml.rels><?xml version="1.0" encoding="UTF-8" standalone="yes"?>
<Relationships xmlns="http://schemas.openxmlformats.org/package/2006/relationships"><Relationship Id="rId11" Type="http://schemas.openxmlformats.org/officeDocument/2006/relationships/image" Target="../media/image70.png"/><Relationship Id="rId12" Type="http://schemas.microsoft.com/office/2007/relationships/hdphoto" Target="../media/hdphoto3.wdp"/><Relationship Id="rId13" Type="http://schemas.openxmlformats.org/officeDocument/2006/relationships/image" Target="../media/image71.png"/><Relationship Id="rId14" Type="http://schemas.microsoft.com/office/2007/relationships/hdphoto" Target="../media/hdphoto4.wdp"/><Relationship Id="rId15" Type="http://schemas.openxmlformats.org/officeDocument/2006/relationships/image" Target="../media/image72.png"/><Relationship Id="rId16" Type="http://schemas.microsoft.com/office/2007/relationships/hdphoto" Target="../media/hdphoto5.wdp"/><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1.jpg"/><Relationship Id="rId4" Type="http://schemas.openxmlformats.org/officeDocument/2006/relationships/image" Target="../media/image66.jpeg"/><Relationship Id="rId5" Type="http://schemas.openxmlformats.org/officeDocument/2006/relationships/image" Target="../media/image67.png"/><Relationship Id="rId6" Type="http://schemas.microsoft.com/office/2007/relationships/hdphoto" Target="../media/hdphoto1.wdp"/><Relationship Id="rId7" Type="http://schemas.openxmlformats.org/officeDocument/2006/relationships/image" Target="../media/image68.jpeg"/><Relationship Id="rId8" Type="http://schemas.openxmlformats.org/officeDocument/2006/relationships/image" Target="../media/image3.png"/><Relationship Id="rId9" Type="http://schemas.openxmlformats.org/officeDocument/2006/relationships/image" Target="../media/image69.png"/><Relationship Id="rId10"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3.png"/><Relationship Id="rId5" Type="http://schemas.openxmlformats.org/officeDocument/2006/relationships/image" Target="../media/image73.png"/><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4" Type="http://schemas.openxmlformats.org/officeDocument/2006/relationships/image" Target="../media/image75.png"/><Relationship Id="rId5" Type="http://schemas.microsoft.com/office/2007/relationships/hdphoto" Target="../media/hdphoto7.wdp"/><Relationship Id="rId6" Type="http://schemas.openxmlformats.org/officeDocument/2006/relationships/image" Target="../media/image76.png"/><Relationship Id="rId7" Type="http://schemas.microsoft.com/office/2007/relationships/hdphoto" Target="../media/hdphoto8.wdp"/><Relationship Id="rId8" Type="http://schemas.openxmlformats.org/officeDocument/2006/relationships/image" Target="../media/image77.png"/><Relationship Id="rId9" Type="http://schemas.microsoft.com/office/2007/relationships/hdphoto" Target="../media/hdphoto9.wdp"/><Relationship Id="rId1" Type="http://schemas.openxmlformats.org/officeDocument/2006/relationships/slideLayout" Target="../slideLayouts/slideLayout23.xml"/><Relationship Id="rId2" Type="http://schemas.openxmlformats.org/officeDocument/2006/relationships/image" Target="../media/image74.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9.xml.rels><?xml version="1.0" encoding="UTF-8" standalone="yes"?>
<Relationships xmlns="http://schemas.openxmlformats.org/package/2006/relationships"><Relationship Id="rId3" Type="http://schemas.openxmlformats.org/officeDocument/2006/relationships/image" Target="../media/image51.jp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jpeg"/><Relationship Id="rId6" Type="http://schemas.openxmlformats.org/officeDocument/2006/relationships/image" Target="../media/image12.jpg"/><Relationship Id="rId7" Type="http://schemas.openxmlformats.org/officeDocument/2006/relationships/image" Target="../media/image13.JPG"/><Relationship Id="rId1" Type="http://schemas.openxmlformats.org/officeDocument/2006/relationships/slideLayout" Target="../slideLayouts/slideLayout2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4" Type="http://schemas.microsoft.com/office/2007/relationships/hdphoto" Target="../media/hdphoto10.wdp"/><Relationship Id="rId1" Type="http://schemas.openxmlformats.org/officeDocument/2006/relationships/slideLayout" Target="../slideLayouts/slideLayout22.xml"/><Relationship Id="rId2" Type="http://schemas.openxmlformats.org/officeDocument/2006/relationships/notesSlide" Target="../notesSlides/notesSlide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81.png"/></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22.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86.jpg"/><Relationship Id="rId4" Type="http://schemas.openxmlformats.org/officeDocument/2006/relationships/image" Target="../media/image87.jpg"/><Relationship Id="rId5" Type="http://schemas.openxmlformats.org/officeDocument/2006/relationships/image" Target="../media/image88.png"/><Relationship Id="rId1" Type="http://schemas.openxmlformats.org/officeDocument/2006/relationships/slideLayout" Target="../slideLayouts/slideLayout22.xml"/><Relationship Id="rId2" Type="http://schemas.openxmlformats.org/officeDocument/2006/relationships/notesSlide" Target="../notesSlides/notesSlide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7.xml"/><Relationship Id="rId3" Type="http://schemas.openxmlformats.org/officeDocument/2006/relationships/image" Target="../media/image89.JPG"/></Relationships>
</file>

<file path=ppt/slides/_rels/slide37.xml.rels><?xml version="1.0" encoding="UTF-8" standalone="yes"?>
<Relationships xmlns="http://schemas.openxmlformats.org/package/2006/relationships"><Relationship Id="rId3" Type="http://schemas.openxmlformats.org/officeDocument/2006/relationships/image" Target="../media/image90.jpg"/><Relationship Id="rId4" Type="http://schemas.openxmlformats.org/officeDocument/2006/relationships/image" Target="../media/image91.png"/><Relationship Id="rId1" Type="http://schemas.openxmlformats.org/officeDocument/2006/relationships/slideLayout" Target="../slideLayouts/slideLayout22.xml"/><Relationship Id="rId2" Type="http://schemas.openxmlformats.org/officeDocument/2006/relationships/notesSlide" Target="../notesSlides/notesSlide28.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g"/><Relationship Id="rId5" Type="http://schemas.openxmlformats.org/officeDocument/2006/relationships/image" Target="../media/image94.jpg"/><Relationship Id="rId1" Type="http://schemas.openxmlformats.org/officeDocument/2006/relationships/slideLayout" Target="../slideLayouts/slideLayout22.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9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6.jpg"/><Relationship Id="rId3"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eg"/><Relationship Id="rId6" Type="http://schemas.openxmlformats.org/officeDocument/2006/relationships/image" Target="../media/image18.jpeg"/><Relationship Id="rId1" Type="http://schemas.openxmlformats.org/officeDocument/2006/relationships/slideLayout" Target="../slideLayouts/slideLayout2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18.xml"/><Relationship Id="rId2"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12.jpg"/><Relationship Id="rId6" Type="http://schemas.openxmlformats.org/officeDocument/2006/relationships/image" Target="../media/image13.JPG"/><Relationship Id="rId7" Type="http://schemas.openxmlformats.org/officeDocument/2006/relationships/image" Target="../media/image8.png"/><Relationship Id="rId8" Type="http://schemas.openxmlformats.org/officeDocument/2006/relationships/image" Target="../media/image25.jpeg"/><Relationship Id="rId9" Type="http://schemas.openxmlformats.org/officeDocument/2006/relationships/image" Target="../media/image26.png"/><Relationship Id="rId10" Type="http://schemas.openxmlformats.org/officeDocument/2006/relationships/image" Target="../media/image27.png"/><Relationship Id="rId1" Type="http://schemas.openxmlformats.org/officeDocument/2006/relationships/slideLayout" Target="../slideLayouts/slideLayout23.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28.png"/><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xmlns="" id="{86F037D6-D516-4F4C-B54F-62F70B57B2B2}"/>
              </a:ext>
            </a:extLst>
          </p:cNvPr>
          <p:cNvSpPr txBox="1"/>
          <p:nvPr/>
        </p:nvSpPr>
        <p:spPr>
          <a:xfrm>
            <a:off x="588129" y="933849"/>
            <a:ext cx="4326772" cy="1384995"/>
          </a:xfrm>
          <a:prstGeom prst="rect">
            <a:avLst/>
          </a:prstGeom>
          <a:noFill/>
        </p:spPr>
        <p:txBody>
          <a:bodyPr wrap="square" rtlCol="0">
            <a:spAutoFit/>
          </a:bodyPr>
          <a:lstStyle/>
          <a:p>
            <a:r>
              <a:rPr lang="zh-CN" altLang="en-US" sz="4200" b="1" dirty="0">
                <a:solidFill>
                  <a:schemeClr val="bg1"/>
                </a:solidFill>
                <a:latin typeface="FZLanTingHei-B-GBK" panose="02000000000000000000" pitchFamily="2" charset="-122"/>
                <a:ea typeface="FZLanTingHei-B-GBK" panose="02000000000000000000" pitchFamily="2" charset="-122"/>
              </a:rPr>
              <a:t>自然语言理解与对话智能</a:t>
            </a:r>
          </a:p>
        </p:txBody>
      </p:sp>
      <p:pic>
        <p:nvPicPr>
          <p:cNvPr id="8" name="图片 7">
            <a:extLst>
              <a:ext uri="{FF2B5EF4-FFF2-40B4-BE49-F238E27FC236}">
                <a16:creationId xmlns:a16="http://schemas.microsoft.com/office/drawing/2014/main" xmlns="" id="{0E3B04DC-3EAC-244C-BFF8-A9CC9A8B4F33}"/>
              </a:ext>
            </a:extLst>
          </p:cNvPr>
          <p:cNvPicPr>
            <a:picLocks noChangeAspect="1"/>
          </p:cNvPicPr>
          <p:nvPr/>
        </p:nvPicPr>
        <p:blipFill>
          <a:blip r:embed="rId4"/>
          <a:stretch>
            <a:fillRect/>
          </a:stretch>
        </p:blipFill>
        <p:spPr>
          <a:xfrm>
            <a:off x="786070" y="3960627"/>
            <a:ext cx="617278" cy="58479"/>
          </a:xfrm>
          <a:prstGeom prst="rect">
            <a:avLst/>
          </a:prstGeom>
        </p:spPr>
      </p:pic>
      <p:sp>
        <p:nvSpPr>
          <p:cNvPr id="9" name="TextBox 9">
            <a:extLst>
              <a:ext uri="{FF2B5EF4-FFF2-40B4-BE49-F238E27FC236}">
                <a16:creationId xmlns:a16="http://schemas.microsoft.com/office/drawing/2014/main" xmlns="" id="{B05C7FD2-F744-D244-A446-A173D4F6D9CA}"/>
              </a:ext>
            </a:extLst>
          </p:cNvPr>
          <p:cNvSpPr txBox="1"/>
          <p:nvPr/>
        </p:nvSpPr>
        <p:spPr>
          <a:xfrm>
            <a:off x="694660" y="3479459"/>
            <a:ext cx="4643459" cy="1323439"/>
          </a:xfrm>
          <a:prstGeom prst="rect">
            <a:avLst/>
          </a:prstGeom>
          <a:noFill/>
        </p:spPr>
        <p:txBody>
          <a:bodyPr wrap="square" rtlCol="0">
            <a:spAutoFit/>
          </a:bodyPr>
          <a:lstStyle/>
          <a:p>
            <a:r>
              <a:rPr lang="zh-CN" altLang="en-US" sz="2000" dirty="0">
                <a:solidFill>
                  <a:schemeClr val="bg1"/>
                </a:solidFill>
                <a:latin typeface="方正兰亭黑简体" panose="02000000000000000000" pitchFamily="2" charset="-122"/>
                <a:ea typeface="方正兰亭黑简体" panose="02000000000000000000" pitchFamily="2" charset="-122"/>
              </a:rPr>
              <a:t>何晓冬</a:t>
            </a:r>
            <a:endParaRPr lang="en-US" altLang="zh-CN" sz="2000" dirty="0">
              <a:solidFill>
                <a:schemeClr val="bg1"/>
              </a:solidFill>
              <a:latin typeface="方正兰亭黑简体" panose="02000000000000000000" pitchFamily="2" charset="-122"/>
              <a:ea typeface="方正兰亭黑简体" panose="02000000000000000000" pitchFamily="2" charset="-122"/>
            </a:endParaRPr>
          </a:p>
          <a:p>
            <a:endParaRPr lang="en-US" altLang="zh-CN" sz="2000" dirty="0">
              <a:solidFill>
                <a:schemeClr val="bg1"/>
              </a:solidFill>
              <a:latin typeface="方正兰亭黑简体" panose="02000000000000000000" pitchFamily="2" charset="-122"/>
              <a:ea typeface="方正兰亭黑简体" panose="02000000000000000000" pitchFamily="2" charset="-122"/>
            </a:endParaRPr>
          </a:p>
          <a:p>
            <a:r>
              <a:rPr lang="zh-CN" altLang="en-US" sz="2000" dirty="0">
                <a:solidFill>
                  <a:schemeClr val="bg1"/>
                </a:solidFill>
                <a:latin typeface="方正兰亭黑简体" panose="02000000000000000000" pitchFamily="2" charset="-122"/>
                <a:ea typeface="方正兰亭黑简体" panose="02000000000000000000" pitchFamily="2" charset="-122"/>
              </a:rPr>
              <a:t>京东</a:t>
            </a:r>
            <a:r>
              <a:rPr lang="en-US" altLang="zh-CN" sz="2000" dirty="0">
                <a:solidFill>
                  <a:schemeClr val="bg1"/>
                </a:solidFill>
                <a:latin typeface="方正兰亭黑简体" panose="02000000000000000000" pitchFamily="2" charset="-122"/>
                <a:ea typeface="方正兰亭黑简体" panose="02000000000000000000" pitchFamily="2" charset="-122"/>
              </a:rPr>
              <a:t>AI</a:t>
            </a:r>
            <a:r>
              <a:rPr lang="zh-CN" altLang="en-US" sz="2000" dirty="0">
                <a:solidFill>
                  <a:schemeClr val="bg1"/>
                </a:solidFill>
                <a:latin typeface="方正兰亭黑简体" panose="02000000000000000000" pitchFamily="2" charset="-122"/>
                <a:ea typeface="方正兰亭黑简体" panose="02000000000000000000" pitchFamily="2" charset="-122"/>
              </a:rPr>
              <a:t>研究院常务副院长，深度学习和语音及语言实验室主任</a:t>
            </a:r>
          </a:p>
        </p:txBody>
      </p:sp>
    </p:spTree>
    <p:extLst>
      <p:ext uri="{BB962C8B-B14F-4D97-AF65-F5344CB8AC3E}">
        <p14:creationId xmlns:p14="http://schemas.microsoft.com/office/powerpoint/2010/main" val="30975598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6B7C770-2BE2-4144-8E4D-225CD5D2311A}"/>
              </a:ext>
            </a:extLst>
          </p:cNvPr>
          <p:cNvSpPr/>
          <p:nvPr/>
        </p:nvSpPr>
        <p:spPr>
          <a:xfrm>
            <a:off x="420305" y="1801532"/>
            <a:ext cx="5402835" cy="1842864"/>
          </a:xfrm>
          <a:prstGeom prst="rect">
            <a:avLst/>
          </a:prstGeom>
          <a:solidFill>
            <a:schemeClr val="accent1">
              <a:lumMod val="7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组合 42"/>
          <p:cNvGrpSpPr/>
          <p:nvPr/>
        </p:nvGrpSpPr>
        <p:grpSpPr>
          <a:xfrm>
            <a:off x="420305" y="1898608"/>
            <a:ext cx="5402835" cy="1629818"/>
            <a:chOff x="420305" y="1898608"/>
            <a:chExt cx="5402835" cy="1629818"/>
          </a:xfrm>
        </p:grpSpPr>
        <p:sp>
          <p:nvSpPr>
            <p:cNvPr id="3" name="TextBox 4"/>
            <p:cNvSpPr txBox="1"/>
            <p:nvPr/>
          </p:nvSpPr>
          <p:spPr>
            <a:xfrm>
              <a:off x="2712406" y="3177234"/>
              <a:ext cx="3110734" cy="351192"/>
            </a:xfrm>
            <a:prstGeom prst="rect">
              <a:avLst/>
            </a:prstGeom>
            <a:noFill/>
          </p:spPr>
          <p:txBody>
            <a:bodyPr wrap="none" lIns="73475" tIns="36738" rIns="73475" bIns="36738" rtlCol="0">
              <a:spAutoFit/>
            </a:bodyPr>
            <a:lstStyle/>
            <a:p>
              <a:r>
                <a:rPr lang="en-US" altLang="zh-CN" sz="1800" i="1" dirty="0">
                  <a:solidFill>
                    <a:schemeClr val="bg1"/>
                  </a:solidFill>
                </a:rPr>
                <a:t>“</a:t>
              </a:r>
              <a:r>
                <a:rPr lang="zh-CN" altLang="en-US" sz="1800" i="1" dirty="0">
                  <a:solidFill>
                    <a:schemeClr val="bg1"/>
                  </a:solidFill>
                </a:rPr>
                <a:t>小明快递了一袋苹果给外公</a:t>
              </a:r>
              <a:r>
                <a:rPr lang="en-US" altLang="zh-CN" sz="1800" i="1" dirty="0">
                  <a:solidFill>
                    <a:schemeClr val="bg1"/>
                  </a:solidFill>
                </a:rPr>
                <a:t>”</a:t>
              </a:r>
              <a:endParaRPr lang="en-US" sz="1800" dirty="0">
                <a:solidFill>
                  <a:schemeClr val="bg1"/>
                </a:solidFill>
              </a:endParaRPr>
            </a:p>
          </p:txBody>
        </p:sp>
        <p:sp>
          <p:nvSpPr>
            <p:cNvPr id="8" name="Up Arrow 9"/>
            <p:cNvSpPr/>
            <p:nvPr/>
          </p:nvSpPr>
          <p:spPr>
            <a:xfrm>
              <a:off x="4075986" y="2665915"/>
              <a:ext cx="133440" cy="1807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9" name="Rectangle 10"/>
            <p:cNvSpPr/>
            <p:nvPr/>
          </p:nvSpPr>
          <p:spPr>
            <a:xfrm>
              <a:off x="3759370" y="2446635"/>
              <a:ext cx="814055"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r>
                <a:rPr lang="en-US" sz="1266" dirty="0">
                  <a:solidFill>
                    <a:schemeClr val="bg1"/>
                  </a:solidFill>
                </a:rPr>
                <a:t>H3</a:t>
              </a:r>
            </a:p>
          </p:txBody>
        </p:sp>
        <p:sp>
          <p:nvSpPr>
            <p:cNvPr id="10" name="Up Arrow 11"/>
            <p:cNvSpPr/>
            <p:nvPr/>
          </p:nvSpPr>
          <p:spPr>
            <a:xfrm>
              <a:off x="4075986" y="2208715"/>
              <a:ext cx="133440" cy="18075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19" name="Rectangle 20"/>
            <p:cNvSpPr/>
            <p:nvPr/>
          </p:nvSpPr>
          <p:spPr>
            <a:xfrm>
              <a:off x="3316452" y="2903561"/>
              <a:ext cx="1671638"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r>
                <a:rPr lang="zh-CN" altLang="en-US" sz="1266" dirty="0">
                  <a:solidFill>
                    <a:schemeClr val="bg1"/>
                  </a:solidFill>
                </a:rPr>
                <a:t>输入</a:t>
              </a:r>
              <a:endParaRPr lang="en-US" sz="1266" dirty="0">
                <a:solidFill>
                  <a:schemeClr val="bg1"/>
                </a:solidFill>
              </a:endParaRPr>
            </a:p>
          </p:txBody>
        </p:sp>
        <p:sp>
          <p:nvSpPr>
            <p:cNvPr id="20" name="Rectangle 21"/>
            <p:cNvSpPr/>
            <p:nvPr/>
          </p:nvSpPr>
          <p:spPr>
            <a:xfrm>
              <a:off x="3759372" y="2446339"/>
              <a:ext cx="814055" cy="1714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r>
                <a:rPr lang="zh-CN" altLang="en-US" sz="1266" dirty="0">
                  <a:solidFill>
                    <a:schemeClr val="bg1"/>
                  </a:solidFill>
                </a:rPr>
                <a:t>神经网络</a:t>
              </a:r>
              <a:endParaRPr lang="en-US" sz="1266" dirty="0">
                <a:solidFill>
                  <a:schemeClr val="bg1"/>
                </a:solidFill>
              </a:endParaRPr>
            </a:p>
          </p:txBody>
        </p:sp>
        <p:sp>
          <p:nvSpPr>
            <p:cNvPr id="21" name="Rectangle 22"/>
            <p:cNvSpPr/>
            <p:nvPr/>
          </p:nvSpPr>
          <p:spPr>
            <a:xfrm>
              <a:off x="3429411" y="1999790"/>
              <a:ext cx="1454778" cy="16539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1266" dirty="0">
                <a:solidFill>
                  <a:schemeClr val="bg1"/>
                </a:solidFill>
              </a:endParaRPr>
            </a:p>
          </p:txBody>
        </p:sp>
        <p:sp>
          <p:nvSpPr>
            <p:cNvPr id="22" name="Oval 23"/>
            <p:cNvSpPr/>
            <p:nvPr/>
          </p:nvSpPr>
          <p:spPr>
            <a:xfrm>
              <a:off x="3797211" y="2012065"/>
              <a:ext cx="180880" cy="15707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dirty="0">
                <a:solidFill>
                  <a:schemeClr val="bg1"/>
                </a:solidFill>
              </a:endParaRPr>
            </a:p>
          </p:txBody>
        </p:sp>
        <p:sp>
          <p:nvSpPr>
            <p:cNvPr id="23" name="Oval 24"/>
            <p:cNvSpPr/>
            <p:nvPr/>
          </p:nvSpPr>
          <p:spPr>
            <a:xfrm>
              <a:off x="3449584" y="2012065"/>
              <a:ext cx="182973" cy="153182"/>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24" name="Oval 25"/>
            <p:cNvSpPr/>
            <p:nvPr/>
          </p:nvSpPr>
          <p:spPr>
            <a:xfrm>
              <a:off x="3614406" y="2012064"/>
              <a:ext cx="182973" cy="153182"/>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25" name="Oval 26"/>
            <p:cNvSpPr/>
            <p:nvPr/>
          </p:nvSpPr>
          <p:spPr>
            <a:xfrm>
              <a:off x="3981095" y="2018172"/>
              <a:ext cx="182973" cy="153182"/>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26" name="Oval 27"/>
            <p:cNvSpPr/>
            <p:nvPr/>
          </p:nvSpPr>
          <p:spPr>
            <a:xfrm>
              <a:off x="4158990" y="2018171"/>
              <a:ext cx="182973" cy="153182"/>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27" name="Oval 28"/>
            <p:cNvSpPr/>
            <p:nvPr/>
          </p:nvSpPr>
          <p:spPr>
            <a:xfrm>
              <a:off x="4338828" y="2012064"/>
              <a:ext cx="182973" cy="153182"/>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28" name="Oval 29"/>
            <p:cNvSpPr/>
            <p:nvPr/>
          </p:nvSpPr>
          <p:spPr>
            <a:xfrm>
              <a:off x="4693330" y="2000905"/>
              <a:ext cx="182973" cy="153182"/>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29" name="Oval 30"/>
            <p:cNvSpPr/>
            <p:nvPr/>
          </p:nvSpPr>
          <p:spPr>
            <a:xfrm>
              <a:off x="4523872" y="2012064"/>
              <a:ext cx="182973" cy="153182"/>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73475" tIns="36738" rIns="73475" bIns="36738" rtlCol="0" anchor="ctr"/>
            <a:lstStyle/>
            <a:p>
              <a:pPr algn="ctr"/>
              <a:endParaRPr lang="en-US" sz="949">
                <a:solidFill>
                  <a:schemeClr val="bg1"/>
                </a:solidFill>
              </a:endParaRPr>
            </a:p>
          </p:txBody>
        </p:sp>
        <p:sp>
          <p:nvSpPr>
            <p:cNvPr id="30" name="TextBox 31"/>
            <p:cNvSpPr txBox="1"/>
            <p:nvPr/>
          </p:nvSpPr>
          <p:spPr>
            <a:xfrm>
              <a:off x="420305" y="3177234"/>
              <a:ext cx="1846135" cy="351192"/>
            </a:xfrm>
            <a:prstGeom prst="rect">
              <a:avLst/>
            </a:prstGeom>
            <a:noFill/>
          </p:spPr>
          <p:txBody>
            <a:bodyPr wrap="square" lIns="73475" tIns="36738" rIns="73475" bIns="36738" rtlCol="0">
              <a:spAutoFit/>
            </a:bodyPr>
            <a:lstStyle/>
            <a:p>
              <a:r>
                <a:rPr lang="zh-CN" altLang="en-US" sz="1800" dirty="0">
                  <a:solidFill>
                    <a:schemeClr val="bg1"/>
                  </a:solidFill>
                </a:rPr>
                <a:t>自然语言的描述 </a:t>
              </a:r>
              <a:endParaRPr lang="en-US" sz="1800" dirty="0">
                <a:solidFill>
                  <a:schemeClr val="bg1"/>
                </a:solidFill>
              </a:endParaRPr>
            </a:p>
          </p:txBody>
        </p:sp>
        <p:sp>
          <p:nvSpPr>
            <p:cNvPr id="31" name="TextBox 32"/>
            <p:cNvSpPr txBox="1"/>
            <p:nvPr/>
          </p:nvSpPr>
          <p:spPr>
            <a:xfrm>
              <a:off x="538123" y="2357258"/>
              <a:ext cx="2431320" cy="505081"/>
            </a:xfrm>
            <a:prstGeom prst="rect">
              <a:avLst/>
            </a:prstGeom>
            <a:noFill/>
          </p:spPr>
          <p:txBody>
            <a:bodyPr wrap="square" lIns="73475" tIns="36738" rIns="73475" bIns="36738" rtlCol="0">
              <a:spAutoFit/>
            </a:bodyPr>
            <a:lstStyle/>
            <a:p>
              <a:r>
                <a:rPr lang="zh-CN" altLang="en-US" sz="1400" dirty="0">
                  <a:solidFill>
                    <a:schemeClr val="bg1"/>
                  </a:solidFill>
                </a:rPr>
                <a:t>通过深度神经网络逐步抽取语义上的不变性 </a:t>
              </a:r>
              <a:r>
                <a:rPr lang="en-US" altLang="zh-CN" sz="1400" dirty="0">
                  <a:solidFill>
                    <a:schemeClr val="bg1"/>
                  </a:solidFill>
                </a:rPr>
                <a:t>(in</a:t>
              </a:r>
              <a:r>
                <a:rPr lang="en-US" sz="1400" dirty="0">
                  <a:solidFill>
                    <a:schemeClr val="bg1"/>
                  </a:solidFill>
                </a:rPr>
                <a:t>variance)</a:t>
              </a:r>
            </a:p>
          </p:txBody>
        </p:sp>
        <p:sp>
          <p:nvSpPr>
            <p:cNvPr id="32" name="TextBox 33"/>
            <p:cNvSpPr txBox="1"/>
            <p:nvPr/>
          </p:nvSpPr>
          <p:spPr>
            <a:xfrm>
              <a:off x="434865" y="1898608"/>
              <a:ext cx="1764212" cy="351192"/>
            </a:xfrm>
            <a:prstGeom prst="rect">
              <a:avLst/>
            </a:prstGeom>
            <a:noFill/>
          </p:spPr>
          <p:txBody>
            <a:bodyPr wrap="none" lIns="73475" tIns="36738" rIns="73475" bIns="36738" rtlCol="0">
              <a:spAutoFit/>
            </a:bodyPr>
            <a:lstStyle/>
            <a:p>
              <a:r>
                <a:rPr lang="zh-CN" altLang="en-US" sz="1800" dirty="0">
                  <a:solidFill>
                    <a:schemeClr val="bg1"/>
                  </a:solidFill>
                </a:rPr>
                <a:t>抽象的语义表征</a:t>
              </a:r>
              <a:endParaRPr lang="en-US" sz="1800" dirty="0">
                <a:solidFill>
                  <a:schemeClr val="bg1"/>
                </a:solidFill>
              </a:endParaRPr>
            </a:p>
          </p:txBody>
        </p:sp>
        <p:cxnSp>
          <p:nvCxnSpPr>
            <p:cNvPr id="33" name="Straight Arrow Connector 34"/>
            <p:cNvCxnSpPr/>
            <p:nvPr/>
          </p:nvCxnSpPr>
          <p:spPr>
            <a:xfrm flipH="1" flipV="1">
              <a:off x="544608" y="2297410"/>
              <a:ext cx="12648" cy="690886"/>
            </a:xfrm>
            <a:prstGeom prst="straightConnector1">
              <a:avLst/>
            </a:prstGeom>
            <a:ln>
              <a:solidFill>
                <a:schemeClr val="accent1">
                  <a:lumMod val="20000"/>
                  <a:lumOff val="8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6" name="组合 45"/>
          <p:cNvGrpSpPr/>
          <p:nvPr/>
        </p:nvGrpSpPr>
        <p:grpSpPr>
          <a:xfrm>
            <a:off x="4361233" y="1372261"/>
            <a:ext cx="4144416" cy="2730453"/>
            <a:chOff x="4361233" y="1372260"/>
            <a:chExt cx="4144416" cy="2730453"/>
          </a:xfrm>
        </p:grpSpPr>
        <p:pic>
          <p:nvPicPr>
            <p:cNvPr id="34" name="Picture 2" descr="http://www.mathworks.com/matlabcentral/fx_files/5397/1/HyperSphe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633" y="1704409"/>
              <a:ext cx="2411016" cy="2398304"/>
            </a:xfrm>
            <a:prstGeom prst="rect">
              <a:avLst/>
            </a:prstGeom>
            <a:noFill/>
            <a:extLst>
              <a:ext uri="{909E8E84-426E-40DD-AFC4-6F175D3DCCD1}">
                <a14:hiddenFill xmlns:a14="http://schemas.microsoft.com/office/drawing/2010/main">
                  <a:solidFill>
                    <a:srgbClr val="FFFFFF"/>
                  </a:solidFill>
                </a14:hiddenFill>
              </a:ext>
            </a:extLst>
          </p:spPr>
        </p:pic>
        <p:sp>
          <p:nvSpPr>
            <p:cNvPr id="35" name="Freeform 37"/>
            <p:cNvSpPr/>
            <p:nvPr/>
          </p:nvSpPr>
          <p:spPr bwMode="auto">
            <a:xfrm>
              <a:off x="4361233" y="1448363"/>
              <a:ext cx="2497202" cy="937173"/>
            </a:xfrm>
            <a:custGeom>
              <a:avLst/>
              <a:gdLst>
                <a:gd name="connsiteX0" fmla="*/ 0 w 3276600"/>
                <a:gd name="connsiteY0" fmla="*/ 524811 h 943911"/>
                <a:gd name="connsiteX1" fmla="*/ 1266825 w 3276600"/>
                <a:gd name="connsiteY1" fmla="*/ 10461 h 943911"/>
                <a:gd name="connsiteX2" fmla="*/ 3276600 w 3276600"/>
                <a:gd name="connsiteY2" fmla="*/ 943911 h 943911"/>
              </a:gdLst>
              <a:ahLst/>
              <a:cxnLst>
                <a:cxn ang="0">
                  <a:pos x="connsiteX0" y="connsiteY0"/>
                </a:cxn>
                <a:cxn ang="0">
                  <a:pos x="connsiteX1" y="connsiteY1"/>
                </a:cxn>
                <a:cxn ang="0">
                  <a:pos x="connsiteX2" y="connsiteY2"/>
                </a:cxn>
              </a:cxnLst>
              <a:rect l="l" t="t" r="r" b="b"/>
              <a:pathLst>
                <a:path w="3276600" h="943911">
                  <a:moveTo>
                    <a:pt x="0" y="524811"/>
                  </a:moveTo>
                  <a:cubicBezTo>
                    <a:pt x="360362" y="232711"/>
                    <a:pt x="720725" y="-59389"/>
                    <a:pt x="1266825" y="10461"/>
                  </a:cubicBezTo>
                  <a:cubicBezTo>
                    <a:pt x="1812925" y="80311"/>
                    <a:pt x="2544762" y="512111"/>
                    <a:pt x="3276600" y="943911"/>
                  </a:cubicBezTo>
                </a:path>
              </a:pathLst>
            </a:custGeom>
            <a:noFill/>
            <a:ln w="1905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solidFill>
                  <a:schemeClr val="bg1"/>
                </a:solidFill>
              </a:endParaRPr>
            </a:p>
          </p:txBody>
        </p:sp>
        <p:sp>
          <p:nvSpPr>
            <p:cNvPr id="36" name="TextBox 33"/>
            <p:cNvSpPr txBox="1"/>
            <p:nvPr/>
          </p:nvSpPr>
          <p:spPr>
            <a:xfrm>
              <a:off x="6762869" y="1372260"/>
              <a:ext cx="1071715" cy="351192"/>
            </a:xfrm>
            <a:prstGeom prst="rect">
              <a:avLst/>
            </a:prstGeom>
            <a:noFill/>
          </p:spPr>
          <p:txBody>
            <a:bodyPr wrap="none" lIns="73475" tIns="36738" rIns="73475" bIns="36738" rtlCol="0">
              <a:spAutoFit/>
            </a:bodyPr>
            <a:lstStyle/>
            <a:p>
              <a:r>
                <a:rPr lang="zh-CN" altLang="en-US" sz="1800" dirty="0">
                  <a:solidFill>
                    <a:schemeClr val="bg1"/>
                  </a:solidFill>
                </a:rPr>
                <a:t>语义空间</a:t>
              </a:r>
              <a:endParaRPr lang="en-US" sz="1800" dirty="0">
                <a:solidFill>
                  <a:schemeClr val="bg1"/>
                </a:solidFill>
              </a:endParaRPr>
            </a:p>
          </p:txBody>
        </p:sp>
      </p:grpSp>
      <p:sp>
        <p:nvSpPr>
          <p:cNvPr id="38" name="文本框 37"/>
          <p:cNvSpPr txBox="1"/>
          <p:nvPr/>
        </p:nvSpPr>
        <p:spPr>
          <a:xfrm>
            <a:off x="420306" y="974114"/>
            <a:ext cx="8315921" cy="707886"/>
          </a:xfrm>
          <a:prstGeom prst="rect">
            <a:avLst/>
          </a:prstGeom>
          <a:noFill/>
        </p:spPr>
        <p:txBody>
          <a:bodyPr wrap="square" rtlCol="0">
            <a:spAutoFit/>
          </a:bodyPr>
          <a:lstStyle/>
          <a:p>
            <a:r>
              <a:rPr lang="zh-CN" altLang="en-US" sz="2000" dirty="0">
                <a:solidFill>
                  <a:schemeClr val="bg1"/>
                </a:solidFill>
              </a:rPr>
              <a:t>从自然语言中抽取出语义并将其投影到语义空间以帮助搜索</a:t>
            </a:r>
            <a:r>
              <a:rPr lang="zh-CN" altLang="en-US" sz="2000" dirty="0">
                <a:solidFill>
                  <a:schemeClr val="bg1"/>
                </a:solidFill>
                <a:latin typeface="宋体" panose="02010600030101010101" pitchFamily="2" charset="-122"/>
                <a:ea typeface="宋体" panose="02010600030101010101" pitchFamily="2" charset="-122"/>
              </a:rPr>
              <a:t>、</a:t>
            </a:r>
            <a:r>
              <a:rPr lang="zh-CN" altLang="en-US" sz="2000" dirty="0">
                <a:solidFill>
                  <a:schemeClr val="bg1"/>
                </a:solidFill>
              </a:rPr>
              <a:t>推荐</a:t>
            </a:r>
            <a:r>
              <a:rPr lang="zh-CN" altLang="en-US" sz="2000" dirty="0">
                <a:solidFill>
                  <a:schemeClr val="bg1"/>
                </a:solidFill>
                <a:latin typeface="宋体" panose="02010600030101010101" pitchFamily="2" charset="-122"/>
                <a:ea typeface="宋体" panose="02010600030101010101" pitchFamily="2" charset="-122"/>
              </a:rPr>
              <a:t>、</a:t>
            </a:r>
            <a:r>
              <a:rPr lang="zh-CN" altLang="en-US" sz="2000" dirty="0">
                <a:solidFill>
                  <a:schemeClr val="bg1"/>
                </a:solidFill>
              </a:rPr>
              <a:t>分类</a:t>
            </a:r>
            <a:r>
              <a:rPr lang="zh-CN" altLang="en-US" sz="2000" dirty="0">
                <a:solidFill>
                  <a:schemeClr val="bg1"/>
                </a:solidFill>
                <a:latin typeface="宋体" panose="02010600030101010101" pitchFamily="2" charset="-122"/>
                <a:ea typeface="宋体" panose="02010600030101010101" pitchFamily="2" charset="-122"/>
              </a:rPr>
              <a:t>、</a:t>
            </a:r>
            <a:r>
              <a:rPr lang="zh-CN" altLang="en-US" sz="2000" dirty="0">
                <a:solidFill>
                  <a:schemeClr val="bg1"/>
                </a:solidFill>
              </a:rPr>
              <a:t>问答等应用</a:t>
            </a:r>
            <a:endParaRPr lang="en-US" altLang="zh-CN" sz="2000" dirty="0">
              <a:solidFill>
                <a:schemeClr val="bg1"/>
              </a:solidFill>
            </a:endParaRPr>
          </a:p>
        </p:txBody>
      </p:sp>
      <p:grpSp>
        <p:nvGrpSpPr>
          <p:cNvPr id="50" name="组合 49"/>
          <p:cNvGrpSpPr/>
          <p:nvPr/>
        </p:nvGrpSpPr>
        <p:grpSpPr>
          <a:xfrm>
            <a:off x="1074429" y="2446338"/>
            <a:ext cx="5805492" cy="1794561"/>
            <a:chOff x="1074429" y="2446339"/>
            <a:chExt cx="5805492" cy="1794561"/>
          </a:xfrm>
        </p:grpSpPr>
        <p:grpSp>
          <p:nvGrpSpPr>
            <p:cNvPr id="44" name="组合 43"/>
            <p:cNvGrpSpPr/>
            <p:nvPr/>
          </p:nvGrpSpPr>
          <p:grpSpPr>
            <a:xfrm>
              <a:off x="2715300" y="2446339"/>
              <a:ext cx="4164621" cy="1717524"/>
              <a:chOff x="2715300" y="2446339"/>
              <a:chExt cx="4164621" cy="1717524"/>
            </a:xfrm>
          </p:grpSpPr>
          <p:sp>
            <p:nvSpPr>
              <p:cNvPr id="39" name="TextBox 4"/>
              <p:cNvSpPr txBox="1"/>
              <p:nvPr/>
            </p:nvSpPr>
            <p:spPr>
              <a:xfrm>
                <a:off x="2715300" y="3812671"/>
                <a:ext cx="3341567" cy="351192"/>
              </a:xfrm>
              <a:prstGeom prst="rect">
                <a:avLst/>
              </a:prstGeom>
              <a:noFill/>
            </p:spPr>
            <p:txBody>
              <a:bodyPr wrap="none" lIns="73475" tIns="36738" rIns="73475" bIns="36738" rtlCol="0">
                <a:spAutoFit/>
              </a:bodyPr>
              <a:lstStyle/>
              <a:p>
                <a:r>
                  <a:rPr lang="en-US" altLang="zh-CN" sz="1800" i="1" dirty="0">
                    <a:solidFill>
                      <a:schemeClr val="bg1"/>
                    </a:solidFill>
                  </a:rPr>
                  <a:t>“</a:t>
                </a:r>
                <a:r>
                  <a:rPr lang="zh-CN" altLang="en-US" sz="1800" i="1" dirty="0">
                    <a:solidFill>
                      <a:schemeClr val="bg1"/>
                    </a:solidFill>
                  </a:rPr>
                  <a:t>外公从小明那收到了袋红富士</a:t>
                </a:r>
                <a:r>
                  <a:rPr lang="en-US" altLang="zh-CN" sz="1800" i="1" dirty="0">
                    <a:solidFill>
                      <a:schemeClr val="bg1"/>
                    </a:solidFill>
                  </a:rPr>
                  <a:t>”</a:t>
                </a:r>
                <a:endParaRPr lang="en-US" sz="1800" dirty="0">
                  <a:solidFill>
                    <a:schemeClr val="bg1"/>
                  </a:solidFill>
                </a:endParaRPr>
              </a:p>
            </p:txBody>
          </p:sp>
          <p:sp>
            <p:nvSpPr>
              <p:cNvPr id="17" name="任意多边形 16"/>
              <p:cNvSpPr/>
              <p:nvPr/>
            </p:nvSpPr>
            <p:spPr>
              <a:xfrm>
                <a:off x="5625884" y="2446339"/>
                <a:ext cx="1254037" cy="1305529"/>
              </a:xfrm>
              <a:custGeom>
                <a:avLst/>
                <a:gdLst>
                  <a:gd name="connsiteX0" fmla="*/ 0 w 1178351"/>
                  <a:gd name="connsiteY0" fmla="*/ 1150070 h 1150070"/>
                  <a:gd name="connsiteX1" fmla="*/ 414780 w 1178351"/>
                  <a:gd name="connsiteY1" fmla="*/ 329938 h 1150070"/>
                  <a:gd name="connsiteX2" fmla="*/ 1178351 w 1178351"/>
                  <a:gd name="connsiteY2" fmla="*/ 0 h 1150070"/>
                </a:gdLst>
                <a:ahLst/>
                <a:cxnLst>
                  <a:cxn ang="0">
                    <a:pos x="connsiteX0" y="connsiteY0"/>
                  </a:cxn>
                  <a:cxn ang="0">
                    <a:pos x="connsiteX1" y="connsiteY1"/>
                  </a:cxn>
                  <a:cxn ang="0">
                    <a:pos x="connsiteX2" y="connsiteY2"/>
                  </a:cxn>
                </a:cxnLst>
                <a:rect l="l" t="t" r="r" b="b"/>
                <a:pathLst>
                  <a:path w="1178351" h="1150070">
                    <a:moveTo>
                      <a:pt x="0" y="1150070"/>
                    </a:moveTo>
                    <a:cubicBezTo>
                      <a:pt x="109194" y="835843"/>
                      <a:pt x="218388" y="521616"/>
                      <a:pt x="414780" y="329938"/>
                    </a:cubicBezTo>
                    <a:cubicBezTo>
                      <a:pt x="611172" y="138260"/>
                      <a:pt x="894761" y="69130"/>
                      <a:pt x="1178351" y="0"/>
                    </a:cubicBezTo>
                  </a:path>
                </a:pathLst>
              </a:custGeom>
              <a:noFill/>
              <a:ln w="19050" cap="flat" cmpd="sng" algn="ctr">
                <a:solidFill>
                  <a:srgbClr val="00B050"/>
                </a:solidFill>
                <a:prstDash val="solid"/>
                <a:miter lim="800000"/>
                <a:tailEnd type="arrow"/>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endParaRPr>
              </a:p>
            </p:txBody>
          </p:sp>
        </p:grpSp>
        <p:sp>
          <p:nvSpPr>
            <p:cNvPr id="47" name="文本框 46"/>
            <p:cNvSpPr txBox="1"/>
            <p:nvPr/>
          </p:nvSpPr>
          <p:spPr>
            <a:xfrm>
              <a:off x="1074429" y="3871568"/>
              <a:ext cx="1800493" cy="369332"/>
            </a:xfrm>
            <a:prstGeom prst="rect">
              <a:avLst/>
            </a:prstGeom>
            <a:noFill/>
          </p:spPr>
          <p:txBody>
            <a:bodyPr wrap="none" rtlCol="0">
              <a:spAutoFit/>
            </a:bodyPr>
            <a:lstStyle/>
            <a:p>
              <a:r>
                <a:rPr lang="zh-CN" altLang="en-US" sz="1800" dirty="0">
                  <a:solidFill>
                    <a:schemeClr val="bg1"/>
                  </a:solidFill>
                </a:rPr>
                <a:t>语义相似的描述</a:t>
              </a:r>
            </a:p>
          </p:txBody>
        </p:sp>
      </p:grpSp>
      <p:grpSp>
        <p:nvGrpSpPr>
          <p:cNvPr id="49" name="组合 48"/>
          <p:cNvGrpSpPr/>
          <p:nvPr/>
        </p:nvGrpSpPr>
        <p:grpSpPr>
          <a:xfrm>
            <a:off x="1074430" y="2761066"/>
            <a:ext cx="6947781" cy="1946681"/>
            <a:chOff x="1074429" y="2831823"/>
            <a:chExt cx="6947781" cy="1946681"/>
          </a:xfrm>
        </p:grpSpPr>
        <p:grpSp>
          <p:nvGrpSpPr>
            <p:cNvPr id="45" name="组合 44"/>
            <p:cNvGrpSpPr/>
            <p:nvPr/>
          </p:nvGrpSpPr>
          <p:grpSpPr>
            <a:xfrm>
              <a:off x="2724706" y="2831823"/>
              <a:ext cx="5297504" cy="1937004"/>
              <a:chOff x="2724706" y="2809188"/>
              <a:chExt cx="5297504" cy="1937004"/>
            </a:xfrm>
          </p:grpSpPr>
          <p:sp>
            <p:nvSpPr>
              <p:cNvPr id="41" name="TextBox 4"/>
              <p:cNvSpPr txBox="1"/>
              <p:nvPr/>
            </p:nvSpPr>
            <p:spPr>
              <a:xfrm>
                <a:off x="2724706" y="4395000"/>
                <a:ext cx="3513089" cy="351192"/>
              </a:xfrm>
              <a:prstGeom prst="rect">
                <a:avLst/>
              </a:prstGeom>
              <a:noFill/>
            </p:spPr>
            <p:txBody>
              <a:bodyPr wrap="none" lIns="73475" tIns="36738" rIns="73475" bIns="36738" rtlCol="0">
                <a:spAutoFit/>
              </a:bodyPr>
              <a:lstStyle/>
              <a:p>
                <a:r>
                  <a:rPr lang="en-US" altLang="zh-CN" sz="1800" i="1" dirty="0">
                    <a:solidFill>
                      <a:schemeClr val="bg1"/>
                    </a:solidFill>
                  </a:rPr>
                  <a:t>“</a:t>
                </a:r>
                <a:r>
                  <a:rPr lang="zh-CN" altLang="en-US" sz="1800" i="1" dirty="0">
                    <a:solidFill>
                      <a:schemeClr val="bg1"/>
                    </a:solidFill>
                  </a:rPr>
                  <a:t>小明送给女友最新一代的苹果 </a:t>
                </a:r>
                <a:r>
                  <a:rPr lang="en-US" altLang="zh-CN" sz="1800" i="1" dirty="0">
                    <a:solidFill>
                      <a:schemeClr val="bg1"/>
                    </a:solidFill>
                  </a:rPr>
                  <a:t>X”</a:t>
                </a:r>
                <a:endParaRPr lang="en-US" sz="1800" dirty="0">
                  <a:solidFill>
                    <a:schemeClr val="bg1"/>
                  </a:solidFill>
                </a:endParaRPr>
              </a:p>
            </p:txBody>
          </p:sp>
          <p:sp>
            <p:nvSpPr>
              <p:cNvPr id="42" name="任意多边形 41"/>
              <p:cNvSpPr/>
              <p:nvPr/>
            </p:nvSpPr>
            <p:spPr>
              <a:xfrm>
                <a:off x="5797485" y="2809188"/>
                <a:ext cx="2224725" cy="1564849"/>
              </a:xfrm>
              <a:custGeom>
                <a:avLst/>
                <a:gdLst>
                  <a:gd name="connsiteX0" fmla="*/ 0 w 2224725"/>
                  <a:gd name="connsiteY0" fmla="*/ 1564849 h 1564849"/>
                  <a:gd name="connsiteX1" fmla="*/ 1404593 w 2224725"/>
                  <a:gd name="connsiteY1" fmla="*/ 933253 h 1564849"/>
                  <a:gd name="connsiteX2" fmla="*/ 2224725 w 2224725"/>
                  <a:gd name="connsiteY2" fmla="*/ 0 h 1564849"/>
                </a:gdLst>
                <a:ahLst/>
                <a:cxnLst>
                  <a:cxn ang="0">
                    <a:pos x="connsiteX0" y="connsiteY0"/>
                  </a:cxn>
                  <a:cxn ang="0">
                    <a:pos x="connsiteX1" y="connsiteY1"/>
                  </a:cxn>
                  <a:cxn ang="0">
                    <a:pos x="connsiteX2" y="connsiteY2"/>
                  </a:cxn>
                </a:cxnLst>
                <a:rect l="l" t="t" r="r" b="b"/>
                <a:pathLst>
                  <a:path w="2224725" h="1564849">
                    <a:moveTo>
                      <a:pt x="0" y="1564849"/>
                    </a:moveTo>
                    <a:cubicBezTo>
                      <a:pt x="516903" y="1379455"/>
                      <a:pt x="1033806" y="1194061"/>
                      <a:pt x="1404593" y="933253"/>
                    </a:cubicBezTo>
                    <a:cubicBezTo>
                      <a:pt x="1775380" y="672445"/>
                      <a:pt x="2000052" y="336222"/>
                      <a:pt x="2224725" y="0"/>
                    </a:cubicBezTo>
                  </a:path>
                </a:pathLst>
              </a:custGeom>
              <a:noFill/>
              <a:ln w="19050" cap="flat" cmpd="sng" algn="ctr">
                <a:solidFill>
                  <a:srgbClr val="00B050"/>
                </a:solidFill>
                <a:prstDash val="solid"/>
                <a:miter lim="800000"/>
                <a:tailEnd type="arrow"/>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chemeClr val="bg1"/>
                  </a:solidFill>
                </a:endParaRPr>
              </a:p>
            </p:txBody>
          </p:sp>
        </p:grpSp>
        <p:sp>
          <p:nvSpPr>
            <p:cNvPr id="48" name="文本框 47"/>
            <p:cNvSpPr txBox="1"/>
            <p:nvPr/>
          </p:nvSpPr>
          <p:spPr>
            <a:xfrm>
              <a:off x="1074429" y="4409172"/>
              <a:ext cx="1800493" cy="369332"/>
            </a:xfrm>
            <a:prstGeom prst="rect">
              <a:avLst/>
            </a:prstGeom>
            <a:noFill/>
          </p:spPr>
          <p:txBody>
            <a:bodyPr wrap="none" rtlCol="0">
              <a:spAutoFit/>
            </a:bodyPr>
            <a:lstStyle/>
            <a:p>
              <a:r>
                <a:rPr lang="zh-CN" altLang="en-US" sz="1800" dirty="0">
                  <a:solidFill>
                    <a:schemeClr val="bg1"/>
                  </a:solidFill>
                </a:rPr>
                <a:t>语义不同的描述</a:t>
              </a:r>
            </a:p>
          </p:txBody>
        </p:sp>
      </p:grpSp>
      <p:sp>
        <p:nvSpPr>
          <p:cNvPr id="51" name="标题 1">
            <a:extLst>
              <a:ext uri="{FF2B5EF4-FFF2-40B4-BE49-F238E27FC236}">
                <a16:creationId xmlns:a16="http://schemas.microsoft.com/office/drawing/2014/main" xmlns="" id="{D0BB5453-1252-4586-8C11-201948E03A7F}"/>
              </a:ext>
            </a:extLst>
          </p:cNvPr>
          <p:cNvSpPr>
            <a:spLocks noGrp="1"/>
          </p:cNvSpPr>
          <p:nvPr>
            <p:ph type="title" idx="4294967295"/>
          </p:nvPr>
        </p:nvSpPr>
        <p:spPr>
          <a:xfrm>
            <a:off x="356431" y="151315"/>
            <a:ext cx="7572550" cy="993775"/>
          </a:xfrm>
        </p:spPr>
        <p:txBody>
          <a:bodyPr>
            <a:normAutofit/>
          </a:bodyPr>
          <a:lstStyle/>
          <a:p>
            <a:r>
              <a:rPr lang="zh-CN" altLang="en-US" sz="3600" b="1" dirty="0">
                <a:solidFill>
                  <a:schemeClr val="bg1"/>
                </a:solidFill>
                <a:latin typeface="+mn-ea"/>
              </a:rPr>
              <a:t>语言理解</a:t>
            </a:r>
            <a:r>
              <a:rPr lang="en-US" altLang="zh-CN" sz="3600" b="1" dirty="0">
                <a:solidFill>
                  <a:schemeClr val="bg1"/>
                </a:solidFill>
                <a:latin typeface="+mn-ea"/>
              </a:rPr>
              <a:t>/</a:t>
            </a:r>
            <a:r>
              <a:rPr lang="zh-CN" altLang="en-US" sz="3600" b="1" dirty="0">
                <a:solidFill>
                  <a:schemeClr val="bg1"/>
                </a:solidFill>
              </a:rPr>
              <a:t>语义的表征</a:t>
            </a:r>
          </a:p>
        </p:txBody>
      </p:sp>
      <p:sp>
        <p:nvSpPr>
          <p:cNvPr id="40" name="文本框 39">
            <a:extLst>
              <a:ext uri="{FF2B5EF4-FFF2-40B4-BE49-F238E27FC236}">
                <a16:creationId xmlns:a16="http://schemas.microsoft.com/office/drawing/2014/main" xmlns="" id="{A2A2A0B3-3567-4800-98A6-45A183B500AC}"/>
              </a:ext>
            </a:extLst>
          </p:cNvPr>
          <p:cNvSpPr txBox="1"/>
          <p:nvPr/>
        </p:nvSpPr>
        <p:spPr>
          <a:xfrm>
            <a:off x="3299063" y="4770120"/>
            <a:ext cx="5697980" cy="338554"/>
          </a:xfrm>
          <a:prstGeom prst="rect">
            <a:avLst/>
          </a:prstGeom>
          <a:noFill/>
        </p:spPr>
        <p:txBody>
          <a:bodyPr wrap="square" rtlCol="0">
            <a:spAutoFit/>
          </a:bodyPr>
          <a:lstStyle/>
          <a:p>
            <a:r>
              <a:rPr lang="en-US" altLang="zh-CN" sz="1600" dirty="0">
                <a:solidFill>
                  <a:schemeClr val="bg1"/>
                </a:solidFill>
              </a:rPr>
              <a:t>【”DSSM”,</a:t>
            </a:r>
            <a:r>
              <a:rPr lang="zh-CN" altLang="en-US" sz="1600" dirty="0">
                <a:solidFill>
                  <a:schemeClr val="bg1"/>
                </a:solidFill>
              </a:rPr>
              <a:t> </a:t>
            </a:r>
            <a:r>
              <a:rPr lang="en-US" altLang="zh-CN" sz="1600" dirty="0">
                <a:solidFill>
                  <a:schemeClr val="bg1"/>
                </a:solidFill>
              </a:rPr>
              <a:t>Huang,</a:t>
            </a:r>
            <a:r>
              <a:rPr lang="zh-CN" altLang="en-US" sz="1600" dirty="0">
                <a:solidFill>
                  <a:schemeClr val="bg1"/>
                </a:solidFill>
              </a:rPr>
              <a:t> </a:t>
            </a:r>
            <a:r>
              <a:rPr lang="en-US" altLang="zh-CN" sz="1600" dirty="0">
                <a:solidFill>
                  <a:schemeClr val="bg1"/>
                </a:solidFill>
              </a:rPr>
              <a:t>He, Gao, Deng, Acero, Heck, CIKM2013】</a:t>
            </a:r>
            <a:endParaRPr lang="zh-CN" altLang="en-US" sz="1600" dirty="0">
              <a:solidFill>
                <a:schemeClr val="bg1"/>
              </a:solidFill>
            </a:endParaRPr>
          </a:p>
        </p:txBody>
      </p:sp>
    </p:spTree>
    <p:extLst>
      <p:ext uri="{BB962C8B-B14F-4D97-AF65-F5344CB8AC3E}">
        <p14:creationId xmlns:p14="http://schemas.microsoft.com/office/powerpoint/2010/main" val="2485145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xmlns="" id="{C2B67578-39A1-4AD4-8715-F7DF749DD710}"/>
              </a:ext>
            </a:extLst>
          </p:cNvPr>
          <p:cNvSpPr/>
          <p:nvPr/>
        </p:nvSpPr>
        <p:spPr>
          <a:xfrm>
            <a:off x="874762" y="887599"/>
            <a:ext cx="7190389" cy="3683738"/>
          </a:xfrm>
          <a:prstGeom prst="rect">
            <a:avLst/>
          </a:prstGeom>
          <a:solidFill>
            <a:schemeClr val="accent1">
              <a:lumMod val="20000"/>
              <a:lumOff val="8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Arrow Connector 109"/>
          <p:cNvCxnSpPr/>
          <p:nvPr/>
        </p:nvCxnSpPr>
        <p:spPr>
          <a:xfrm flipV="1">
            <a:off x="3510671" y="1724925"/>
            <a:ext cx="3291405" cy="30606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907258" y="4330578"/>
            <a:ext cx="1469929" cy="240758"/>
          </a:xfrm>
          <a:prstGeom prst="rect">
            <a:avLst/>
          </a:prstGeom>
          <a:noFill/>
        </p:spPr>
        <p:txBody>
          <a:bodyPr wrap="square" lIns="66980" tIns="33490" rIns="66980" bIns="33490" rtlCol="0">
            <a:spAutoFit/>
          </a:bodyPr>
          <a:lstStyle/>
          <a:p>
            <a:r>
              <a:rPr lang="en-US" sz="1125" dirty="0">
                <a:latin typeface="+mj-lt"/>
              </a:rPr>
              <a:t>Input word/phrase</a:t>
            </a:r>
          </a:p>
        </p:txBody>
      </p:sp>
      <p:sp>
        <p:nvSpPr>
          <p:cNvPr id="8" name="Rectangle 7"/>
          <p:cNvSpPr/>
          <p:nvPr/>
        </p:nvSpPr>
        <p:spPr>
          <a:xfrm>
            <a:off x="2450307" y="4146324"/>
            <a:ext cx="1671638" cy="1957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dim = 100M</a:t>
            </a:r>
          </a:p>
        </p:txBody>
      </p:sp>
      <p:sp>
        <p:nvSpPr>
          <p:cNvPr id="9" name="TextBox 8"/>
          <p:cNvSpPr txBox="1"/>
          <p:nvPr/>
        </p:nvSpPr>
        <p:spPr>
          <a:xfrm>
            <a:off x="842964" y="4112157"/>
            <a:ext cx="1313476" cy="240758"/>
          </a:xfrm>
          <a:prstGeom prst="rect">
            <a:avLst/>
          </a:prstGeom>
          <a:noFill/>
        </p:spPr>
        <p:txBody>
          <a:bodyPr wrap="none" lIns="66980" tIns="33490" rIns="66980" bIns="33490" rtlCol="0">
            <a:spAutoFit/>
          </a:bodyPr>
          <a:lstStyle/>
          <a:p>
            <a:r>
              <a:rPr lang="en-US" sz="1125" dirty="0">
                <a:latin typeface="+mj-lt"/>
              </a:rPr>
              <a:t>Bag-of-words vector</a:t>
            </a:r>
          </a:p>
        </p:txBody>
      </p:sp>
      <p:sp>
        <p:nvSpPr>
          <p:cNvPr id="11" name="Rectangle 10"/>
          <p:cNvSpPr/>
          <p:nvPr/>
        </p:nvSpPr>
        <p:spPr>
          <a:xfrm>
            <a:off x="2748658" y="3703561"/>
            <a:ext cx="1116115" cy="1957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dim = 50K</a:t>
            </a:r>
          </a:p>
        </p:txBody>
      </p:sp>
      <p:sp>
        <p:nvSpPr>
          <p:cNvPr id="13" name="Rectangle 12"/>
          <p:cNvSpPr/>
          <p:nvPr/>
        </p:nvSpPr>
        <p:spPr>
          <a:xfrm>
            <a:off x="2900364" y="3246361"/>
            <a:ext cx="814055" cy="1957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d=500</a:t>
            </a:r>
          </a:p>
        </p:txBody>
      </p:sp>
      <p:sp>
        <p:nvSpPr>
          <p:cNvPr id="14" name="TextBox 13"/>
          <p:cNvSpPr txBox="1"/>
          <p:nvPr/>
        </p:nvSpPr>
        <p:spPr>
          <a:xfrm>
            <a:off x="842967" y="3212202"/>
            <a:ext cx="1612976" cy="413883"/>
          </a:xfrm>
          <a:prstGeom prst="rect">
            <a:avLst/>
          </a:prstGeom>
          <a:noFill/>
        </p:spPr>
        <p:txBody>
          <a:bodyPr wrap="square" lIns="66980" tIns="33490" rIns="66980" bIns="33490" rtlCol="0">
            <a:spAutoFit/>
          </a:bodyPr>
          <a:lstStyle/>
          <a:p>
            <a:r>
              <a:rPr lang="en-US" sz="1125" dirty="0">
                <a:latin typeface="+mj-lt"/>
              </a:rPr>
              <a:t>Char-trigram embedding matrix</a:t>
            </a:r>
          </a:p>
        </p:txBody>
      </p:sp>
      <p:sp>
        <p:nvSpPr>
          <p:cNvPr id="15" name="TextBox 14"/>
          <p:cNvSpPr txBox="1"/>
          <p:nvPr/>
        </p:nvSpPr>
        <p:spPr>
          <a:xfrm>
            <a:off x="842968" y="3680280"/>
            <a:ext cx="1441716" cy="413883"/>
          </a:xfrm>
          <a:prstGeom prst="rect">
            <a:avLst/>
          </a:prstGeom>
          <a:noFill/>
        </p:spPr>
        <p:txBody>
          <a:bodyPr wrap="none" lIns="66980" tIns="33490" rIns="66980" bIns="33490" rtlCol="0">
            <a:spAutoFit/>
          </a:bodyPr>
          <a:lstStyle/>
          <a:p>
            <a:r>
              <a:rPr lang="en-US" sz="1125" dirty="0">
                <a:latin typeface="+mj-lt"/>
              </a:rPr>
              <a:t>Char-trigram encoding</a:t>
            </a:r>
          </a:p>
          <a:p>
            <a:r>
              <a:rPr lang="en-US" sz="1125" dirty="0">
                <a:latin typeface="+mj-lt"/>
              </a:rPr>
              <a:t>matrix (fixed)</a:t>
            </a:r>
          </a:p>
        </p:txBody>
      </p:sp>
      <p:cxnSp>
        <p:nvCxnSpPr>
          <p:cNvPr id="16" name="Straight Arrow Connector 15"/>
          <p:cNvCxnSpPr>
            <a:endCxn id="56" idx="1"/>
          </p:cNvCxnSpPr>
          <p:nvPr/>
        </p:nvCxnSpPr>
        <p:spPr>
          <a:xfrm flipV="1">
            <a:off x="2540344" y="4006020"/>
            <a:ext cx="228962" cy="12484"/>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57" idx="1"/>
          </p:cNvCxnSpPr>
          <p:nvPr/>
        </p:nvCxnSpPr>
        <p:spPr>
          <a:xfrm>
            <a:off x="2402218" y="3545951"/>
            <a:ext cx="369557" cy="7306"/>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900364" y="2789158"/>
            <a:ext cx="814055" cy="1957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d=500</a:t>
            </a:r>
          </a:p>
        </p:txBody>
      </p:sp>
      <p:sp>
        <p:nvSpPr>
          <p:cNvPr id="20" name="TextBox 19"/>
          <p:cNvSpPr txBox="1"/>
          <p:nvPr/>
        </p:nvSpPr>
        <p:spPr>
          <a:xfrm>
            <a:off x="874762" y="1965773"/>
            <a:ext cx="1318369" cy="240758"/>
          </a:xfrm>
          <a:prstGeom prst="rect">
            <a:avLst/>
          </a:prstGeom>
          <a:noFill/>
        </p:spPr>
        <p:txBody>
          <a:bodyPr wrap="square" lIns="66980" tIns="33490" rIns="66980" bIns="33490" rtlCol="0">
            <a:spAutoFit/>
          </a:bodyPr>
          <a:lstStyle/>
          <a:p>
            <a:r>
              <a:rPr lang="en-US" sz="1125" dirty="0">
                <a:latin typeface="+mj-lt"/>
              </a:rPr>
              <a:t>Semantic vector</a:t>
            </a:r>
          </a:p>
        </p:txBody>
      </p:sp>
      <p:cxnSp>
        <p:nvCxnSpPr>
          <p:cNvPr id="21" name="Straight Arrow Connector 20"/>
          <p:cNvCxnSpPr/>
          <p:nvPr/>
        </p:nvCxnSpPr>
        <p:spPr>
          <a:xfrm flipV="1">
            <a:off x="2193133" y="2145394"/>
            <a:ext cx="417563" cy="12300"/>
          </a:xfrm>
          <a:prstGeom prst="straightConnector1">
            <a:avLst/>
          </a:prstGeom>
          <a:ln w="635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014857" y="2321617"/>
            <a:ext cx="592738" cy="195767"/>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d=300</a:t>
            </a:r>
          </a:p>
        </p:txBody>
      </p:sp>
      <p:grpSp>
        <p:nvGrpSpPr>
          <p:cNvPr id="24" name="Group 23"/>
          <p:cNvGrpSpPr/>
          <p:nvPr/>
        </p:nvGrpSpPr>
        <p:grpSpPr>
          <a:xfrm>
            <a:off x="3122089" y="1928819"/>
            <a:ext cx="361717" cy="367127"/>
            <a:chOff x="838200" y="1571920"/>
            <a:chExt cx="428702" cy="428702"/>
          </a:xfrm>
        </p:grpSpPr>
        <p:cxnSp>
          <p:nvCxnSpPr>
            <p:cNvPr id="25" name="Straight Connector 24"/>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27" name="Up Arrow 26"/>
          <p:cNvSpPr/>
          <p:nvPr/>
        </p:nvSpPr>
        <p:spPr>
          <a:xfrm rot="18516776">
            <a:off x="3180268" y="1922612"/>
            <a:ext cx="92862" cy="258116"/>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29" name="Rectangle 28"/>
          <p:cNvSpPr/>
          <p:nvPr/>
        </p:nvSpPr>
        <p:spPr>
          <a:xfrm>
            <a:off x="4314826" y="4152443"/>
            <a:ext cx="1671638"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dim = 100M</a:t>
            </a:r>
          </a:p>
        </p:txBody>
      </p:sp>
      <p:sp>
        <p:nvSpPr>
          <p:cNvPr id="31" name="Rectangle 30"/>
          <p:cNvSpPr/>
          <p:nvPr/>
        </p:nvSpPr>
        <p:spPr>
          <a:xfrm>
            <a:off x="4613177" y="3709680"/>
            <a:ext cx="1116115"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dim = 50K</a:t>
            </a:r>
          </a:p>
        </p:txBody>
      </p:sp>
      <p:sp>
        <p:nvSpPr>
          <p:cNvPr id="33" name="Rectangle 32"/>
          <p:cNvSpPr/>
          <p:nvPr/>
        </p:nvSpPr>
        <p:spPr>
          <a:xfrm>
            <a:off x="4764883" y="3252480"/>
            <a:ext cx="814055"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d=500</a:t>
            </a:r>
          </a:p>
        </p:txBody>
      </p:sp>
      <p:sp>
        <p:nvSpPr>
          <p:cNvPr id="35" name="Rectangle 34"/>
          <p:cNvSpPr/>
          <p:nvPr/>
        </p:nvSpPr>
        <p:spPr>
          <a:xfrm>
            <a:off x="4764883" y="2795275"/>
            <a:ext cx="814055"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d=500</a:t>
            </a:r>
          </a:p>
        </p:txBody>
      </p:sp>
      <p:sp>
        <p:nvSpPr>
          <p:cNvPr id="37" name="Rectangle 36"/>
          <p:cNvSpPr/>
          <p:nvPr/>
        </p:nvSpPr>
        <p:spPr>
          <a:xfrm>
            <a:off x="4879376" y="2327735"/>
            <a:ext cx="592738"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d=300</a:t>
            </a:r>
          </a:p>
        </p:txBody>
      </p:sp>
      <p:grpSp>
        <p:nvGrpSpPr>
          <p:cNvPr id="38" name="Group 37"/>
          <p:cNvGrpSpPr/>
          <p:nvPr/>
        </p:nvGrpSpPr>
        <p:grpSpPr>
          <a:xfrm>
            <a:off x="4986608" y="1934937"/>
            <a:ext cx="361717" cy="367127"/>
            <a:chOff x="838200" y="1571920"/>
            <a:chExt cx="428702" cy="428702"/>
          </a:xfrm>
        </p:grpSpPr>
        <p:cxnSp>
          <p:nvCxnSpPr>
            <p:cNvPr id="39" name="Straight Connector 38"/>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41" name="Up Arrow 40"/>
          <p:cNvSpPr/>
          <p:nvPr/>
        </p:nvSpPr>
        <p:spPr>
          <a:xfrm rot="19774980">
            <a:off x="5050405" y="1902881"/>
            <a:ext cx="129400" cy="254313"/>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43" name="Rectangle 42"/>
          <p:cNvSpPr/>
          <p:nvPr/>
        </p:nvSpPr>
        <p:spPr>
          <a:xfrm>
            <a:off x="6243639" y="4157201"/>
            <a:ext cx="1671638"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dim = 100M</a:t>
            </a:r>
          </a:p>
        </p:txBody>
      </p:sp>
      <p:sp>
        <p:nvSpPr>
          <p:cNvPr id="45" name="Rectangle 44"/>
          <p:cNvSpPr/>
          <p:nvPr/>
        </p:nvSpPr>
        <p:spPr>
          <a:xfrm>
            <a:off x="6541989" y="3714438"/>
            <a:ext cx="1116115"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dim = 50K</a:t>
            </a:r>
          </a:p>
        </p:txBody>
      </p:sp>
      <p:sp>
        <p:nvSpPr>
          <p:cNvPr id="47" name="Rectangle 46"/>
          <p:cNvSpPr/>
          <p:nvPr/>
        </p:nvSpPr>
        <p:spPr>
          <a:xfrm>
            <a:off x="6693696" y="3257239"/>
            <a:ext cx="814055"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d=500</a:t>
            </a:r>
          </a:p>
        </p:txBody>
      </p:sp>
      <p:sp>
        <p:nvSpPr>
          <p:cNvPr id="49" name="Rectangle 48"/>
          <p:cNvSpPr/>
          <p:nvPr/>
        </p:nvSpPr>
        <p:spPr>
          <a:xfrm>
            <a:off x="6693695" y="2800035"/>
            <a:ext cx="814055"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d=500</a:t>
            </a:r>
          </a:p>
        </p:txBody>
      </p:sp>
      <p:sp>
        <p:nvSpPr>
          <p:cNvPr id="51" name="Rectangle 50"/>
          <p:cNvSpPr/>
          <p:nvPr/>
        </p:nvSpPr>
        <p:spPr>
          <a:xfrm>
            <a:off x="6808188" y="2332496"/>
            <a:ext cx="592738" cy="1957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r>
              <a:rPr lang="en-US" sz="1125" dirty="0"/>
              <a:t>d=300</a:t>
            </a:r>
          </a:p>
        </p:txBody>
      </p:sp>
      <p:grpSp>
        <p:nvGrpSpPr>
          <p:cNvPr id="52" name="Group 51"/>
          <p:cNvGrpSpPr/>
          <p:nvPr/>
        </p:nvGrpSpPr>
        <p:grpSpPr>
          <a:xfrm>
            <a:off x="6915420" y="1939697"/>
            <a:ext cx="361717" cy="367127"/>
            <a:chOff x="838200" y="1571920"/>
            <a:chExt cx="428702" cy="428702"/>
          </a:xfrm>
        </p:grpSpPr>
        <p:cxnSp>
          <p:nvCxnSpPr>
            <p:cNvPr id="53" name="Straight Connector 52"/>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55" name="Up Arrow 54"/>
          <p:cNvSpPr/>
          <p:nvPr/>
        </p:nvSpPr>
        <p:spPr>
          <a:xfrm rot="6611013">
            <a:off x="7125984" y="2048408"/>
            <a:ext cx="112453" cy="254313"/>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56" name="TextBox 55"/>
          <p:cNvSpPr txBox="1"/>
          <p:nvPr/>
        </p:nvSpPr>
        <p:spPr>
          <a:xfrm>
            <a:off x="2769306" y="3899170"/>
            <a:ext cx="338850" cy="213700"/>
          </a:xfrm>
          <a:prstGeom prst="rect">
            <a:avLst/>
          </a:prstGeom>
          <a:noFill/>
        </p:spPr>
        <p:txBody>
          <a:bodyPr wrap="none" lIns="66980" tIns="33490" rIns="66980" bIns="33490" rtlCol="0">
            <a:spAutoFit/>
          </a:bodyPr>
          <a:lstStyle/>
          <a:p>
            <a:r>
              <a:rPr lang="en-US" sz="949" i="1" dirty="0"/>
              <a:t>W</a:t>
            </a:r>
            <a:r>
              <a:rPr lang="en-US" sz="949" i="1" baseline="-25000" dirty="0"/>
              <a:t>s,1</a:t>
            </a:r>
          </a:p>
        </p:txBody>
      </p:sp>
      <p:sp>
        <p:nvSpPr>
          <p:cNvPr id="57" name="TextBox 56"/>
          <p:cNvSpPr txBox="1"/>
          <p:nvPr/>
        </p:nvSpPr>
        <p:spPr>
          <a:xfrm>
            <a:off x="2771775" y="3446407"/>
            <a:ext cx="338850" cy="213700"/>
          </a:xfrm>
          <a:prstGeom prst="rect">
            <a:avLst/>
          </a:prstGeom>
          <a:noFill/>
        </p:spPr>
        <p:txBody>
          <a:bodyPr wrap="none" lIns="66980" tIns="33490" rIns="66980" bIns="33490" rtlCol="0">
            <a:spAutoFit/>
          </a:bodyPr>
          <a:lstStyle/>
          <a:p>
            <a:r>
              <a:rPr lang="en-US" sz="949" i="1" dirty="0"/>
              <a:t>W</a:t>
            </a:r>
            <a:r>
              <a:rPr lang="en-US" sz="949" i="1" baseline="-25000" dirty="0"/>
              <a:t>s,2</a:t>
            </a:r>
          </a:p>
        </p:txBody>
      </p:sp>
      <p:sp>
        <p:nvSpPr>
          <p:cNvPr id="58" name="TextBox 57"/>
          <p:cNvSpPr txBox="1"/>
          <p:nvPr/>
        </p:nvSpPr>
        <p:spPr>
          <a:xfrm>
            <a:off x="2764989" y="2991364"/>
            <a:ext cx="338850" cy="213700"/>
          </a:xfrm>
          <a:prstGeom prst="rect">
            <a:avLst/>
          </a:prstGeom>
          <a:noFill/>
        </p:spPr>
        <p:txBody>
          <a:bodyPr wrap="none" lIns="66980" tIns="33490" rIns="66980" bIns="33490" rtlCol="0">
            <a:spAutoFit/>
          </a:bodyPr>
          <a:lstStyle/>
          <a:p>
            <a:r>
              <a:rPr lang="en-US" sz="949" i="1" dirty="0"/>
              <a:t>W</a:t>
            </a:r>
            <a:r>
              <a:rPr lang="en-US" sz="949" i="1" baseline="-25000" dirty="0"/>
              <a:t>s,3</a:t>
            </a:r>
          </a:p>
        </p:txBody>
      </p:sp>
      <p:sp>
        <p:nvSpPr>
          <p:cNvPr id="59" name="TextBox 58"/>
          <p:cNvSpPr txBox="1"/>
          <p:nvPr/>
        </p:nvSpPr>
        <p:spPr>
          <a:xfrm>
            <a:off x="2783940" y="2536687"/>
            <a:ext cx="338850" cy="213700"/>
          </a:xfrm>
          <a:prstGeom prst="rect">
            <a:avLst/>
          </a:prstGeom>
          <a:noFill/>
        </p:spPr>
        <p:txBody>
          <a:bodyPr wrap="none" lIns="66980" tIns="33490" rIns="66980" bIns="33490" rtlCol="0">
            <a:spAutoFit/>
          </a:bodyPr>
          <a:lstStyle/>
          <a:p>
            <a:r>
              <a:rPr lang="en-US" sz="949" i="1" dirty="0"/>
              <a:t>W</a:t>
            </a:r>
            <a:r>
              <a:rPr lang="en-US" sz="949" i="1" baseline="-25000" dirty="0"/>
              <a:t>s,4</a:t>
            </a:r>
          </a:p>
        </p:txBody>
      </p:sp>
      <mc:AlternateContent xmlns:mc="http://schemas.openxmlformats.org/markup-compatibility/2006" xmlns:a14="http://schemas.microsoft.com/office/drawing/2010/main">
        <mc:Choice Requires="a14">
          <p:sp>
            <p:nvSpPr>
              <p:cNvPr id="61" name="Rectangle 60"/>
              <p:cNvSpPr/>
              <p:nvPr/>
            </p:nvSpPr>
            <p:spPr>
              <a:xfrm>
                <a:off x="2728969" y="1942818"/>
                <a:ext cx="286207" cy="213700"/>
              </a:xfrm>
              <a:prstGeom prst="rect">
                <a:avLst/>
              </a:prstGeom>
            </p:spPr>
            <p:txBody>
              <a:bodyPr wrap="none" lIns="66980" tIns="33490" rIns="66980" bIns="33490">
                <a:spAutoFit/>
              </a:bodyPr>
              <a:lstStyle/>
              <a:p>
                <a:pPr/>
                <a14:m>
                  <m:oMathPara xmlns:m="http://schemas.openxmlformats.org/officeDocument/2006/math">
                    <m:oMathParaPr>
                      <m:jc m:val="centerGroup"/>
                    </m:oMathParaPr>
                    <m:oMath xmlns:m="http://schemas.openxmlformats.org/officeDocument/2006/math">
                      <m:sSub>
                        <m:sSubPr>
                          <m:ctrlPr>
                            <a:rPr lang="en-US" sz="949" b="1" i="1" smtClean="0">
                              <a:latin typeface="Cambria Math" charset="0"/>
                            </a:rPr>
                          </m:ctrlPr>
                        </m:sSubPr>
                        <m:e>
                          <m:r>
                            <a:rPr lang="en-US" sz="949" b="1" i="1">
                              <a:latin typeface="Cambria Math" panose="02040503050406030204" pitchFamily="18" charset="0"/>
                            </a:rPr>
                            <m:t>𝒗</m:t>
                          </m:r>
                        </m:e>
                        <m:sub>
                          <m:r>
                            <a:rPr lang="en-US" sz="949" b="1" i="1">
                              <a:latin typeface="Cambria Math" panose="02040503050406030204" pitchFamily="18" charset="0"/>
                            </a:rPr>
                            <m:t>𝒔</m:t>
                          </m:r>
                        </m:sub>
                      </m:sSub>
                    </m:oMath>
                  </m:oMathPara>
                </a14:m>
                <a:endParaRPr lang="en-US" sz="949" dirty="0"/>
              </a:p>
            </p:txBody>
          </p:sp>
        </mc:Choice>
        <mc:Fallback xmlns="">
          <p:sp>
            <p:nvSpPr>
              <p:cNvPr id="61" name="Rectangle 60"/>
              <p:cNvSpPr>
                <a:spLocks noRot="1" noChangeAspect="1" noMove="1" noResize="1" noEditPoints="1" noAdjustHandles="1" noChangeArrowheads="1" noChangeShapeType="1" noTextEdit="1"/>
              </p:cNvSpPr>
              <p:nvPr/>
            </p:nvSpPr>
            <p:spPr>
              <a:xfrm>
                <a:off x="2728969" y="1942818"/>
                <a:ext cx="286207" cy="21370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Rectangle 61"/>
              <p:cNvSpPr/>
              <p:nvPr/>
            </p:nvSpPr>
            <p:spPr>
              <a:xfrm>
                <a:off x="4479615" y="1949520"/>
                <a:ext cx="336349" cy="214277"/>
              </a:xfrm>
              <a:prstGeom prst="rect">
                <a:avLst/>
              </a:prstGeom>
            </p:spPr>
            <p:txBody>
              <a:bodyPr wrap="none" lIns="66980" tIns="33490" rIns="66980" bIns="33490">
                <a:spAutoFit/>
              </a:bodyPr>
              <a:lstStyle/>
              <a:p>
                <a:pPr/>
                <a14:m>
                  <m:oMathPara xmlns:m="http://schemas.openxmlformats.org/officeDocument/2006/math">
                    <m:oMathParaPr>
                      <m:jc m:val="centerGroup"/>
                    </m:oMathParaPr>
                    <m:oMath xmlns:m="http://schemas.openxmlformats.org/officeDocument/2006/math">
                      <m:sSub>
                        <m:sSubPr>
                          <m:ctrlPr>
                            <a:rPr lang="en-US" sz="949" b="1" i="1" smtClean="0">
                              <a:latin typeface="Cambria Math" charset="0"/>
                            </a:rPr>
                          </m:ctrlPr>
                        </m:sSubPr>
                        <m:e>
                          <m:r>
                            <a:rPr lang="en-US" sz="949" b="1" i="1">
                              <a:latin typeface="Cambria Math" panose="02040503050406030204" pitchFamily="18" charset="0"/>
                            </a:rPr>
                            <m:t>𝒗</m:t>
                          </m:r>
                        </m:e>
                        <m:sub>
                          <m:sSup>
                            <m:sSupPr>
                              <m:ctrlPr>
                                <a:rPr lang="en-US" sz="949" b="1" i="1">
                                  <a:latin typeface="Cambria Math" charset="0"/>
                                </a:rPr>
                              </m:ctrlPr>
                            </m:sSupPr>
                            <m:e>
                              <m:r>
                                <a:rPr lang="en-US" sz="949" b="1" i="1">
                                  <a:latin typeface="Cambria Math" panose="02040503050406030204" pitchFamily="18" charset="0"/>
                                </a:rPr>
                                <m:t>𝒕</m:t>
                              </m:r>
                            </m:e>
                            <m:sup>
                              <m:r>
                                <a:rPr lang="en-US" sz="949" b="1" i="1">
                                  <a:latin typeface="Cambria Math" panose="02040503050406030204" pitchFamily="18" charset="0"/>
                                </a:rPr>
                                <m:t>+</m:t>
                              </m:r>
                            </m:sup>
                          </m:sSup>
                        </m:sub>
                      </m:sSub>
                    </m:oMath>
                  </m:oMathPara>
                </a14:m>
                <a:endParaRPr lang="en-US" sz="949" dirty="0"/>
              </a:p>
            </p:txBody>
          </p:sp>
        </mc:Choice>
        <mc:Fallback xmlns="">
          <p:sp>
            <p:nvSpPr>
              <p:cNvPr id="62" name="Rectangle 61"/>
              <p:cNvSpPr>
                <a:spLocks noRot="1" noChangeAspect="1" noMove="1" noResize="1" noEditPoints="1" noAdjustHandles="1" noChangeArrowheads="1" noChangeShapeType="1" noTextEdit="1"/>
              </p:cNvSpPr>
              <p:nvPr/>
            </p:nvSpPr>
            <p:spPr>
              <a:xfrm>
                <a:off x="4479615" y="1949520"/>
                <a:ext cx="336349" cy="21427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6497150" y="1955326"/>
                <a:ext cx="336349" cy="213700"/>
              </a:xfrm>
              <a:prstGeom prst="rect">
                <a:avLst/>
              </a:prstGeom>
            </p:spPr>
            <p:txBody>
              <a:bodyPr wrap="none" lIns="66980" tIns="33490" rIns="66980" bIns="33490">
                <a:spAutoFit/>
              </a:bodyPr>
              <a:lstStyle/>
              <a:p>
                <a:pPr/>
                <a14:m>
                  <m:oMathPara xmlns:m="http://schemas.openxmlformats.org/officeDocument/2006/math">
                    <m:oMathParaPr>
                      <m:jc m:val="centerGroup"/>
                    </m:oMathParaPr>
                    <m:oMath xmlns:m="http://schemas.openxmlformats.org/officeDocument/2006/math">
                      <m:sSub>
                        <m:sSubPr>
                          <m:ctrlPr>
                            <a:rPr lang="en-US" sz="949" b="1" i="1" smtClean="0">
                              <a:latin typeface="Cambria Math" charset="0"/>
                            </a:rPr>
                          </m:ctrlPr>
                        </m:sSubPr>
                        <m:e>
                          <m:r>
                            <a:rPr lang="en-US" sz="949" b="1" i="1">
                              <a:latin typeface="Cambria Math" panose="02040503050406030204" pitchFamily="18" charset="0"/>
                            </a:rPr>
                            <m:t>𝒗</m:t>
                          </m:r>
                        </m:e>
                        <m:sub>
                          <m:sSup>
                            <m:sSupPr>
                              <m:ctrlPr>
                                <a:rPr lang="en-US" sz="949" b="1" i="1">
                                  <a:latin typeface="Cambria Math" charset="0"/>
                                </a:rPr>
                              </m:ctrlPr>
                            </m:sSupPr>
                            <m:e>
                              <m:r>
                                <a:rPr lang="en-US" sz="949" b="1" i="1">
                                  <a:latin typeface="Cambria Math" panose="02040503050406030204" pitchFamily="18" charset="0"/>
                                </a:rPr>
                                <m:t>𝒕</m:t>
                              </m:r>
                            </m:e>
                            <m:sup>
                              <m:r>
                                <a:rPr lang="en-US" sz="949" b="1" i="1">
                                  <a:latin typeface="Cambria Math" panose="02040503050406030204" pitchFamily="18" charset="0"/>
                                </a:rPr>
                                <m:t>−</m:t>
                              </m:r>
                            </m:sup>
                          </m:sSup>
                        </m:sub>
                      </m:sSub>
                    </m:oMath>
                  </m:oMathPara>
                </a14:m>
                <a:endParaRPr lang="en-US" sz="949" dirty="0"/>
              </a:p>
            </p:txBody>
          </p:sp>
        </mc:Choice>
        <mc:Fallback xmlns="">
          <p:sp>
            <p:nvSpPr>
              <p:cNvPr id="63" name="Rectangle 62"/>
              <p:cNvSpPr>
                <a:spLocks noRot="1" noChangeAspect="1" noMove="1" noResize="1" noEditPoints="1" noAdjustHandles="1" noChangeArrowheads="1" noChangeShapeType="1" noTextEdit="1"/>
              </p:cNvSpPr>
              <p:nvPr/>
            </p:nvSpPr>
            <p:spPr>
              <a:xfrm>
                <a:off x="6497150" y="1955326"/>
                <a:ext cx="336349" cy="213700"/>
              </a:xfrm>
              <a:prstGeom prst="rect">
                <a:avLst/>
              </a:prstGeom>
              <a:blipFill>
                <a:blip r:embed="rId5"/>
                <a:stretch>
                  <a:fillRect/>
                </a:stretch>
              </a:blipFill>
            </p:spPr>
            <p:txBody>
              <a:bodyPr/>
              <a:lstStyle/>
              <a:p>
                <a:r>
                  <a:rPr lang="en-US">
                    <a:noFill/>
                  </a:rPr>
                  <a:t> </a:t>
                </a:r>
              </a:p>
            </p:txBody>
          </p:sp>
        </mc:Fallback>
      </mc:AlternateContent>
      <p:grpSp>
        <p:nvGrpSpPr>
          <p:cNvPr id="64" name="Group 63"/>
          <p:cNvGrpSpPr/>
          <p:nvPr/>
        </p:nvGrpSpPr>
        <p:grpSpPr>
          <a:xfrm>
            <a:off x="2525872" y="3195863"/>
            <a:ext cx="278964" cy="276569"/>
            <a:chOff x="855134" y="3487045"/>
            <a:chExt cx="330624" cy="322955"/>
          </a:xfrm>
        </p:grpSpPr>
        <p:sp useBgFill="1">
          <p:nvSpPr>
            <p:cNvPr id="65" name="Oval 64"/>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p>
          </p:txBody>
        </p:sp>
        <p:grpSp>
          <p:nvGrpSpPr>
            <p:cNvPr id="66" name="Group 65"/>
            <p:cNvGrpSpPr/>
            <p:nvPr/>
          </p:nvGrpSpPr>
          <p:grpSpPr>
            <a:xfrm>
              <a:off x="872286" y="3516446"/>
              <a:ext cx="289469" cy="270572"/>
              <a:chOff x="838200" y="1571920"/>
              <a:chExt cx="428702" cy="428702"/>
            </a:xfrm>
          </p:grpSpPr>
          <p:cxnSp>
            <p:nvCxnSpPr>
              <p:cNvPr id="68" name="Straight Connector 67"/>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67" name="Freeform 66"/>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p>
          </p:txBody>
        </p:sp>
      </p:grpSp>
      <p:grpSp>
        <p:nvGrpSpPr>
          <p:cNvPr id="70" name="Group 69"/>
          <p:cNvGrpSpPr/>
          <p:nvPr/>
        </p:nvGrpSpPr>
        <p:grpSpPr>
          <a:xfrm>
            <a:off x="2525872" y="2745488"/>
            <a:ext cx="278964" cy="276569"/>
            <a:chOff x="855134" y="3487045"/>
            <a:chExt cx="330624" cy="322955"/>
          </a:xfrm>
        </p:grpSpPr>
        <p:sp useBgFill="1">
          <p:nvSpPr>
            <p:cNvPr id="71" name="Oval 70"/>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p>
          </p:txBody>
        </p:sp>
        <p:grpSp>
          <p:nvGrpSpPr>
            <p:cNvPr id="72" name="Group 71"/>
            <p:cNvGrpSpPr/>
            <p:nvPr/>
          </p:nvGrpSpPr>
          <p:grpSpPr>
            <a:xfrm>
              <a:off x="872286" y="3516446"/>
              <a:ext cx="289469" cy="270572"/>
              <a:chOff x="838200" y="1571920"/>
              <a:chExt cx="428702" cy="428702"/>
            </a:xfrm>
          </p:grpSpPr>
          <p:cxnSp>
            <p:nvCxnSpPr>
              <p:cNvPr id="74" name="Straight Connector 73"/>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3" name="Freeform 72"/>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p>
          </p:txBody>
        </p:sp>
      </p:grpSp>
      <p:grpSp>
        <p:nvGrpSpPr>
          <p:cNvPr id="76" name="Group 75"/>
          <p:cNvGrpSpPr/>
          <p:nvPr/>
        </p:nvGrpSpPr>
        <p:grpSpPr>
          <a:xfrm>
            <a:off x="2525872" y="2286332"/>
            <a:ext cx="278964" cy="276569"/>
            <a:chOff x="855134" y="3487045"/>
            <a:chExt cx="330624" cy="322955"/>
          </a:xfrm>
        </p:grpSpPr>
        <p:sp useBgFill="1">
          <p:nvSpPr>
            <p:cNvPr id="77" name="Oval 76"/>
            <p:cNvSpPr/>
            <p:nvPr/>
          </p:nvSpPr>
          <p:spPr>
            <a:xfrm>
              <a:off x="855134" y="3487045"/>
              <a:ext cx="330624" cy="322955"/>
            </a:xfrm>
            <a:prstGeom prst="ellipse">
              <a:avLst/>
            </a:prstGeom>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p>
          </p:txBody>
        </p:sp>
        <p:grpSp>
          <p:nvGrpSpPr>
            <p:cNvPr id="78" name="Group 77"/>
            <p:cNvGrpSpPr/>
            <p:nvPr/>
          </p:nvGrpSpPr>
          <p:grpSpPr>
            <a:xfrm>
              <a:off x="872286" y="3516446"/>
              <a:ext cx="289469" cy="270572"/>
              <a:chOff x="838200" y="1571920"/>
              <a:chExt cx="428702" cy="428702"/>
            </a:xfrm>
          </p:grpSpPr>
          <p:cxnSp>
            <p:nvCxnSpPr>
              <p:cNvPr id="80" name="Straight Connector 79"/>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79" name="Freeform 78"/>
            <p:cNvSpPr/>
            <p:nvPr/>
          </p:nvSpPr>
          <p:spPr>
            <a:xfrm>
              <a:off x="869321" y="3565177"/>
              <a:ext cx="299079" cy="170977"/>
            </a:xfrm>
            <a:custGeom>
              <a:avLst/>
              <a:gdLst>
                <a:gd name="connsiteX0" fmla="*/ 0 w 1430867"/>
                <a:gd name="connsiteY0" fmla="*/ 914597 h 914748"/>
                <a:gd name="connsiteX1" fmla="*/ 397933 w 1430867"/>
                <a:gd name="connsiteY1" fmla="*/ 855331 h 914748"/>
                <a:gd name="connsiteX2" fmla="*/ 651933 w 1430867"/>
                <a:gd name="connsiteY2" fmla="*/ 550531 h 914748"/>
                <a:gd name="connsiteX3" fmla="*/ 855133 w 1430867"/>
                <a:gd name="connsiteY3" fmla="*/ 211864 h 914748"/>
                <a:gd name="connsiteX4" fmla="*/ 1117600 w 1430867"/>
                <a:gd name="connsiteY4" fmla="*/ 34064 h 914748"/>
                <a:gd name="connsiteX5" fmla="*/ 1430867 w 1430867"/>
                <a:gd name="connsiteY5" fmla="*/ 197 h 914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0867" h="914748">
                  <a:moveTo>
                    <a:pt x="0" y="914597"/>
                  </a:moveTo>
                  <a:cubicBezTo>
                    <a:pt x="144639" y="915303"/>
                    <a:pt x="289278" y="916009"/>
                    <a:pt x="397933" y="855331"/>
                  </a:cubicBezTo>
                  <a:cubicBezTo>
                    <a:pt x="506589" y="794653"/>
                    <a:pt x="575733" y="657775"/>
                    <a:pt x="651933" y="550531"/>
                  </a:cubicBezTo>
                  <a:cubicBezTo>
                    <a:pt x="728133" y="443287"/>
                    <a:pt x="777522" y="297942"/>
                    <a:pt x="855133" y="211864"/>
                  </a:cubicBezTo>
                  <a:cubicBezTo>
                    <a:pt x="932744" y="125786"/>
                    <a:pt x="1021644" y="69342"/>
                    <a:pt x="1117600" y="34064"/>
                  </a:cubicBezTo>
                  <a:cubicBezTo>
                    <a:pt x="1213556" y="-1214"/>
                    <a:pt x="1322211" y="-509"/>
                    <a:pt x="1430867" y="1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p>
          </p:txBody>
        </p:sp>
      </p:grpSp>
      <p:sp>
        <p:nvSpPr>
          <p:cNvPr id="87" name="Title 1"/>
          <p:cNvSpPr txBox="1">
            <a:spLocks/>
          </p:cNvSpPr>
          <p:nvPr/>
        </p:nvSpPr>
        <p:spPr>
          <a:xfrm>
            <a:off x="358570" y="174840"/>
            <a:ext cx="7556707" cy="642282"/>
          </a:xfrm>
          <a:prstGeom prst="rect">
            <a:avLst/>
          </a:prstGeom>
        </p:spPr>
        <p:txBody>
          <a:bodyPr lIns="66980" tIns="33490" rIns="66980" bIns="33490">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n-US" sz="3600" b="1" dirty="0">
                <a:solidFill>
                  <a:schemeClr val="bg1"/>
                </a:solidFill>
                <a:latin typeface="+mj-ea"/>
              </a:rPr>
              <a:t>DSSM: </a:t>
            </a:r>
            <a:r>
              <a:rPr lang="zh-CN" altLang="en-US" sz="3600" b="1" dirty="0">
                <a:solidFill>
                  <a:schemeClr val="bg1"/>
                </a:solidFill>
                <a:latin typeface="+mj-ea"/>
              </a:rPr>
              <a:t>深度结构化语义模型</a:t>
            </a:r>
            <a:endParaRPr lang="en-US" sz="3600" b="1" dirty="0">
              <a:solidFill>
                <a:schemeClr val="bg1"/>
              </a:solidFill>
              <a:latin typeface="+mj-ea"/>
            </a:endParaRPr>
          </a:p>
        </p:txBody>
      </p:sp>
      <p:grpSp>
        <p:nvGrpSpPr>
          <p:cNvPr id="5" name="Group 4"/>
          <p:cNvGrpSpPr/>
          <p:nvPr/>
        </p:nvGrpSpPr>
        <p:grpSpPr>
          <a:xfrm>
            <a:off x="4885777" y="1330458"/>
            <a:ext cx="466107" cy="478221"/>
            <a:chOff x="6724025" y="1728375"/>
            <a:chExt cx="751335" cy="731207"/>
          </a:xfrm>
        </p:grpSpPr>
        <p:sp>
          <p:nvSpPr>
            <p:cNvPr id="83" name="Oval 82"/>
            <p:cNvSpPr/>
            <p:nvPr/>
          </p:nvSpPr>
          <p:spPr>
            <a:xfrm>
              <a:off x="6724025" y="1748938"/>
              <a:ext cx="751335" cy="710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78065" tIns="39033" rIns="78065" bIns="39033" rtlCol="0" anchor="ctr"/>
            <a:lstStyle/>
            <a:p>
              <a:pPr algn="ctr"/>
              <a:endParaRPr lang="en-US" sz="949" dirty="0"/>
            </a:p>
          </p:txBody>
        </p:sp>
        <p:grpSp>
          <p:nvGrpSpPr>
            <p:cNvPr id="84" name="Group 83"/>
            <p:cNvGrpSpPr/>
            <p:nvPr/>
          </p:nvGrpSpPr>
          <p:grpSpPr>
            <a:xfrm>
              <a:off x="6808160" y="1863771"/>
              <a:ext cx="583064" cy="480960"/>
              <a:chOff x="838200" y="1571920"/>
              <a:chExt cx="428702" cy="428702"/>
            </a:xfrm>
          </p:grpSpPr>
          <p:cxnSp>
            <p:nvCxnSpPr>
              <p:cNvPr id="85" name="Straight Connector 84"/>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88" name="Up Arrow 87"/>
            <p:cNvSpPr/>
            <p:nvPr/>
          </p:nvSpPr>
          <p:spPr>
            <a:xfrm rot="20251149">
              <a:off x="6972279" y="1728375"/>
              <a:ext cx="160452" cy="455539"/>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8065" tIns="39033" rIns="78065" bIns="39033" rtlCol="0" anchor="ctr"/>
            <a:lstStyle/>
            <a:p>
              <a:pPr algn="ctr"/>
              <a:endParaRPr lang="en-US" sz="949"/>
            </a:p>
          </p:txBody>
        </p:sp>
        <p:sp>
          <p:nvSpPr>
            <p:cNvPr id="89" name="Up Arrow 88"/>
            <p:cNvSpPr/>
            <p:nvPr/>
          </p:nvSpPr>
          <p:spPr>
            <a:xfrm rot="18376758">
              <a:off x="6877814" y="1782658"/>
              <a:ext cx="154111" cy="450930"/>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8065" tIns="39033" rIns="78065" bIns="39033" rtlCol="0" anchor="ctr"/>
            <a:lstStyle/>
            <a:p>
              <a:pPr algn="ctr"/>
              <a:endParaRPr lang="en-US" sz="949"/>
            </a:p>
          </p:txBody>
        </p:sp>
      </p:grpSp>
      <p:cxnSp>
        <p:nvCxnSpPr>
          <p:cNvPr id="95" name="Straight Arrow Connector 94"/>
          <p:cNvCxnSpPr/>
          <p:nvPr/>
        </p:nvCxnSpPr>
        <p:spPr>
          <a:xfrm>
            <a:off x="5118013" y="1789908"/>
            <a:ext cx="0" cy="1823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101835" y="1804346"/>
            <a:ext cx="0" cy="18238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6814589" y="1343908"/>
            <a:ext cx="470770" cy="453894"/>
            <a:chOff x="9833143" y="1734144"/>
            <a:chExt cx="758850" cy="710644"/>
          </a:xfrm>
        </p:grpSpPr>
        <p:sp>
          <p:nvSpPr>
            <p:cNvPr id="90" name="Oval 89"/>
            <p:cNvSpPr/>
            <p:nvPr/>
          </p:nvSpPr>
          <p:spPr>
            <a:xfrm>
              <a:off x="9833143" y="1734144"/>
              <a:ext cx="751335" cy="71064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78065" tIns="39033" rIns="78065" bIns="39033" rtlCol="0" anchor="ctr"/>
            <a:lstStyle/>
            <a:p>
              <a:pPr algn="ctr"/>
              <a:endParaRPr lang="en-US" sz="949" dirty="0"/>
            </a:p>
          </p:txBody>
        </p:sp>
        <p:grpSp>
          <p:nvGrpSpPr>
            <p:cNvPr id="91" name="Group 90"/>
            <p:cNvGrpSpPr/>
            <p:nvPr/>
          </p:nvGrpSpPr>
          <p:grpSpPr>
            <a:xfrm>
              <a:off x="9917278" y="1848977"/>
              <a:ext cx="583064" cy="480960"/>
              <a:chOff x="838200" y="1571920"/>
              <a:chExt cx="428702" cy="428702"/>
            </a:xfrm>
          </p:grpSpPr>
          <p:cxnSp>
            <p:nvCxnSpPr>
              <p:cNvPr id="92" name="Straight Connector 91"/>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94" name="Up Arrow 93"/>
            <p:cNvSpPr/>
            <p:nvPr/>
          </p:nvSpPr>
          <p:spPr>
            <a:xfrm rot="19241991">
              <a:off x="10032178" y="1799897"/>
              <a:ext cx="149687" cy="338148"/>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8065" tIns="39033" rIns="78065" bIns="39033" rtlCol="0" anchor="ctr"/>
            <a:lstStyle/>
            <a:p>
              <a:pPr algn="ctr"/>
              <a:endParaRPr lang="en-US" sz="949"/>
            </a:p>
          </p:txBody>
        </p:sp>
        <p:sp>
          <p:nvSpPr>
            <p:cNvPr id="97" name="Up Arrow 96"/>
            <p:cNvSpPr/>
            <p:nvPr/>
          </p:nvSpPr>
          <p:spPr>
            <a:xfrm rot="6730729">
              <a:off x="10323701" y="1977209"/>
              <a:ext cx="153201" cy="383382"/>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78065" tIns="39033" rIns="78065" bIns="39033" rtlCol="0" anchor="ctr"/>
            <a:lstStyle/>
            <a:p>
              <a:pPr algn="ctr"/>
              <a:endParaRPr lang="en-US" sz="949"/>
            </a:p>
          </p:txBody>
        </p:sp>
      </p:grpSp>
      <p:sp>
        <p:nvSpPr>
          <p:cNvPr id="99" name="TextBox 98"/>
          <p:cNvSpPr txBox="1"/>
          <p:nvPr/>
        </p:nvSpPr>
        <p:spPr>
          <a:xfrm>
            <a:off x="924480" y="1414557"/>
            <a:ext cx="705937" cy="413883"/>
          </a:xfrm>
          <a:prstGeom prst="rect">
            <a:avLst/>
          </a:prstGeom>
          <a:noFill/>
        </p:spPr>
        <p:txBody>
          <a:bodyPr wrap="none" lIns="66980" tIns="33490" rIns="66980" bIns="33490" rtlCol="0">
            <a:spAutoFit/>
          </a:bodyPr>
          <a:lstStyle/>
          <a:p>
            <a:r>
              <a:rPr lang="en-US" sz="1125" dirty="0"/>
              <a:t>Compute </a:t>
            </a:r>
          </a:p>
          <a:p>
            <a:r>
              <a:rPr lang="en-US" sz="1125" dirty="0"/>
              <a:t>gradients</a:t>
            </a:r>
          </a:p>
        </p:txBody>
      </p:sp>
      <p:cxnSp>
        <p:nvCxnSpPr>
          <p:cNvPr id="100" name="Straight Arrow Connector 99"/>
          <p:cNvCxnSpPr/>
          <p:nvPr/>
        </p:nvCxnSpPr>
        <p:spPr>
          <a:xfrm flipV="1">
            <a:off x="4802102" y="1394249"/>
            <a:ext cx="67696" cy="164498"/>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cxnSpLocks/>
          </p:cNvCxnSpPr>
          <p:nvPr/>
        </p:nvCxnSpPr>
        <p:spPr>
          <a:xfrm flipH="1" flipV="1">
            <a:off x="5012432" y="1274655"/>
            <a:ext cx="165194" cy="29210"/>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cxnSpLocks/>
          </p:cNvCxnSpPr>
          <p:nvPr/>
        </p:nvCxnSpPr>
        <p:spPr>
          <a:xfrm flipH="1">
            <a:off x="6779636" y="1279040"/>
            <a:ext cx="176536" cy="107489"/>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a:cxnSpLocks/>
          </p:cNvCxnSpPr>
          <p:nvPr/>
        </p:nvCxnSpPr>
        <p:spPr>
          <a:xfrm flipH="1">
            <a:off x="7263869" y="1610083"/>
            <a:ext cx="92746" cy="179087"/>
          </a:xfrm>
          <a:prstGeom prst="straightConnector1">
            <a:avLst/>
          </a:prstGeom>
          <a:ln w="28575">
            <a:solidFill>
              <a:srgbClr val="007635"/>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4" name="TextBox 103"/>
              <p:cNvSpPr txBox="1"/>
              <p:nvPr/>
            </p:nvSpPr>
            <p:spPr>
              <a:xfrm>
                <a:off x="1646152" y="1406477"/>
                <a:ext cx="1964423" cy="408881"/>
              </a:xfrm>
              <a:prstGeom prst="rect">
                <a:avLst/>
              </a:prstGeom>
              <a:noFill/>
            </p:spPr>
            <p:txBody>
              <a:bodyPr wrap="none" lIns="66980" tIns="33490" rIns="66980" bIns="33490" rtlCol="0">
                <a:spAutoFit/>
              </a:bodyPr>
              <a:lstStyle/>
              <a:p>
                <a:pPr/>
                <a14:m>
                  <m:oMathPara xmlns:m="http://schemas.openxmlformats.org/officeDocument/2006/math">
                    <m:oMathParaPr>
                      <m:jc m:val="centerGroup"/>
                    </m:oMathParaPr>
                    <m:oMath xmlns:m="http://schemas.openxmlformats.org/officeDocument/2006/math">
                      <m:f>
                        <m:fPr>
                          <m:type m:val="lin"/>
                          <m:ctrlPr>
                            <a:rPr lang="en-US" sz="949" i="1" smtClean="0">
                              <a:latin typeface="Cambria Math" charset="0"/>
                            </a:rPr>
                          </m:ctrlPr>
                        </m:fPr>
                        <m:num>
                          <m:r>
                            <a:rPr lang="en-US" sz="949" i="1">
                              <a:latin typeface="Cambria Math" panose="02040503050406030204" pitchFamily="18" charset="0"/>
                              <a:ea typeface="Cambria Math" panose="02040503050406030204" pitchFamily="18" charset="0"/>
                            </a:rPr>
                            <m:t>𝜕</m:t>
                          </m:r>
                          <m:f>
                            <m:fPr>
                              <m:ctrlPr>
                                <a:rPr lang="en-US" sz="949" b="1" i="1">
                                  <a:solidFill>
                                    <a:schemeClr val="tx2"/>
                                  </a:solidFill>
                                  <a:latin typeface="Cambria Math" charset="0"/>
                                </a:rPr>
                              </m:ctrlPr>
                            </m:fPr>
                            <m:num>
                              <m:r>
                                <a:rPr lang="en-US" sz="949" b="1" i="1">
                                  <a:solidFill>
                                    <a:schemeClr val="tx2"/>
                                  </a:solidFill>
                                  <a:latin typeface="Cambria Math" panose="02040503050406030204" pitchFamily="18" charset="0"/>
                                </a:rPr>
                                <m:t>𝒆𝒙𝒑</m:t>
                              </m:r>
                              <m:r>
                                <a:rPr lang="en-US" sz="949" b="1" i="1">
                                  <a:solidFill>
                                    <a:schemeClr val="tx2"/>
                                  </a:solidFill>
                                  <a:latin typeface="Cambria Math" panose="02040503050406030204" pitchFamily="18" charset="0"/>
                                </a:rPr>
                                <m:t>⁡(</m:t>
                              </m:r>
                              <m:r>
                                <a:rPr lang="en-US" sz="949" b="1" i="1">
                                  <a:solidFill>
                                    <a:schemeClr val="tx2"/>
                                  </a:solidFill>
                                  <a:latin typeface="Cambria Math" panose="02040503050406030204" pitchFamily="18" charset="0"/>
                                </a:rPr>
                                <m:t>𝒄𝒐𝒔</m:t>
                              </m:r>
                              <m:d>
                                <m:dPr>
                                  <m:ctrlPr>
                                    <a:rPr lang="en-US" sz="949" b="1" i="1">
                                      <a:solidFill>
                                        <a:schemeClr val="tx2"/>
                                      </a:solidFill>
                                      <a:latin typeface="Cambria Math" charset="0"/>
                                    </a:rPr>
                                  </m:ctrlPr>
                                </m:dPr>
                                <m:e>
                                  <m:sSub>
                                    <m:sSubPr>
                                      <m:ctrlPr>
                                        <a:rPr lang="en-US" sz="949" b="1" i="1">
                                          <a:solidFill>
                                            <a:schemeClr val="tx2"/>
                                          </a:solidFill>
                                          <a:latin typeface="Cambria Math" charset="0"/>
                                        </a:rPr>
                                      </m:ctrlPr>
                                    </m:sSubPr>
                                    <m:e>
                                      <m:r>
                                        <a:rPr lang="en-US" sz="949" b="1" i="1">
                                          <a:solidFill>
                                            <a:schemeClr val="tx2"/>
                                          </a:solidFill>
                                          <a:latin typeface="Cambria Math" panose="02040503050406030204" pitchFamily="18" charset="0"/>
                                        </a:rPr>
                                        <m:t>𝒗</m:t>
                                      </m:r>
                                    </m:e>
                                    <m:sub>
                                      <m:r>
                                        <a:rPr lang="en-US" sz="949" b="1" i="1">
                                          <a:solidFill>
                                            <a:schemeClr val="tx2"/>
                                          </a:solidFill>
                                          <a:latin typeface="Cambria Math" panose="02040503050406030204" pitchFamily="18" charset="0"/>
                                        </a:rPr>
                                        <m:t>𝒔</m:t>
                                      </m:r>
                                      <m:r>
                                        <a:rPr lang="en-US" sz="949" b="1" i="1">
                                          <a:solidFill>
                                            <a:schemeClr val="tx2"/>
                                          </a:solidFill>
                                          <a:latin typeface="Cambria Math" panose="02040503050406030204" pitchFamily="18" charset="0"/>
                                        </a:rPr>
                                        <m:t> </m:t>
                                      </m:r>
                                    </m:sub>
                                  </m:sSub>
                                  <m:r>
                                    <a:rPr lang="en-US" sz="949" b="1" i="1">
                                      <a:solidFill>
                                        <a:schemeClr val="tx2"/>
                                      </a:solidFill>
                                      <a:latin typeface="Cambria Math" panose="02040503050406030204" pitchFamily="18" charset="0"/>
                                    </a:rPr>
                                    <m:t>,</m:t>
                                  </m:r>
                                  <m:sSub>
                                    <m:sSubPr>
                                      <m:ctrlPr>
                                        <a:rPr lang="en-US" sz="949" b="1" i="1">
                                          <a:solidFill>
                                            <a:schemeClr val="tx2"/>
                                          </a:solidFill>
                                          <a:latin typeface="Cambria Math" charset="0"/>
                                        </a:rPr>
                                      </m:ctrlPr>
                                    </m:sSubPr>
                                    <m:e>
                                      <m:r>
                                        <a:rPr lang="en-US" sz="949" b="1" i="1">
                                          <a:solidFill>
                                            <a:schemeClr val="tx2"/>
                                          </a:solidFill>
                                          <a:latin typeface="Cambria Math" panose="02040503050406030204" pitchFamily="18" charset="0"/>
                                        </a:rPr>
                                        <m:t>𝒗</m:t>
                                      </m:r>
                                    </m:e>
                                    <m:sub>
                                      <m:sSup>
                                        <m:sSupPr>
                                          <m:ctrlPr>
                                            <a:rPr lang="en-US" sz="949" b="1" i="1">
                                              <a:solidFill>
                                                <a:schemeClr val="tx2"/>
                                              </a:solidFill>
                                              <a:latin typeface="Cambria Math" charset="0"/>
                                            </a:rPr>
                                          </m:ctrlPr>
                                        </m:sSupPr>
                                        <m:e>
                                          <m:r>
                                            <a:rPr lang="en-US" sz="949" b="1" i="1">
                                              <a:solidFill>
                                                <a:schemeClr val="tx2"/>
                                              </a:solidFill>
                                              <a:latin typeface="Cambria Math" panose="02040503050406030204" pitchFamily="18" charset="0"/>
                                            </a:rPr>
                                            <m:t>𝒕</m:t>
                                          </m:r>
                                        </m:e>
                                        <m:sup>
                                          <m:r>
                                            <a:rPr lang="en-US" sz="949" b="1" i="1">
                                              <a:solidFill>
                                                <a:schemeClr val="tx2"/>
                                              </a:solidFill>
                                              <a:latin typeface="Cambria Math" panose="02040503050406030204" pitchFamily="18" charset="0"/>
                                            </a:rPr>
                                            <m:t>+</m:t>
                                          </m:r>
                                        </m:sup>
                                      </m:sSup>
                                    </m:sub>
                                  </m:sSub>
                                </m:e>
                              </m:d>
                              <m:r>
                                <a:rPr lang="en-US" sz="949" b="1" i="1">
                                  <a:solidFill>
                                    <a:schemeClr val="tx2"/>
                                  </a:solidFill>
                                  <a:latin typeface="Cambria Math" panose="02040503050406030204" pitchFamily="18" charset="0"/>
                                </a:rPr>
                                <m:t>)</m:t>
                              </m:r>
                            </m:num>
                            <m:den>
                              <m:nary>
                                <m:naryPr>
                                  <m:chr m:val="∑"/>
                                  <m:limLoc m:val="subSup"/>
                                  <m:supHide m:val="on"/>
                                  <m:ctrlPr>
                                    <a:rPr lang="en-US" sz="949" b="1" i="1">
                                      <a:solidFill>
                                        <a:schemeClr val="tx2"/>
                                      </a:solidFill>
                                      <a:latin typeface="Cambria Math" charset="0"/>
                                    </a:rPr>
                                  </m:ctrlPr>
                                </m:naryPr>
                                <m:sub>
                                  <m:sSup>
                                    <m:sSupPr>
                                      <m:ctrlPr>
                                        <a:rPr lang="en-US" sz="949" b="1" i="1">
                                          <a:solidFill>
                                            <a:schemeClr val="tx2"/>
                                          </a:solidFill>
                                          <a:latin typeface="Cambria Math" charset="0"/>
                                        </a:rPr>
                                      </m:ctrlPr>
                                    </m:sSupPr>
                                    <m:e>
                                      <m:r>
                                        <a:rPr lang="en-US" sz="949" b="1" i="1">
                                          <a:solidFill>
                                            <a:schemeClr val="tx2"/>
                                          </a:solidFill>
                                          <a:latin typeface="Cambria Math" panose="02040503050406030204" pitchFamily="18" charset="0"/>
                                        </a:rPr>
                                        <m:t>𝒕</m:t>
                                      </m:r>
                                    </m:e>
                                    <m:sup>
                                      <m:r>
                                        <a:rPr lang="en-US" sz="949" b="1" i="1">
                                          <a:solidFill>
                                            <a:schemeClr val="tx2"/>
                                          </a:solidFill>
                                          <a:latin typeface="Cambria Math" panose="02040503050406030204" pitchFamily="18" charset="0"/>
                                        </a:rPr>
                                        <m:t>′</m:t>
                                      </m:r>
                                    </m:sup>
                                  </m:sSup>
                                  <m:r>
                                    <a:rPr lang="en-US" sz="949" b="1" i="1">
                                      <a:solidFill>
                                        <a:schemeClr val="tx2"/>
                                      </a:solidFill>
                                      <a:latin typeface="Cambria Math" panose="02040503050406030204" pitchFamily="18" charset="0"/>
                                    </a:rPr>
                                    <m:t>={</m:t>
                                  </m:r>
                                  <m:sSup>
                                    <m:sSupPr>
                                      <m:ctrlPr>
                                        <a:rPr lang="en-US" sz="949" b="1" i="1">
                                          <a:solidFill>
                                            <a:schemeClr val="tx2"/>
                                          </a:solidFill>
                                          <a:latin typeface="Cambria Math" charset="0"/>
                                        </a:rPr>
                                      </m:ctrlPr>
                                    </m:sSupPr>
                                    <m:e>
                                      <m:r>
                                        <a:rPr lang="en-US" sz="949" b="1" i="1">
                                          <a:solidFill>
                                            <a:schemeClr val="tx2"/>
                                          </a:solidFill>
                                          <a:latin typeface="Cambria Math" panose="02040503050406030204" pitchFamily="18" charset="0"/>
                                        </a:rPr>
                                        <m:t>𝒕</m:t>
                                      </m:r>
                                    </m:e>
                                    <m:sup>
                                      <m:r>
                                        <a:rPr lang="en-US" sz="949" b="1" i="1">
                                          <a:solidFill>
                                            <a:schemeClr val="tx2"/>
                                          </a:solidFill>
                                          <a:latin typeface="Cambria Math" panose="02040503050406030204" pitchFamily="18" charset="0"/>
                                        </a:rPr>
                                        <m:t>+</m:t>
                                      </m:r>
                                    </m:sup>
                                  </m:sSup>
                                  <m:r>
                                    <a:rPr lang="en-US" sz="949" b="1" i="1">
                                      <a:solidFill>
                                        <a:schemeClr val="tx2"/>
                                      </a:solidFill>
                                      <a:latin typeface="Cambria Math" panose="02040503050406030204" pitchFamily="18" charset="0"/>
                                    </a:rPr>
                                    <m:t>,</m:t>
                                  </m:r>
                                  <m:sSup>
                                    <m:sSupPr>
                                      <m:ctrlPr>
                                        <a:rPr lang="en-US" sz="949" b="1" i="1">
                                          <a:solidFill>
                                            <a:schemeClr val="tx2"/>
                                          </a:solidFill>
                                          <a:latin typeface="Cambria Math" charset="0"/>
                                        </a:rPr>
                                      </m:ctrlPr>
                                    </m:sSupPr>
                                    <m:e>
                                      <m:r>
                                        <a:rPr lang="en-US" sz="949" b="1" i="1">
                                          <a:solidFill>
                                            <a:schemeClr val="tx2"/>
                                          </a:solidFill>
                                          <a:latin typeface="Cambria Math" panose="02040503050406030204" pitchFamily="18" charset="0"/>
                                        </a:rPr>
                                        <m:t>𝒕</m:t>
                                      </m:r>
                                    </m:e>
                                    <m:sup>
                                      <m:r>
                                        <a:rPr lang="en-US" sz="949" b="1" i="1">
                                          <a:solidFill>
                                            <a:schemeClr val="tx2"/>
                                          </a:solidFill>
                                          <a:latin typeface="Cambria Math" panose="02040503050406030204" pitchFamily="18" charset="0"/>
                                        </a:rPr>
                                        <m:t>−</m:t>
                                      </m:r>
                                    </m:sup>
                                  </m:sSup>
                                  <m:r>
                                    <a:rPr lang="en-US" sz="949" b="1" i="1">
                                      <a:solidFill>
                                        <a:schemeClr val="tx2"/>
                                      </a:solidFill>
                                      <a:latin typeface="Cambria Math" panose="02040503050406030204" pitchFamily="18" charset="0"/>
                                    </a:rPr>
                                    <m:t>}</m:t>
                                  </m:r>
                                </m:sub>
                                <m:sup/>
                                <m:e>
                                  <m:r>
                                    <a:rPr lang="en-US" sz="949" b="1" i="1">
                                      <a:solidFill>
                                        <a:schemeClr val="tx2"/>
                                      </a:solidFill>
                                      <a:latin typeface="Cambria Math" panose="02040503050406030204" pitchFamily="18" charset="0"/>
                                    </a:rPr>
                                    <m:t>𝒆𝒙𝒑</m:t>
                                  </m:r>
                                  <m:r>
                                    <a:rPr lang="en-US" sz="949" b="1" i="1">
                                      <a:solidFill>
                                        <a:schemeClr val="tx2"/>
                                      </a:solidFill>
                                      <a:latin typeface="Cambria Math" panose="02040503050406030204" pitchFamily="18" charset="0"/>
                                    </a:rPr>
                                    <m:t>⁡(</m:t>
                                  </m:r>
                                  <m:r>
                                    <a:rPr lang="en-US" sz="949" b="1" i="1">
                                      <a:solidFill>
                                        <a:schemeClr val="tx2"/>
                                      </a:solidFill>
                                      <a:latin typeface="Cambria Math" panose="02040503050406030204" pitchFamily="18" charset="0"/>
                                    </a:rPr>
                                    <m:t>𝒄𝒐𝒔</m:t>
                                  </m:r>
                                  <m:d>
                                    <m:dPr>
                                      <m:ctrlPr>
                                        <a:rPr lang="en-US" sz="949" b="1" i="1">
                                          <a:solidFill>
                                            <a:schemeClr val="tx2"/>
                                          </a:solidFill>
                                          <a:latin typeface="Cambria Math" charset="0"/>
                                        </a:rPr>
                                      </m:ctrlPr>
                                    </m:dPr>
                                    <m:e>
                                      <m:sSub>
                                        <m:sSubPr>
                                          <m:ctrlPr>
                                            <a:rPr lang="en-US" sz="949" b="1" i="1">
                                              <a:solidFill>
                                                <a:schemeClr val="tx2"/>
                                              </a:solidFill>
                                              <a:latin typeface="Cambria Math" charset="0"/>
                                            </a:rPr>
                                          </m:ctrlPr>
                                        </m:sSubPr>
                                        <m:e>
                                          <m:r>
                                            <a:rPr lang="en-US" sz="949" b="1" i="1">
                                              <a:solidFill>
                                                <a:schemeClr val="tx2"/>
                                              </a:solidFill>
                                              <a:latin typeface="Cambria Math" panose="02040503050406030204" pitchFamily="18" charset="0"/>
                                            </a:rPr>
                                            <m:t>𝒗</m:t>
                                          </m:r>
                                        </m:e>
                                        <m:sub>
                                          <m:r>
                                            <a:rPr lang="en-US" sz="949" b="1" i="1">
                                              <a:solidFill>
                                                <a:schemeClr val="tx2"/>
                                              </a:solidFill>
                                              <a:latin typeface="Cambria Math" panose="02040503050406030204" pitchFamily="18" charset="0"/>
                                            </a:rPr>
                                            <m:t>𝒔</m:t>
                                          </m:r>
                                          <m:r>
                                            <a:rPr lang="en-US" sz="949" b="1" i="1">
                                              <a:solidFill>
                                                <a:schemeClr val="tx2"/>
                                              </a:solidFill>
                                              <a:latin typeface="Cambria Math" panose="02040503050406030204" pitchFamily="18" charset="0"/>
                                            </a:rPr>
                                            <m:t> </m:t>
                                          </m:r>
                                        </m:sub>
                                      </m:sSub>
                                      <m:r>
                                        <a:rPr lang="en-US" sz="949" b="1" i="1">
                                          <a:solidFill>
                                            <a:schemeClr val="tx2"/>
                                          </a:solidFill>
                                          <a:latin typeface="Cambria Math" panose="02040503050406030204" pitchFamily="18" charset="0"/>
                                        </a:rPr>
                                        <m:t>,</m:t>
                                      </m:r>
                                      <m:sSub>
                                        <m:sSubPr>
                                          <m:ctrlPr>
                                            <a:rPr lang="en-US" sz="949" b="1" i="1">
                                              <a:solidFill>
                                                <a:schemeClr val="tx2"/>
                                              </a:solidFill>
                                              <a:latin typeface="Cambria Math" charset="0"/>
                                            </a:rPr>
                                          </m:ctrlPr>
                                        </m:sSubPr>
                                        <m:e>
                                          <m:r>
                                            <a:rPr lang="en-US" sz="949" b="1" i="1">
                                              <a:solidFill>
                                                <a:schemeClr val="tx2"/>
                                              </a:solidFill>
                                              <a:latin typeface="Cambria Math" panose="02040503050406030204" pitchFamily="18" charset="0"/>
                                            </a:rPr>
                                            <m:t>𝒗</m:t>
                                          </m:r>
                                        </m:e>
                                        <m:sub>
                                          <m:sSup>
                                            <m:sSupPr>
                                              <m:ctrlPr>
                                                <a:rPr lang="en-US" sz="949" b="1" i="1">
                                                  <a:solidFill>
                                                    <a:schemeClr val="tx2"/>
                                                  </a:solidFill>
                                                  <a:latin typeface="Cambria Math" charset="0"/>
                                                </a:rPr>
                                              </m:ctrlPr>
                                            </m:sSupPr>
                                            <m:e>
                                              <m:r>
                                                <a:rPr lang="en-US" sz="949" b="1" i="1">
                                                  <a:solidFill>
                                                    <a:schemeClr val="tx2"/>
                                                  </a:solidFill>
                                                  <a:latin typeface="Cambria Math" panose="02040503050406030204" pitchFamily="18" charset="0"/>
                                                </a:rPr>
                                                <m:t>𝒕</m:t>
                                              </m:r>
                                            </m:e>
                                            <m:sup>
                                              <m:r>
                                                <a:rPr lang="en-US" sz="949" b="1" i="1">
                                                  <a:solidFill>
                                                    <a:schemeClr val="tx2"/>
                                                  </a:solidFill>
                                                  <a:latin typeface="Cambria Math" panose="02040503050406030204" pitchFamily="18" charset="0"/>
                                                </a:rPr>
                                                <m:t>′</m:t>
                                              </m:r>
                                            </m:sup>
                                          </m:sSup>
                                        </m:sub>
                                      </m:sSub>
                                    </m:e>
                                  </m:d>
                                  <m:r>
                                    <a:rPr lang="en-US" sz="949" b="1" i="1">
                                      <a:solidFill>
                                        <a:schemeClr val="tx2"/>
                                      </a:solidFill>
                                      <a:latin typeface="Cambria Math" panose="02040503050406030204" pitchFamily="18" charset="0"/>
                                    </a:rPr>
                                    <m:t>)</m:t>
                                  </m:r>
                                </m:e>
                              </m:nary>
                            </m:den>
                          </m:f>
                        </m:num>
                        <m:den>
                          <m:r>
                            <a:rPr lang="en-US" sz="949" i="1">
                              <a:latin typeface="Cambria Math" panose="02040503050406030204" pitchFamily="18" charset="0"/>
                              <a:ea typeface="Cambria Math" panose="02040503050406030204" pitchFamily="18" charset="0"/>
                            </a:rPr>
                            <m:t>𝜕</m:t>
                          </m:r>
                          <m:r>
                            <m:rPr>
                              <m:sty m:val="p"/>
                            </m:rPr>
                            <a:rPr lang="en-US" sz="949" i="1">
                              <a:latin typeface="Cambria Math" panose="02040503050406030204" pitchFamily="18" charset="0"/>
                              <a:ea typeface="Cambria Math" panose="02040503050406030204" pitchFamily="18" charset="0"/>
                            </a:rPr>
                            <m:t>W</m:t>
                          </m:r>
                        </m:den>
                      </m:f>
                    </m:oMath>
                  </m:oMathPara>
                </a14:m>
                <a:endParaRPr lang="en-US" sz="949" dirty="0"/>
              </a:p>
            </p:txBody>
          </p:sp>
        </mc:Choice>
        <mc:Fallback xmlns="">
          <p:sp>
            <p:nvSpPr>
              <p:cNvPr id="104" name="TextBox 103"/>
              <p:cNvSpPr txBox="1">
                <a:spLocks noRot="1" noChangeAspect="1" noMove="1" noResize="1" noEditPoints="1" noAdjustHandles="1" noChangeArrowheads="1" noChangeShapeType="1" noTextEdit="1"/>
              </p:cNvSpPr>
              <p:nvPr/>
            </p:nvSpPr>
            <p:spPr>
              <a:xfrm>
                <a:off x="1646152" y="1406477"/>
                <a:ext cx="1964423" cy="408881"/>
              </a:xfrm>
              <a:prstGeom prst="rect">
                <a:avLst/>
              </a:prstGeom>
              <a:blipFill>
                <a:blip r:embed="rId6"/>
                <a:stretch>
                  <a:fillRect l="-1863" t="-53731" r="-11491" b="-880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5" name="TextBox 104"/>
              <p:cNvSpPr txBox="1"/>
              <p:nvPr/>
            </p:nvSpPr>
            <p:spPr>
              <a:xfrm>
                <a:off x="5319063" y="1361386"/>
                <a:ext cx="762363" cy="214406"/>
              </a:xfrm>
              <a:prstGeom prst="rect">
                <a:avLst/>
              </a:prstGeom>
              <a:noFill/>
            </p:spPr>
            <p:txBody>
              <a:bodyPr wrap="none" lIns="66980" tIns="33490" rIns="66980" bIns="33490" rtlCol="0">
                <a:spAutoFit/>
              </a:bodyPr>
              <a:lstStyle/>
              <a:p>
                <a:pPr/>
                <a14:m>
                  <m:oMathPara xmlns:m="http://schemas.openxmlformats.org/officeDocument/2006/math">
                    <m:oMathParaPr>
                      <m:jc m:val="centerGroup"/>
                    </m:oMathParaPr>
                    <m:oMath xmlns:m="http://schemas.openxmlformats.org/officeDocument/2006/math">
                      <m:r>
                        <m:rPr>
                          <m:sty m:val="p"/>
                        </m:rPr>
                        <a:rPr lang="en-US" sz="949" smtClean="0">
                          <a:latin typeface="Cambria Math" panose="02040503050406030204" pitchFamily="18" charset="0"/>
                        </a:rPr>
                        <m:t>cos</m:t>
                      </m:r>
                      <m:r>
                        <a:rPr lang="en-US" sz="949" i="1">
                          <a:latin typeface="Cambria Math" panose="02040503050406030204" pitchFamily="18" charset="0"/>
                        </a:rPr>
                        <m:t>⁡(</m:t>
                      </m:r>
                      <m:sSub>
                        <m:sSubPr>
                          <m:ctrlPr>
                            <a:rPr lang="en-US" sz="949" i="1">
                              <a:latin typeface="Cambria Math" charset="0"/>
                            </a:rPr>
                          </m:ctrlPr>
                        </m:sSubPr>
                        <m:e>
                          <m:r>
                            <a:rPr lang="en-US" sz="949" i="1">
                              <a:latin typeface="Cambria Math" panose="02040503050406030204" pitchFamily="18" charset="0"/>
                            </a:rPr>
                            <m:t>𝑣</m:t>
                          </m:r>
                        </m:e>
                        <m:sub>
                          <m:r>
                            <a:rPr lang="en-US" sz="949" i="1">
                              <a:latin typeface="Cambria Math" panose="02040503050406030204" pitchFamily="18" charset="0"/>
                            </a:rPr>
                            <m:t>𝑠</m:t>
                          </m:r>
                        </m:sub>
                      </m:sSub>
                      <m:r>
                        <a:rPr lang="en-US" sz="949" i="1">
                          <a:latin typeface="Cambria Math" panose="02040503050406030204" pitchFamily="18" charset="0"/>
                        </a:rPr>
                        <m:t>,</m:t>
                      </m:r>
                      <m:sSub>
                        <m:sSubPr>
                          <m:ctrlPr>
                            <a:rPr lang="en-US" sz="949" i="1">
                              <a:latin typeface="Cambria Math" charset="0"/>
                            </a:rPr>
                          </m:ctrlPr>
                        </m:sSubPr>
                        <m:e>
                          <m:r>
                            <a:rPr lang="en-US" sz="949" i="1">
                              <a:latin typeface="Cambria Math" panose="02040503050406030204" pitchFamily="18" charset="0"/>
                            </a:rPr>
                            <m:t>𝑣</m:t>
                          </m:r>
                        </m:e>
                        <m:sub>
                          <m:sSup>
                            <m:sSupPr>
                              <m:ctrlPr>
                                <a:rPr lang="en-US" sz="949" i="1">
                                  <a:latin typeface="Cambria Math" charset="0"/>
                                </a:rPr>
                              </m:ctrlPr>
                            </m:sSupPr>
                            <m:e>
                              <m:r>
                                <a:rPr lang="en-US" sz="949" i="1">
                                  <a:latin typeface="Cambria Math" panose="02040503050406030204" pitchFamily="18" charset="0"/>
                                </a:rPr>
                                <m:t>𝑡</m:t>
                              </m:r>
                            </m:e>
                            <m:sup>
                              <m:r>
                                <a:rPr lang="en-US" sz="949" i="1">
                                  <a:latin typeface="Cambria Math" panose="02040503050406030204" pitchFamily="18" charset="0"/>
                                </a:rPr>
                                <m:t>+</m:t>
                              </m:r>
                            </m:sup>
                          </m:sSup>
                        </m:sub>
                      </m:sSub>
                      <m:r>
                        <a:rPr lang="en-US" sz="949" i="1">
                          <a:latin typeface="Cambria Math" panose="02040503050406030204" pitchFamily="18" charset="0"/>
                        </a:rPr>
                        <m:t>)</m:t>
                      </m:r>
                    </m:oMath>
                  </m:oMathPara>
                </a14:m>
                <a:endParaRPr lang="en-US" sz="949" dirty="0"/>
              </a:p>
            </p:txBody>
          </p:sp>
        </mc:Choice>
        <mc:Fallback xmlns="">
          <p:sp>
            <p:nvSpPr>
              <p:cNvPr id="105" name="TextBox 104"/>
              <p:cNvSpPr txBox="1">
                <a:spLocks noRot="1" noChangeAspect="1" noMove="1" noResize="1" noEditPoints="1" noAdjustHandles="1" noChangeArrowheads="1" noChangeShapeType="1" noTextEdit="1"/>
              </p:cNvSpPr>
              <p:nvPr/>
            </p:nvSpPr>
            <p:spPr>
              <a:xfrm>
                <a:off x="5319063" y="1361386"/>
                <a:ext cx="762363" cy="214406"/>
              </a:xfrm>
              <a:prstGeom prst="rect">
                <a:avLst/>
              </a:prstGeom>
              <a:blipFill>
                <a:blip r:embed="rId7"/>
                <a:stretch>
                  <a:fillRect b="-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7304006" y="1361507"/>
                <a:ext cx="761145" cy="213700"/>
              </a:xfrm>
              <a:prstGeom prst="rect">
                <a:avLst/>
              </a:prstGeom>
              <a:noFill/>
            </p:spPr>
            <p:txBody>
              <a:bodyPr wrap="none" lIns="66980" tIns="33490" rIns="66980" bIns="33490" rtlCol="0">
                <a:spAutoFit/>
              </a:bodyPr>
              <a:lstStyle/>
              <a:p>
                <a:pPr/>
                <a14:m>
                  <m:oMathPara xmlns:m="http://schemas.openxmlformats.org/officeDocument/2006/math">
                    <m:oMathParaPr>
                      <m:jc m:val="centerGroup"/>
                    </m:oMathParaPr>
                    <m:oMath xmlns:m="http://schemas.openxmlformats.org/officeDocument/2006/math">
                      <m:r>
                        <m:rPr>
                          <m:sty m:val="p"/>
                        </m:rPr>
                        <a:rPr lang="en-US" sz="949" smtClean="0">
                          <a:latin typeface="Cambria Math" panose="02040503050406030204" pitchFamily="18" charset="0"/>
                        </a:rPr>
                        <m:t>cos</m:t>
                      </m:r>
                      <m:r>
                        <a:rPr lang="en-US" sz="949" i="1">
                          <a:latin typeface="Cambria Math" panose="02040503050406030204" pitchFamily="18" charset="0"/>
                        </a:rPr>
                        <m:t>⁡(</m:t>
                      </m:r>
                      <m:sSub>
                        <m:sSubPr>
                          <m:ctrlPr>
                            <a:rPr lang="en-US" sz="949" i="1">
                              <a:latin typeface="Cambria Math" charset="0"/>
                            </a:rPr>
                          </m:ctrlPr>
                        </m:sSubPr>
                        <m:e>
                          <m:r>
                            <a:rPr lang="en-US" sz="949" i="1">
                              <a:latin typeface="Cambria Math" panose="02040503050406030204" pitchFamily="18" charset="0"/>
                            </a:rPr>
                            <m:t>𝑣</m:t>
                          </m:r>
                        </m:e>
                        <m:sub>
                          <m:r>
                            <a:rPr lang="en-US" sz="949" i="1">
                              <a:latin typeface="Cambria Math" panose="02040503050406030204" pitchFamily="18" charset="0"/>
                            </a:rPr>
                            <m:t>𝑠</m:t>
                          </m:r>
                        </m:sub>
                      </m:sSub>
                      <m:r>
                        <a:rPr lang="en-US" sz="949" i="1">
                          <a:latin typeface="Cambria Math" panose="02040503050406030204" pitchFamily="18" charset="0"/>
                        </a:rPr>
                        <m:t>,</m:t>
                      </m:r>
                      <m:sSub>
                        <m:sSubPr>
                          <m:ctrlPr>
                            <a:rPr lang="en-US" sz="949" i="1">
                              <a:latin typeface="Cambria Math" charset="0"/>
                            </a:rPr>
                          </m:ctrlPr>
                        </m:sSubPr>
                        <m:e>
                          <m:r>
                            <a:rPr lang="en-US" sz="949" i="1">
                              <a:latin typeface="Cambria Math" panose="02040503050406030204" pitchFamily="18" charset="0"/>
                            </a:rPr>
                            <m:t>𝑣</m:t>
                          </m:r>
                        </m:e>
                        <m:sub>
                          <m:sSup>
                            <m:sSupPr>
                              <m:ctrlPr>
                                <a:rPr lang="en-US" sz="949" i="1">
                                  <a:latin typeface="Cambria Math" charset="0"/>
                                </a:rPr>
                              </m:ctrlPr>
                            </m:sSupPr>
                            <m:e>
                              <m:r>
                                <a:rPr lang="en-US" sz="949" i="1">
                                  <a:latin typeface="Cambria Math" panose="02040503050406030204" pitchFamily="18" charset="0"/>
                                </a:rPr>
                                <m:t>𝑡</m:t>
                              </m:r>
                            </m:e>
                            <m:sup>
                              <m:r>
                                <a:rPr lang="en-US" sz="949" i="1">
                                  <a:latin typeface="Cambria Math" panose="02040503050406030204" pitchFamily="18" charset="0"/>
                                </a:rPr>
                                <m:t>−</m:t>
                              </m:r>
                            </m:sup>
                          </m:sSup>
                        </m:sub>
                      </m:sSub>
                      <m:r>
                        <a:rPr lang="en-US" sz="949" i="1">
                          <a:latin typeface="Cambria Math" panose="02040503050406030204" pitchFamily="18" charset="0"/>
                        </a:rPr>
                        <m:t>)</m:t>
                      </m:r>
                    </m:oMath>
                  </m:oMathPara>
                </a14:m>
                <a:endParaRPr lang="en-US" sz="949" dirty="0"/>
              </a:p>
            </p:txBody>
          </p:sp>
        </mc:Choice>
        <mc:Fallback xmlns="">
          <p:sp>
            <p:nvSpPr>
              <p:cNvPr id="106" name="TextBox 105"/>
              <p:cNvSpPr txBox="1">
                <a:spLocks noRot="1" noChangeAspect="1" noMove="1" noResize="1" noEditPoints="1" noAdjustHandles="1" noChangeArrowheads="1" noChangeShapeType="1" noTextEdit="1"/>
              </p:cNvSpPr>
              <p:nvPr/>
            </p:nvSpPr>
            <p:spPr>
              <a:xfrm>
                <a:off x="7304006" y="1361507"/>
                <a:ext cx="761145" cy="213700"/>
              </a:xfrm>
              <a:prstGeom prst="rect">
                <a:avLst/>
              </a:prstGeom>
              <a:blipFill>
                <a:blip r:embed="rId8"/>
                <a:stretch>
                  <a:fillRect b="-8571"/>
                </a:stretch>
              </a:blipFill>
            </p:spPr>
            <p:txBody>
              <a:bodyPr/>
              <a:lstStyle/>
              <a:p>
                <a:r>
                  <a:rPr lang="en-US">
                    <a:noFill/>
                  </a:rPr>
                  <a:t> </a:t>
                </a:r>
              </a:p>
            </p:txBody>
          </p:sp>
        </mc:Fallback>
      </mc:AlternateContent>
      <p:cxnSp>
        <p:nvCxnSpPr>
          <p:cNvPr id="107" name="Straight Arrow Connector 106"/>
          <p:cNvCxnSpPr/>
          <p:nvPr/>
        </p:nvCxnSpPr>
        <p:spPr>
          <a:xfrm flipV="1">
            <a:off x="3510670" y="1708606"/>
            <a:ext cx="1362593" cy="294095"/>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5042122" y="1787424"/>
            <a:ext cx="1" cy="157402"/>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flipV="1">
            <a:off x="7035113" y="1819632"/>
            <a:ext cx="0" cy="1357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12" name="TextBox 111"/>
          <p:cNvSpPr txBox="1"/>
          <p:nvPr/>
        </p:nvSpPr>
        <p:spPr>
          <a:xfrm>
            <a:off x="899396" y="1170888"/>
            <a:ext cx="4035305" cy="240758"/>
          </a:xfrm>
          <a:prstGeom prst="rect">
            <a:avLst/>
          </a:prstGeom>
          <a:noFill/>
        </p:spPr>
        <p:txBody>
          <a:bodyPr wrap="square" lIns="66980" tIns="33490" rIns="66980" bIns="33490" rtlCol="0">
            <a:spAutoFit/>
          </a:bodyPr>
          <a:lstStyle/>
          <a:p>
            <a:r>
              <a:rPr lang="en-US" sz="1125" dirty="0"/>
              <a:t>Compute Cosine similarity between semantic vectors </a:t>
            </a:r>
          </a:p>
        </p:txBody>
      </p:sp>
      <p:sp>
        <p:nvSpPr>
          <p:cNvPr id="113" name="TextBox 112"/>
          <p:cNvSpPr txBox="1"/>
          <p:nvPr/>
        </p:nvSpPr>
        <p:spPr>
          <a:xfrm>
            <a:off x="895161" y="887598"/>
            <a:ext cx="566476" cy="294940"/>
          </a:xfrm>
          <a:prstGeom prst="rect">
            <a:avLst/>
          </a:prstGeom>
          <a:noFill/>
        </p:spPr>
        <p:txBody>
          <a:bodyPr wrap="none" lIns="66980" tIns="33490" rIns="66980" bIns="33490" rtlCol="0">
            <a:spAutoFit/>
          </a:bodyPr>
          <a:lstStyle/>
          <a:p>
            <a:r>
              <a:rPr lang="zh-CN" altLang="en-US" sz="1477" b="1" dirty="0">
                <a:solidFill>
                  <a:srgbClr val="008E40"/>
                </a:solidFill>
              </a:rPr>
              <a:t>训练</a:t>
            </a:r>
            <a:r>
              <a:rPr lang="en-US" sz="1477" b="1" dirty="0">
                <a:solidFill>
                  <a:srgbClr val="008E40"/>
                </a:solidFill>
              </a:rPr>
              <a:t>:</a:t>
            </a:r>
          </a:p>
        </p:txBody>
      </p:sp>
      <p:sp>
        <p:nvSpPr>
          <p:cNvPr id="114" name="Down Arrow 113"/>
          <p:cNvSpPr/>
          <p:nvPr/>
        </p:nvSpPr>
        <p:spPr>
          <a:xfrm>
            <a:off x="3221834" y="2571751"/>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115" name="Down Arrow 114"/>
          <p:cNvSpPr/>
          <p:nvPr/>
        </p:nvSpPr>
        <p:spPr>
          <a:xfrm>
            <a:off x="3221834" y="3038266"/>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116" name="Down Arrow 115"/>
          <p:cNvSpPr/>
          <p:nvPr/>
        </p:nvSpPr>
        <p:spPr>
          <a:xfrm>
            <a:off x="3221834" y="3490916"/>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117" name="Down Arrow 116"/>
          <p:cNvSpPr/>
          <p:nvPr/>
        </p:nvSpPr>
        <p:spPr>
          <a:xfrm>
            <a:off x="5096079" y="2580164"/>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118" name="Down Arrow 117"/>
          <p:cNvSpPr/>
          <p:nvPr/>
        </p:nvSpPr>
        <p:spPr>
          <a:xfrm>
            <a:off x="5096079" y="3046679"/>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119" name="Down Arrow 118"/>
          <p:cNvSpPr/>
          <p:nvPr/>
        </p:nvSpPr>
        <p:spPr>
          <a:xfrm>
            <a:off x="5096079" y="3499329"/>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120" name="Down Arrow 119"/>
          <p:cNvSpPr/>
          <p:nvPr/>
        </p:nvSpPr>
        <p:spPr>
          <a:xfrm>
            <a:off x="7033168" y="2586246"/>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121" name="Down Arrow 120"/>
          <p:cNvSpPr/>
          <p:nvPr/>
        </p:nvSpPr>
        <p:spPr>
          <a:xfrm>
            <a:off x="7033168" y="3052761"/>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sp>
        <p:nvSpPr>
          <p:cNvPr id="122" name="Down Arrow 121"/>
          <p:cNvSpPr/>
          <p:nvPr/>
        </p:nvSpPr>
        <p:spPr>
          <a:xfrm>
            <a:off x="7033168" y="3505412"/>
            <a:ext cx="142775" cy="193601"/>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66980" tIns="33490" rIns="66980" bIns="33490" rtlCol="0" anchor="ctr"/>
          <a:lstStyle/>
          <a:p>
            <a:pPr algn="ctr"/>
            <a:endParaRPr lang="en-US" sz="949"/>
          </a:p>
        </p:txBody>
      </p:sp>
      <p:cxnSp>
        <p:nvCxnSpPr>
          <p:cNvPr id="111" name="Straight Arrow Connector 110"/>
          <p:cNvCxnSpPr/>
          <p:nvPr/>
        </p:nvCxnSpPr>
        <p:spPr>
          <a:xfrm flipV="1">
            <a:off x="3605215" y="1745058"/>
            <a:ext cx="1362593" cy="294095"/>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flipV="1">
            <a:off x="3605215" y="1761378"/>
            <a:ext cx="3291405" cy="306062"/>
          </a:xfrm>
          <a:prstGeom prst="straightConnector1">
            <a:avLst/>
          </a:prstGeom>
          <a:ln w="25400">
            <a:solidFill>
              <a:srgbClr val="00B05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24" name="TextBox 123"/>
          <p:cNvSpPr txBox="1"/>
          <p:nvPr/>
        </p:nvSpPr>
        <p:spPr>
          <a:xfrm>
            <a:off x="4362005" y="3880655"/>
            <a:ext cx="334041" cy="213700"/>
          </a:xfrm>
          <a:prstGeom prst="rect">
            <a:avLst/>
          </a:prstGeom>
          <a:noFill/>
        </p:spPr>
        <p:txBody>
          <a:bodyPr wrap="none" lIns="66980" tIns="33490" rIns="66980" bIns="33490" rtlCol="0">
            <a:spAutoFit/>
          </a:bodyPr>
          <a:lstStyle/>
          <a:p>
            <a:r>
              <a:rPr lang="en-US" sz="949" i="1" dirty="0"/>
              <a:t>W</a:t>
            </a:r>
            <a:r>
              <a:rPr lang="en-US" sz="949" i="1" baseline="-25000" dirty="0"/>
              <a:t>t,1</a:t>
            </a:r>
          </a:p>
        </p:txBody>
      </p:sp>
      <p:sp>
        <p:nvSpPr>
          <p:cNvPr id="125" name="TextBox 124"/>
          <p:cNvSpPr txBox="1"/>
          <p:nvPr/>
        </p:nvSpPr>
        <p:spPr>
          <a:xfrm>
            <a:off x="4364475" y="3427892"/>
            <a:ext cx="334041" cy="213700"/>
          </a:xfrm>
          <a:prstGeom prst="rect">
            <a:avLst/>
          </a:prstGeom>
          <a:noFill/>
        </p:spPr>
        <p:txBody>
          <a:bodyPr wrap="none" lIns="66980" tIns="33490" rIns="66980" bIns="33490" rtlCol="0">
            <a:spAutoFit/>
          </a:bodyPr>
          <a:lstStyle/>
          <a:p>
            <a:r>
              <a:rPr lang="en-US" sz="949" i="1" dirty="0"/>
              <a:t>W</a:t>
            </a:r>
            <a:r>
              <a:rPr lang="en-US" sz="949" i="1" baseline="-25000" dirty="0"/>
              <a:t>t,2</a:t>
            </a:r>
          </a:p>
        </p:txBody>
      </p:sp>
      <p:sp>
        <p:nvSpPr>
          <p:cNvPr id="126" name="TextBox 125"/>
          <p:cNvSpPr txBox="1"/>
          <p:nvPr/>
        </p:nvSpPr>
        <p:spPr>
          <a:xfrm>
            <a:off x="4357689" y="2972849"/>
            <a:ext cx="334041" cy="213700"/>
          </a:xfrm>
          <a:prstGeom prst="rect">
            <a:avLst/>
          </a:prstGeom>
          <a:noFill/>
        </p:spPr>
        <p:txBody>
          <a:bodyPr wrap="none" lIns="66980" tIns="33490" rIns="66980" bIns="33490" rtlCol="0">
            <a:spAutoFit/>
          </a:bodyPr>
          <a:lstStyle/>
          <a:p>
            <a:r>
              <a:rPr lang="en-US" sz="949" i="1" dirty="0"/>
              <a:t>W</a:t>
            </a:r>
            <a:r>
              <a:rPr lang="en-US" sz="949" i="1" baseline="-25000" dirty="0"/>
              <a:t>t,3</a:t>
            </a:r>
          </a:p>
        </p:txBody>
      </p:sp>
      <p:sp>
        <p:nvSpPr>
          <p:cNvPr id="127" name="TextBox 126"/>
          <p:cNvSpPr txBox="1"/>
          <p:nvPr/>
        </p:nvSpPr>
        <p:spPr>
          <a:xfrm>
            <a:off x="4376639" y="2518173"/>
            <a:ext cx="334041" cy="213700"/>
          </a:xfrm>
          <a:prstGeom prst="rect">
            <a:avLst/>
          </a:prstGeom>
          <a:noFill/>
        </p:spPr>
        <p:txBody>
          <a:bodyPr wrap="none" lIns="66980" tIns="33490" rIns="66980" bIns="33490" rtlCol="0">
            <a:spAutoFit/>
          </a:bodyPr>
          <a:lstStyle/>
          <a:p>
            <a:r>
              <a:rPr lang="en-US" sz="949" i="1" dirty="0"/>
              <a:t>W</a:t>
            </a:r>
            <a:r>
              <a:rPr lang="en-US" sz="949" i="1" baseline="-25000" dirty="0"/>
              <a:t>t,4</a:t>
            </a:r>
          </a:p>
        </p:txBody>
      </p:sp>
      <p:sp>
        <p:nvSpPr>
          <p:cNvPr id="128" name="TextBox 127"/>
          <p:cNvSpPr txBox="1"/>
          <p:nvPr/>
        </p:nvSpPr>
        <p:spPr>
          <a:xfrm>
            <a:off x="6288478" y="3880655"/>
            <a:ext cx="334041" cy="213700"/>
          </a:xfrm>
          <a:prstGeom prst="rect">
            <a:avLst/>
          </a:prstGeom>
          <a:noFill/>
        </p:spPr>
        <p:txBody>
          <a:bodyPr wrap="none" lIns="66980" tIns="33490" rIns="66980" bIns="33490" rtlCol="0">
            <a:spAutoFit/>
          </a:bodyPr>
          <a:lstStyle/>
          <a:p>
            <a:r>
              <a:rPr lang="en-US" sz="949" i="1" dirty="0"/>
              <a:t>W</a:t>
            </a:r>
            <a:r>
              <a:rPr lang="en-US" sz="949" i="1" baseline="-25000" dirty="0"/>
              <a:t>t,1</a:t>
            </a:r>
          </a:p>
        </p:txBody>
      </p:sp>
      <p:sp>
        <p:nvSpPr>
          <p:cNvPr id="129" name="TextBox 128"/>
          <p:cNvSpPr txBox="1"/>
          <p:nvPr/>
        </p:nvSpPr>
        <p:spPr>
          <a:xfrm>
            <a:off x="6290948" y="3427892"/>
            <a:ext cx="334041" cy="213700"/>
          </a:xfrm>
          <a:prstGeom prst="rect">
            <a:avLst/>
          </a:prstGeom>
          <a:noFill/>
        </p:spPr>
        <p:txBody>
          <a:bodyPr wrap="none" lIns="66980" tIns="33490" rIns="66980" bIns="33490" rtlCol="0">
            <a:spAutoFit/>
          </a:bodyPr>
          <a:lstStyle/>
          <a:p>
            <a:r>
              <a:rPr lang="en-US" sz="949" i="1" dirty="0"/>
              <a:t>W</a:t>
            </a:r>
            <a:r>
              <a:rPr lang="en-US" sz="949" i="1" baseline="-25000" dirty="0"/>
              <a:t>t,2</a:t>
            </a:r>
          </a:p>
        </p:txBody>
      </p:sp>
      <p:sp>
        <p:nvSpPr>
          <p:cNvPr id="130" name="TextBox 129"/>
          <p:cNvSpPr txBox="1"/>
          <p:nvPr/>
        </p:nvSpPr>
        <p:spPr>
          <a:xfrm>
            <a:off x="6284162" y="2972849"/>
            <a:ext cx="334041" cy="213700"/>
          </a:xfrm>
          <a:prstGeom prst="rect">
            <a:avLst/>
          </a:prstGeom>
          <a:noFill/>
        </p:spPr>
        <p:txBody>
          <a:bodyPr wrap="none" lIns="66980" tIns="33490" rIns="66980" bIns="33490" rtlCol="0">
            <a:spAutoFit/>
          </a:bodyPr>
          <a:lstStyle/>
          <a:p>
            <a:r>
              <a:rPr lang="en-US" sz="949" i="1" dirty="0"/>
              <a:t>W</a:t>
            </a:r>
            <a:r>
              <a:rPr lang="en-US" sz="949" i="1" baseline="-25000" dirty="0"/>
              <a:t>t,3</a:t>
            </a:r>
          </a:p>
        </p:txBody>
      </p:sp>
      <p:sp>
        <p:nvSpPr>
          <p:cNvPr id="131" name="TextBox 130"/>
          <p:cNvSpPr txBox="1"/>
          <p:nvPr/>
        </p:nvSpPr>
        <p:spPr>
          <a:xfrm>
            <a:off x="6303113" y="2518173"/>
            <a:ext cx="334041" cy="213700"/>
          </a:xfrm>
          <a:prstGeom prst="rect">
            <a:avLst/>
          </a:prstGeom>
          <a:noFill/>
        </p:spPr>
        <p:txBody>
          <a:bodyPr wrap="none" lIns="66980" tIns="33490" rIns="66980" bIns="33490" rtlCol="0">
            <a:spAutoFit/>
          </a:bodyPr>
          <a:lstStyle/>
          <a:p>
            <a:r>
              <a:rPr lang="en-US" sz="949" i="1" dirty="0"/>
              <a:t>W</a:t>
            </a:r>
            <a:r>
              <a:rPr lang="en-US" sz="949" i="1" baseline="-25000" dirty="0"/>
              <a:t>t,4</a:t>
            </a:r>
          </a:p>
        </p:txBody>
      </p:sp>
      <p:sp>
        <p:nvSpPr>
          <p:cNvPr id="132" name="TextBox 131">
            <a:extLst>
              <a:ext uri="{FF2B5EF4-FFF2-40B4-BE49-F238E27FC236}">
                <a16:creationId xmlns:a16="http://schemas.microsoft.com/office/drawing/2014/main" xmlns="" id="{88F03A16-915D-4E9B-8240-1D30144D5483}"/>
              </a:ext>
            </a:extLst>
          </p:cNvPr>
          <p:cNvSpPr txBox="1"/>
          <p:nvPr/>
        </p:nvSpPr>
        <p:spPr>
          <a:xfrm>
            <a:off x="2744170" y="4329867"/>
            <a:ext cx="789293" cy="213700"/>
          </a:xfrm>
          <a:prstGeom prst="rect">
            <a:avLst/>
          </a:prstGeom>
          <a:noFill/>
        </p:spPr>
        <p:txBody>
          <a:bodyPr wrap="none" lIns="66980" tIns="33490" rIns="66980" bIns="33490" rtlCol="0">
            <a:spAutoFit/>
          </a:bodyPr>
          <a:lstStyle/>
          <a:p>
            <a:r>
              <a:rPr lang="en-US" sz="949" i="1" dirty="0">
                <a:solidFill>
                  <a:schemeClr val="accent1">
                    <a:lumMod val="50000"/>
                  </a:schemeClr>
                </a:solidFill>
              </a:rPr>
              <a:t>      s</a:t>
            </a:r>
            <a:r>
              <a:rPr lang="en-US" sz="949" dirty="0">
                <a:solidFill>
                  <a:schemeClr val="accent1">
                    <a:lumMod val="50000"/>
                  </a:schemeClr>
                </a:solidFill>
              </a:rPr>
              <a:t>: “</a:t>
            </a:r>
            <a:r>
              <a:rPr lang="zh-CN" altLang="en-US" sz="949" b="1" dirty="0">
                <a:solidFill>
                  <a:schemeClr val="accent1">
                    <a:lumMod val="50000"/>
                  </a:schemeClr>
                </a:solidFill>
              </a:rPr>
              <a:t>跑车</a:t>
            </a:r>
            <a:r>
              <a:rPr lang="en-US" sz="949" dirty="0">
                <a:solidFill>
                  <a:schemeClr val="accent1">
                    <a:lumMod val="50000"/>
                  </a:schemeClr>
                </a:solidFill>
              </a:rPr>
              <a:t>”</a:t>
            </a:r>
          </a:p>
        </p:txBody>
      </p:sp>
      <p:sp>
        <p:nvSpPr>
          <p:cNvPr id="133" name="TextBox 132">
            <a:extLst>
              <a:ext uri="{FF2B5EF4-FFF2-40B4-BE49-F238E27FC236}">
                <a16:creationId xmlns:a16="http://schemas.microsoft.com/office/drawing/2014/main" xmlns="" id="{BF0534C9-3F07-451E-A3A6-948175EFA8A8}"/>
              </a:ext>
            </a:extLst>
          </p:cNvPr>
          <p:cNvSpPr txBox="1"/>
          <p:nvPr/>
        </p:nvSpPr>
        <p:spPr>
          <a:xfrm>
            <a:off x="4634148" y="4335986"/>
            <a:ext cx="986463" cy="213700"/>
          </a:xfrm>
          <a:prstGeom prst="rect">
            <a:avLst/>
          </a:prstGeom>
          <a:noFill/>
        </p:spPr>
        <p:txBody>
          <a:bodyPr wrap="none" lIns="66980" tIns="33490" rIns="66980" bIns="33490" rtlCol="0">
            <a:spAutoFit/>
          </a:bodyPr>
          <a:lstStyle/>
          <a:p>
            <a:r>
              <a:rPr lang="en-US" sz="949" i="1" dirty="0">
                <a:solidFill>
                  <a:srgbClr val="0070C0"/>
                </a:solidFill>
              </a:rPr>
              <a:t>t</a:t>
            </a:r>
            <a:r>
              <a:rPr lang="en-US" sz="949" b="1" i="1" baseline="30000" dirty="0">
                <a:solidFill>
                  <a:srgbClr val="0070C0"/>
                </a:solidFill>
              </a:rPr>
              <a:t>+</a:t>
            </a:r>
            <a:r>
              <a:rPr lang="en-US" sz="949" dirty="0">
                <a:solidFill>
                  <a:srgbClr val="0070C0"/>
                </a:solidFill>
              </a:rPr>
              <a:t>: “</a:t>
            </a:r>
            <a:r>
              <a:rPr lang="zh-CN" altLang="en-US" sz="949" b="1" dirty="0">
                <a:solidFill>
                  <a:srgbClr val="0070C0"/>
                </a:solidFill>
              </a:rPr>
              <a:t>方程式赛车</a:t>
            </a:r>
            <a:r>
              <a:rPr lang="en-US" sz="949" dirty="0">
                <a:solidFill>
                  <a:srgbClr val="0070C0"/>
                </a:solidFill>
              </a:rPr>
              <a:t>”</a:t>
            </a:r>
          </a:p>
        </p:txBody>
      </p:sp>
      <p:sp>
        <p:nvSpPr>
          <p:cNvPr id="134" name="TextBox 133">
            <a:extLst>
              <a:ext uri="{FF2B5EF4-FFF2-40B4-BE49-F238E27FC236}">
                <a16:creationId xmlns:a16="http://schemas.microsoft.com/office/drawing/2014/main" xmlns="" id="{C29BEC61-7127-4ADD-B23C-57B1C5BFE66D}"/>
              </a:ext>
            </a:extLst>
          </p:cNvPr>
          <p:cNvSpPr txBox="1"/>
          <p:nvPr/>
        </p:nvSpPr>
        <p:spPr>
          <a:xfrm>
            <a:off x="6498668" y="4340745"/>
            <a:ext cx="813339" cy="213700"/>
          </a:xfrm>
          <a:prstGeom prst="rect">
            <a:avLst/>
          </a:prstGeom>
          <a:noFill/>
        </p:spPr>
        <p:txBody>
          <a:bodyPr wrap="none" lIns="66980" tIns="33490" rIns="66980" bIns="33490" rtlCol="0">
            <a:spAutoFit/>
          </a:bodyPr>
          <a:lstStyle/>
          <a:p>
            <a:r>
              <a:rPr lang="en-US" sz="949" i="1" dirty="0">
                <a:solidFill>
                  <a:srgbClr val="FF0000"/>
                </a:solidFill>
              </a:rPr>
              <a:t>       t</a:t>
            </a:r>
            <a:r>
              <a:rPr lang="en-US" sz="949" i="1" baseline="30000" dirty="0">
                <a:solidFill>
                  <a:srgbClr val="FF0000"/>
                </a:solidFill>
              </a:rPr>
              <a:t> </a:t>
            </a:r>
            <a:r>
              <a:rPr lang="en-US" sz="949" b="1" i="1" baseline="30000" dirty="0">
                <a:solidFill>
                  <a:srgbClr val="FF0000"/>
                </a:solidFill>
              </a:rPr>
              <a:t>-</a:t>
            </a:r>
            <a:r>
              <a:rPr lang="en-US" sz="949" dirty="0">
                <a:solidFill>
                  <a:srgbClr val="FF0000"/>
                </a:solidFill>
              </a:rPr>
              <a:t>: “</a:t>
            </a:r>
            <a:r>
              <a:rPr lang="zh-CN" altLang="en-US" sz="949" b="1" dirty="0">
                <a:solidFill>
                  <a:srgbClr val="FF0000"/>
                </a:solidFill>
              </a:rPr>
              <a:t>跑步</a:t>
            </a:r>
            <a:r>
              <a:rPr lang="en-US" sz="949" dirty="0">
                <a:solidFill>
                  <a:srgbClr val="FF0000"/>
                </a:solidFill>
              </a:rPr>
              <a:t>”</a:t>
            </a:r>
          </a:p>
        </p:txBody>
      </p:sp>
      <p:sp>
        <p:nvSpPr>
          <p:cNvPr id="137" name="文本框 39">
            <a:extLst>
              <a:ext uri="{FF2B5EF4-FFF2-40B4-BE49-F238E27FC236}">
                <a16:creationId xmlns:a16="http://schemas.microsoft.com/office/drawing/2014/main" xmlns="" id="{716F1AB8-21B6-4548-9A68-1CB2C155B70E}"/>
              </a:ext>
            </a:extLst>
          </p:cNvPr>
          <p:cNvSpPr txBox="1"/>
          <p:nvPr/>
        </p:nvSpPr>
        <p:spPr>
          <a:xfrm>
            <a:off x="2804837" y="4554445"/>
            <a:ext cx="6321686" cy="584775"/>
          </a:xfrm>
          <a:prstGeom prst="rect">
            <a:avLst/>
          </a:prstGeom>
          <a:noFill/>
        </p:spPr>
        <p:txBody>
          <a:bodyPr wrap="square" rtlCol="0">
            <a:spAutoFit/>
          </a:bodyPr>
          <a:lstStyle/>
          <a:p>
            <a:r>
              <a:rPr lang="en-US" altLang="zh-CN" sz="1600" dirty="0">
                <a:solidFill>
                  <a:schemeClr val="bg1"/>
                </a:solidFill>
              </a:rPr>
              <a:t>【”DSSM”,</a:t>
            </a:r>
            <a:r>
              <a:rPr lang="zh-CN" altLang="en-US" sz="1600" dirty="0">
                <a:solidFill>
                  <a:schemeClr val="bg1"/>
                </a:solidFill>
              </a:rPr>
              <a:t> </a:t>
            </a:r>
            <a:r>
              <a:rPr lang="en-US" altLang="zh-CN" sz="1600" dirty="0">
                <a:solidFill>
                  <a:schemeClr val="bg1"/>
                </a:solidFill>
              </a:rPr>
              <a:t>Huang,</a:t>
            </a:r>
            <a:r>
              <a:rPr lang="zh-CN" altLang="en-US" sz="1600" dirty="0">
                <a:solidFill>
                  <a:schemeClr val="bg1"/>
                </a:solidFill>
              </a:rPr>
              <a:t> </a:t>
            </a:r>
            <a:r>
              <a:rPr lang="en-US" altLang="zh-CN" sz="1600" dirty="0">
                <a:solidFill>
                  <a:schemeClr val="bg1"/>
                </a:solidFill>
              </a:rPr>
              <a:t>He, Gao, Deng, Acero, Heck, CIKM2013;</a:t>
            </a:r>
          </a:p>
          <a:p>
            <a:r>
              <a:rPr lang="en-US" altLang="zh-CN" sz="1600" dirty="0">
                <a:solidFill>
                  <a:schemeClr val="bg1"/>
                </a:solidFill>
              </a:rPr>
              <a:t>   “CDSSM”, Shen, He, Gao, Deng, </a:t>
            </a:r>
            <a:r>
              <a:rPr lang="en-US" sz="1600" dirty="0" err="1">
                <a:solidFill>
                  <a:schemeClr val="bg1"/>
                </a:solidFill>
              </a:rPr>
              <a:t>Mesnil</a:t>
            </a:r>
            <a:r>
              <a:rPr lang="en-US" sz="1600" dirty="0">
                <a:solidFill>
                  <a:schemeClr val="bg1"/>
                </a:solidFill>
              </a:rPr>
              <a:t>, WWW2014&amp;CIKM2014</a:t>
            </a:r>
            <a:r>
              <a:rPr lang="en-US" altLang="zh-CN" sz="1600" dirty="0">
                <a:solidFill>
                  <a:schemeClr val="bg1"/>
                </a:solidFill>
              </a:rPr>
              <a:t>】</a:t>
            </a:r>
            <a:endParaRPr lang="zh-CN" altLang="en-US" sz="1600" dirty="0">
              <a:solidFill>
                <a:schemeClr val="bg1"/>
              </a:solidFill>
            </a:endParaRPr>
          </a:p>
        </p:txBody>
      </p:sp>
    </p:spTree>
    <p:extLst>
      <p:ext uri="{BB962C8B-B14F-4D97-AF65-F5344CB8AC3E}">
        <p14:creationId xmlns:p14="http://schemas.microsoft.com/office/powerpoint/2010/main" val="1640861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9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1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1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1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2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1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2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04" grpId="0"/>
      <p:bldP spid="105" grpId="0"/>
      <p:bldP spid="106" grpId="0"/>
      <p:bldP spid="112" grpId="0"/>
      <p:bldP spid="114" grpId="0" animBg="1"/>
      <p:bldP spid="115" grpId="0" animBg="1"/>
      <p:bldP spid="116" grpId="0" animBg="1"/>
      <p:bldP spid="117" grpId="0" animBg="1"/>
      <p:bldP spid="118" grpId="0" animBg="1"/>
      <p:bldP spid="119" grpId="0" animBg="1"/>
      <p:bldP spid="120" grpId="0" animBg="1"/>
      <p:bldP spid="121" grpId="0" animBg="1"/>
      <p:bldP spid="1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3600" b="1" dirty="0"/>
              <a:t>知识图谱</a:t>
            </a:r>
            <a:endParaRPr lang="en-US" sz="3600" b="1" dirty="0"/>
          </a:p>
        </p:txBody>
      </p:sp>
      <p:sp>
        <p:nvSpPr>
          <p:cNvPr id="5" name="Flowchart: Magnetic Disk 4"/>
          <p:cNvSpPr/>
          <p:nvPr/>
        </p:nvSpPr>
        <p:spPr bwMode="auto">
          <a:xfrm>
            <a:off x="5981929" y="2062471"/>
            <a:ext cx="868681" cy="986656"/>
          </a:xfrm>
          <a:prstGeom prst="flowChartMagneticDisk">
            <a:avLst/>
          </a:prstGeom>
          <a:solidFill>
            <a:schemeClr val="accent6">
              <a:lumMod val="60000"/>
              <a:lumOff val="40000"/>
            </a:schemeClr>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vert="horz" wrap="square" lIns="77153" tIns="38576" rIns="77153" bIns="38576" numCol="1" rtlCol="0" anchor="ctr" anchorCtr="0" compatLnSpc="1">
            <a:prstTxWarp prst="textNoShape">
              <a:avLst/>
            </a:prstTxWarp>
          </a:bodyPr>
          <a:lstStyle/>
          <a:p>
            <a:pPr algn="ctr" defTabSz="771235" fontAlgn="base">
              <a:spcBef>
                <a:spcPct val="0"/>
              </a:spcBef>
              <a:spcAft>
                <a:spcPct val="0"/>
              </a:spcAft>
            </a:pPr>
            <a:endParaRPr lang="en-US" sz="2039" dirty="0">
              <a:solidFill>
                <a:schemeClr val="bg1"/>
              </a:solidFill>
              <a:latin typeface="Segoe UI" panose="020B0502040204020203"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05496" y="2587967"/>
            <a:ext cx="786111" cy="264870"/>
          </a:xfrm>
          <a:prstGeom prst="rect">
            <a:avLst/>
          </a:prstGeom>
        </p:spPr>
      </p:pic>
      <p:sp>
        <p:nvSpPr>
          <p:cNvPr id="7" name="TextBox 6"/>
          <p:cNvSpPr txBox="1"/>
          <p:nvPr/>
        </p:nvSpPr>
        <p:spPr>
          <a:xfrm>
            <a:off x="6318605" y="2129094"/>
            <a:ext cx="1789552" cy="1581202"/>
          </a:xfrm>
          <a:prstGeom prst="rect">
            <a:avLst/>
          </a:prstGeom>
          <a:noFill/>
        </p:spPr>
        <p:txBody>
          <a:bodyPr wrap="square" lIns="128588" tIns="102870" rIns="128588" bIns="102870" rtlCol="0">
            <a:spAutoFit/>
          </a:bodyPr>
          <a:lstStyle/>
          <a:p>
            <a:pPr algn="r">
              <a:lnSpc>
                <a:spcPct val="90000"/>
              </a:lnSpc>
              <a:spcAft>
                <a:spcPts val="422"/>
              </a:spcAft>
            </a:pPr>
            <a:r>
              <a:rPr lang="en-US" sz="1687" dirty="0">
                <a:solidFill>
                  <a:schemeClr val="bg1"/>
                </a:solidFill>
              </a:rPr>
              <a:t>Freebase</a:t>
            </a:r>
          </a:p>
          <a:p>
            <a:pPr algn="r">
              <a:lnSpc>
                <a:spcPct val="90000"/>
              </a:lnSpc>
              <a:spcAft>
                <a:spcPts val="422"/>
              </a:spcAft>
            </a:pPr>
            <a:r>
              <a:rPr lang="en-US" sz="1687" dirty="0" err="1">
                <a:solidFill>
                  <a:schemeClr val="bg1"/>
                </a:solidFill>
              </a:rPr>
              <a:t>DBpedia</a:t>
            </a:r>
            <a:endParaRPr lang="en-US" sz="1687" dirty="0">
              <a:solidFill>
                <a:schemeClr val="bg1"/>
              </a:solidFill>
            </a:endParaRPr>
          </a:p>
          <a:p>
            <a:pPr algn="r">
              <a:lnSpc>
                <a:spcPct val="90000"/>
              </a:lnSpc>
              <a:spcAft>
                <a:spcPts val="422"/>
              </a:spcAft>
            </a:pPr>
            <a:r>
              <a:rPr lang="en-US" sz="1687" dirty="0">
                <a:solidFill>
                  <a:schemeClr val="bg1"/>
                </a:solidFill>
              </a:rPr>
              <a:t>YAGO</a:t>
            </a:r>
          </a:p>
          <a:p>
            <a:pPr algn="r">
              <a:lnSpc>
                <a:spcPct val="90000"/>
              </a:lnSpc>
              <a:spcAft>
                <a:spcPts val="422"/>
              </a:spcAft>
            </a:pPr>
            <a:r>
              <a:rPr lang="en-US" sz="1687" dirty="0">
                <a:solidFill>
                  <a:schemeClr val="bg1"/>
                </a:solidFill>
              </a:rPr>
              <a:t>NELL</a:t>
            </a:r>
          </a:p>
          <a:p>
            <a:pPr algn="r">
              <a:lnSpc>
                <a:spcPct val="90000"/>
              </a:lnSpc>
              <a:spcAft>
                <a:spcPts val="422"/>
              </a:spcAft>
            </a:pPr>
            <a:r>
              <a:rPr lang="en-US" sz="1687" dirty="0" err="1">
                <a:solidFill>
                  <a:schemeClr val="bg1"/>
                </a:solidFill>
              </a:rPr>
              <a:t>OpenIE</a:t>
            </a:r>
            <a:r>
              <a:rPr lang="en-US" sz="1687" dirty="0">
                <a:solidFill>
                  <a:schemeClr val="bg1"/>
                </a:solidFill>
              </a:rPr>
              <a:t>/</a:t>
            </a:r>
            <a:r>
              <a:rPr lang="en-US" sz="1687" dirty="0" err="1">
                <a:solidFill>
                  <a:schemeClr val="bg1"/>
                </a:solidFill>
              </a:rPr>
              <a:t>ReVerb</a:t>
            </a:r>
            <a:endParaRPr lang="en-US" sz="1687" dirty="0">
              <a:solidFill>
                <a:schemeClr val="bg1"/>
              </a:solidFill>
            </a:endParaRPr>
          </a:p>
        </p:txBody>
      </p:sp>
      <p:pic>
        <p:nvPicPr>
          <p:cNvPr id="10" name="Picture 9" descr="Screen Clippi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6049" y="1480725"/>
            <a:ext cx="3984286" cy="2970136"/>
          </a:xfrm>
          <a:prstGeom prst="rect">
            <a:avLst/>
          </a:prstGeom>
        </p:spPr>
      </p:pic>
    </p:spTree>
    <p:extLst>
      <p:ext uri="{BB962C8B-B14F-4D97-AF65-F5344CB8AC3E}">
        <p14:creationId xmlns:p14="http://schemas.microsoft.com/office/powerpoint/2010/main" val="26696669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3600" b="1" dirty="0"/>
              <a:t>基于神经网络的知识表示与计算</a:t>
            </a:r>
            <a:endParaRPr lang="en-US" sz="3600" b="1" dirty="0"/>
          </a:p>
        </p:txBody>
      </p:sp>
      <p:pic>
        <p:nvPicPr>
          <p:cNvPr id="5" name="Content Placeholder 4" descr="Screen Clipping"/>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2579880" y="1318585"/>
            <a:ext cx="6194425" cy="3359150"/>
          </a:xfrm>
        </p:spPr>
      </p:pic>
      <p:sp>
        <p:nvSpPr>
          <p:cNvPr id="4" name="Rectangle 3"/>
          <p:cNvSpPr/>
          <p:nvPr/>
        </p:nvSpPr>
        <p:spPr>
          <a:xfrm>
            <a:off x="3107541" y="4318702"/>
            <a:ext cx="1698377" cy="357131"/>
          </a:xfrm>
          <a:prstGeom prst="rect">
            <a:avLst/>
          </a:prstGeom>
          <a:solidFill>
            <a:schemeClr val="bg1"/>
          </a:solidFill>
        </p:spPr>
        <p:txBody>
          <a:bodyPr wrap="none" lIns="53576" tIns="26788" rIns="53576" bIns="26788">
            <a:spAutoFit/>
          </a:bodyPr>
          <a:lstStyle/>
          <a:p>
            <a:r>
              <a:rPr lang="zh-CN" altLang="en-US" sz="1969" dirty="0"/>
              <a:t>巴拉克</a:t>
            </a:r>
            <a:r>
              <a:rPr lang="en-US" altLang="zh-CN" sz="1969" dirty="0"/>
              <a:t>.</a:t>
            </a:r>
            <a:r>
              <a:rPr lang="zh-CN" altLang="en-US" sz="1969" dirty="0"/>
              <a:t>奥巴马</a:t>
            </a:r>
            <a:endParaRPr lang="en-US" sz="1969" dirty="0"/>
          </a:p>
        </p:txBody>
      </p:sp>
      <p:sp>
        <p:nvSpPr>
          <p:cNvPr id="6" name="Rectangle 5"/>
          <p:cNvSpPr/>
          <p:nvPr/>
        </p:nvSpPr>
        <p:spPr>
          <a:xfrm>
            <a:off x="4982776" y="4318702"/>
            <a:ext cx="2233780" cy="357131"/>
          </a:xfrm>
          <a:prstGeom prst="rect">
            <a:avLst/>
          </a:prstGeom>
          <a:solidFill>
            <a:schemeClr val="bg1"/>
          </a:solidFill>
        </p:spPr>
        <p:txBody>
          <a:bodyPr wrap="none" lIns="53576" tIns="26788" rIns="53576" bIns="26788">
            <a:spAutoFit/>
          </a:bodyPr>
          <a:lstStyle/>
          <a:p>
            <a:r>
              <a:rPr lang="en-US" sz="1969" i="1" dirty="0"/>
              <a:t>  </a:t>
            </a:r>
            <a:r>
              <a:rPr lang="zh-CN" altLang="en-US" sz="1969" i="1" dirty="0"/>
              <a:t>  出生地</a:t>
            </a:r>
            <a:r>
              <a:rPr lang="en-US" altLang="zh-CN" sz="1969" dirty="0"/>
              <a:t>(?)</a:t>
            </a:r>
            <a:r>
              <a:rPr lang="zh-CN" altLang="en-US" sz="1969" i="1" dirty="0"/>
              <a:t>           </a:t>
            </a:r>
            <a:endParaRPr lang="en-US" sz="1969" i="1" dirty="0"/>
          </a:p>
        </p:txBody>
      </p:sp>
      <p:sp>
        <p:nvSpPr>
          <p:cNvPr id="7" name="Rectangle 6"/>
          <p:cNvSpPr/>
          <p:nvPr/>
        </p:nvSpPr>
        <p:spPr>
          <a:xfrm>
            <a:off x="6894667" y="4318702"/>
            <a:ext cx="868022" cy="357131"/>
          </a:xfrm>
          <a:prstGeom prst="rect">
            <a:avLst/>
          </a:prstGeom>
          <a:solidFill>
            <a:schemeClr val="bg1"/>
          </a:solidFill>
        </p:spPr>
        <p:txBody>
          <a:bodyPr wrap="none" lIns="53576" tIns="26788" rIns="53576" bIns="26788">
            <a:spAutoFit/>
          </a:bodyPr>
          <a:lstStyle/>
          <a:p>
            <a:r>
              <a:rPr lang="zh-CN" altLang="en-US" sz="1969" dirty="0"/>
              <a:t>夏威夷</a:t>
            </a:r>
            <a:endParaRPr lang="en-US" sz="1969" dirty="0"/>
          </a:p>
        </p:txBody>
      </p:sp>
      <mc:AlternateContent xmlns:mc="http://schemas.openxmlformats.org/markup-compatibility/2006" xmlns:a14="http://schemas.microsoft.com/office/drawing/2010/main">
        <mc:Choice Requires="a14">
          <p:sp>
            <p:nvSpPr>
              <p:cNvPr id="3" name="文本框 2"/>
              <p:cNvSpPr txBox="1"/>
              <p:nvPr/>
            </p:nvSpPr>
            <p:spPr>
              <a:xfrm>
                <a:off x="4702202" y="1318781"/>
                <a:ext cx="2686889" cy="461665"/>
              </a:xfrm>
              <a:prstGeom prst="rect">
                <a:avLst/>
              </a:prstGeom>
              <a:solidFill>
                <a:schemeClr val="bg1"/>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solidFill>
                                <a:schemeClr val="tx1"/>
                              </a:solidFill>
                              <a:latin typeface="Cambria Math" charset="0"/>
                            </a:rPr>
                          </m:ctrlPr>
                        </m:sSubPr>
                        <m:e>
                          <m:r>
                            <a:rPr lang="en-US" altLang="zh-CN" sz="2400" i="1">
                              <a:solidFill>
                                <a:schemeClr val="tx1"/>
                              </a:solidFill>
                              <a:latin typeface="Cambria Math" panose="02040503050406030204" pitchFamily="18" charset="0"/>
                            </a:rPr>
                            <m:t>𝑆</m:t>
                          </m:r>
                        </m:e>
                        <m:sub>
                          <m:r>
                            <a:rPr lang="en-US" altLang="zh-CN" sz="2400" i="1">
                              <a:solidFill>
                                <a:schemeClr val="tx1"/>
                              </a:solidFill>
                              <a:latin typeface="Cambria Math" panose="02040503050406030204" pitchFamily="18" charset="0"/>
                            </a:rPr>
                            <m:t>𝑟</m:t>
                          </m:r>
                        </m:sub>
                      </m:sSub>
                      <m:d>
                        <m:dPr>
                          <m:ctrlPr>
                            <a:rPr lang="en-US" altLang="zh-CN" sz="2400" i="1">
                              <a:solidFill>
                                <a:schemeClr val="tx1"/>
                              </a:solidFill>
                              <a:latin typeface="Cambria Math" charset="0"/>
                            </a:rPr>
                          </m:ctrlPr>
                        </m:dPr>
                        <m:e>
                          <m:r>
                            <a:rPr lang="en-US" altLang="zh-CN" sz="2400" i="1">
                              <a:solidFill>
                                <a:schemeClr val="tx1"/>
                              </a:solidFill>
                              <a:latin typeface="Cambria Math" panose="02040503050406030204" pitchFamily="18" charset="0"/>
                            </a:rPr>
                            <m:t>𝑎</m:t>
                          </m:r>
                          <m:r>
                            <a:rPr lang="en-US" altLang="zh-CN" sz="2400" i="1">
                              <a:solidFill>
                                <a:schemeClr val="tx1"/>
                              </a:solidFill>
                              <a:latin typeface="Cambria Math" panose="02040503050406030204" pitchFamily="18" charset="0"/>
                            </a:rPr>
                            <m:t>,</m:t>
                          </m:r>
                          <m:r>
                            <a:rPr lang="en-US" altLang="zh-CN" sz="2400" i="1">
                              <a:solidFill>
                                <a:schemeClr val="tx1"/>
                              </a:solidFill>
                              <a:latin typeface="Cambria Math" panose="02040503050406030204" pitchFamily="18" charset="0"/>
                            </a:rPr>
                            <m:t>𝑏</m:t>
                          </m:r>
                        </m:e>
                      </m:d>
                      <m:r>
                        <a:rPr lang="en-US" altLang="zh-CN" sz="2400" i="1">
                          <a:solidFill>
                            <a:schemeClr val="tx1"/>
                          </a:solidFill>
                          <a:latin typeface="Cambria Math" panose="02040503050406030204" pitchFamily="18" charset="0"/>
                        </a:rPr>
                        <m:t>=</m:t>
                      </m:r>
                      <m:sSub>
                        <m:sSubPr>
                          <m:ctrlPr>
                            <a:rPr lang="en-US" altLang="zh-CN" sz="2400" i="1">
                              <a:solidFill>
                                <a:schemeClr val="tx1"/>
                              </a:solidFill>
                              <a:latin typeface="Cambria Math" charset="0"/>
                            </a:rPr>
                          </m:ctrlPr>
                        </m:sSubPr>
                        <m:e>
                          <m:r>
                            <a:rPr lang="en-US" altLang="zh-CN" sz="2400" i="1">
                              <a:solidFill>
                                <a:schemeClr val="tx1"/>
                              </a:solidFill>
                              <a:latin typeface="Cambria Math" panose="02040503050406030204" pitchFamily="18" charset="0"/>
                            </a:rPr>
                            <m:t>𝑣</m:t>
                          </m:r>
                        </m:e>
                        <m:sub>
                          <m:r>
                            <a:rPr lang="en-US" altLang="zh-CN" sz="2400" i="1">
                              <a:solidFill>
                                <a:schemeClr val="tx1"/>
                              </a:solidFill>
                              <a:latin typeface="Cambria Math" panose="02040503050406030204" pitchFamily="18" charset="0"/>
                            </a:rPr>
                            <m:t>𝑎</m:t>
                          </m:r>
                        </m:sub>
                      </m:sSub>
                      <m:sSub>
                        <m:sSubPr>
                          <m:ctrlPr>
                            <a:rPr lang="en-US" altLang="zh-CN" sz="2400" i="1">
                              <a:solidFill>
                                <a:schemeClr val="tx1"/>
                              </a:solidFill>
                              <a:latin typeface="Cambria Math" charset="0"/>
                            </a:rPr>
                          </m:ctrlPr>
                        </m:sSubPr>
                        <m:e>
                          <m:r>
                            <a:rPr lang="en-US" altLang="zh-CN" sz="2400" i="1">
                              <a:solidFill>
                                <a:schemeClr val="tx1"/>
                              </a:solidFill>
                              <a:latin typeface="Cambria Math" panose="02040503050406030204" pitchFamily="18" charset="0"/>
                            </a:rPr>
                            <m:t>𝑀</m:t>
                          </m:r>
                        </m:e>
                        <m:sub>
                          <m:r>
                            <a:rPr lang="en-US" altLang="zh-CN" sz="2400" i="1">
                              <a:solidFill>
                                <a:schemeClr val="tx1"/>
                              </a:solidFill>
                              <a:latin typeface="Cambria Math" panose="02040503050406030204" pitchFamily="18" charset="0"/>
                            </a:rPr>
                            <m:t>𝑟</m:t>
                          </m:r>
                        </m:sub>
                      </m:sSub>
                      <m:sSub>
                        <m:sSubPr>
                          <m:ctrlPr>
                            <a:rPr lang="en-US" altLang="zh-CN" sz="2400" i="1">
                              <a:solidFill>
                                <a:schemeClr val="tx1"/>
                              </a:solidFill>
                              <a:latin typeface="Cambria Math" charset="0"/>
                            </a:rPr>
                          </m:ctrlPr>
                        </m:sSubPr>
                        <m:e>
                          <m:r>
                            <a:rPr lang="en-US" altLang="zh-CN" sz="2400" i="1">
                              <a:solidFill>
                                <a:schemeClr val="tx1"/>
                              </a:solidFill>
                              <a:latin typeface="Cambria Math" panose="02040503050406030204" pitchFamily="18" charset="0"/>
                            </a:rPr>
                            <m:t>𝑣</m:t>
                          </m:r>
                        </m:e>
                        <m:sub>
                          <m:r>
                            <a:rPr lang="en-US" altLang="zh-CN" sz="2400" i="1">
                              <a:solidFill>
                                <a:schemeClr val="tx1"/>
                              </a:solidFill>
                              <a:latin typeface="Cambria Math" panose="02040503050406030204" pitchFamily="18" charset="0"/>
                            </a:rPr>
                            <m:t>𝑏</m:t>
                          </m:r>
                        </m:sub>
                      </m:sSub>
                    </m:oMath>
                  </m:oMathPara>
                </a14:m>
                <a:endParaRPr lang="zh-CN" altLang="en-US" sz="2400" dirty="0">
                  <a:solidFill>
                    <a:schemeClr val="tx1"/>
                  </a:solidFill>
                </a:endParaRPr>
              </a:p>
            </p:txBody>
          </p:sp>
        </mc:Choice>
        <mc:Fallback xmlns="">
          <p:sp>
            <p:nvSpPr>
              <p:cNvPr id="3" name="文本框 2"/>
              <p:cNvSpPr txBox="1">
                <a:spLocks noRot="1" noChangeAspect="1" noMove="1" noResize="1" noEditPoints="1" noAdjustHandles="1" noChangeArrowheads="1" noChangeShapeType="1" noTextEdit="1"/>
              </p:cNvSpPr>
              <p:nvPr/>
            </p:nvSpPr>
            <p:spPr>
              <a:xfrm>
                <a:off x="4702202" y="1318781"/>
                <a:ext cx="2686889" cy="461665"/>
              </a:xfrm>
              <a:prstGeom prst="rect">
                <a:avLst/>
              </a:prstGeom>
              <a:blipFill>
                <a:blip r:embed="rId4"/>
                <a:stretch>
                  <a:fillRect b="-5263"/>
                </a:stretch>
              </a:blipFill>
            </p:spPr>
            <p:txBody>
              <a:bodyPr/>
              <a:lstStyle/>
              <a:p>
                <a:r>
                  <a:rPr lang="en-US">
                    <a:noFill/>
                  </a:rPr>
                  <a:t> </a:t>
                </a:r>
              </a:p>
            </p:txBody>
          </p:sp>
        </mc:Fallback>
      </mc:AlternateContent>
      <p:sp>
        <p:nvSpPr>
          <p:cNvPr id="8" name="文本框 7"/>
          <p:cNvSpPr txBox="1"/>
          <p:nvPr/>
        </p:nvSpPr>
        <p:spPr>
          <a:xfrm>
            <a:off x="320041" y="1176262"/>
            <a:ext cx="2204796" cy="1477328"/>
          </a:xfrm>
          <a:prstGeom prst="rect">
            <a:avLst/>
          </a:prstGeom>
          <a:noFill/>
        </p:spPr>
        <p:txBody>
          <a:bodyPr wrap="square" rtlCol="0">
            <a:spAutoFit/>
          </a:bodyPr>
          <a:lstStyle/>
          <a:p>
            <a:r>
              <a:rPr lang="zh-CN" altLang="en-US" sz="2250" dirty="0">
                <a:solidFill>
                  <a:schemeClr val="bg1"/>
                </a:solidFill>
              </a:rPr>
              <a:t>实体表示为一个向量</a:t>
            </a:r>
            <a:endParaRPr lang="en-US" altLang="zh-CN" sz="2250" dirty="0">
              <a:solidFill>
                <a:schemeClr val="bg1"/>
              </a:solidFill>
            </a:endParaRPr>
          </a:p>
          <a:p>
            <a:r>
              <a:rPr lang="zh-CN" altLang="en-US" sz="2250" dirty="0">
                <a:solidFill>
                  <a:schemeClr val="bg1"/>
                </a:solidFill>
              </a:rPr>
              <a:t>关系表示为一个矩阵</a:t>
            </a:r>
          </a:p>
        </p:txBody>
      </p:sp>
    </p:spTree>
    <p:extLst>
      <p:ext uri="{BB962C8B-B14F-4D97-AF65-F5344CB8AC3E}">
        <p14:creationId xmlns:p14="http://schemas.microsoft.com/office/powerpoint/2010/main" val="262177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4456" y="206400"/>
            <a:ext cx="7886700" cy="993775"/>
          </a:xfrm>
        </p:spPr>
        <p:txBody>
          <a:bodyPr>
            <a:normAutofit/>
          </a:bodyPr>
          <a:lstStyle/>
          <a:p>
            <a:r>
              <a:rPr lang="zh-CN" altLang="en-US" sz="3600" b="1" dirty="0">
                <a:solidFill>
                  <a:schemeClr val="bg1"/>
                </a:solidFill>
              </a:rPr>
              <a:t>知识推理及知识扩展</a:t>
            </a:r>
            <a:endParaRPr lang="en-US" sz="3600" b="1" dirty="0">
              <a:solidFill>
                <a:schemeClr val="bg1"/>
              </a:solidFill>
            </a:endParaRPr>
          </a:p>
        </p:txBody>
      </p:sp>
      <mc:AlternateContent xmlns:mc="http://schemas.openxmlformats.org/markup-compatibility/2006" xmlns:a14="http://schemas.microsoft.com/office/drawing/2010/main">
        <mc:Choice Requires="a14">
          <p:sp>
            <p:nvSpPr>
              <p:cNvPr id="3" name="Content Placeholder 2"/>
              <p:cNvSpPr>
                <a:spLocks noGrp="1"/>
              </p:cNvSpPr>
              <p:nvPr>
                <p:ph sz="quarter" idx="4294967295"/>
              </p:nvPr>
            </p:nvSpPr>
            <p:spPr>
              <a:xfrm>
                <a:off x="164456" y="3612720"/>
                <a:ext cx="7375525" cy="1113965"/>
              </a:xfrm>
            </p:spPr>
            <p:txBody>
              <a:bodyPr>
                <a:normAutofit/>
              </a:bodyPr>
              <a:lstStyle/>
              <a:p>
                <a:pPr marL="0" indent="0">
                  <a:buNone/>
                </a:pPr>
                <a:r>
                  <a:rPr lang="en-US" altLang="zh-CN" dirty="0">
                    <a:solidFill>
                      <a:schemeClr val="bg1"/>
                    </a:solidFill>
                  </a:rPr>
                  <a:t>	</a:t>
                </a:r>
                <a:r>
                  <a:rPr lang="zh-CN" altLang="en-US" dirty="0">
                    <a:solidFill>
                      <a:schemeClr val="bg1"/>
                    </a:solidFill>
                  </a:rPr>
                  <a:t>在深度语义空间，关系链可通过一系列关系矩阵来计算</a:t>
                </a:r>
                <a:r>
                  <a:rPr lang="en-US" dirty="0">
                    <a:solidFill>
                      <a:schemeClr val="bg1"/>
                    </a:solidFill>
                  </a:rPr>
                  <a:t>:</a:t>
                </a:r>
                <a:br>
                  <a:rPr lang="en-US" dirty="0">
                    <a:solidFill>
                      <a:schemeClr val="bg1"/>
                    </a:solidFill>
                  </a:rPr>
                </a:br>
                <a:r>
                  <a:rPr lang="en-US" dirty="0">
                    <a:solidFill>
                      <a:schemeClr val="bg1"/>
                    </a:solidFill>
                  </a:rPr>
                  <a:t>	</a:t>
                </a:r>
                <a:r>
                  <a:rPr lang="en-US" altLang="zh-CN" i="1" dirty="0">
                    <a:solidFill>
                      <a:schemeClr val="bg1"/>
                    </a:solidFill>
                    <a:latin typeface="Cambria Math" panose="02040503050406030204" pitchFamily="18" charset="0"/>
                  </a:rPr>
                  <a:t>If</a:t>
                </a:r>
                <a:r>
                  <a:rPr lang="en-US" altLang="zh-CN" dirty="0">
                    <a:solidFill>
                      <a:schemeClr val="bg1"/>
                    </a:solidFill>
                  </a:rPr>
                  <a:t>	</a:t>
                </a:r>
                <a14:m>
                  <m:oMath xmlns:m="http://schemas.openxmlformats.org/officeDocument/2006/math">
                    <m:r>
                      <a:rPr lang="en-US" b="0" i="0" smtClean="0">
                        <a:solidFill>
                          <a:schemeClr val="bg1"/>
                        </a:solidFill>
                        <a:latin typeface="Cambria Math" panose="02040503050406030204" pitchFamily="18" charset="0"/>
                      </a:rPr>
                      <m:t> </m:t>
                    </m:r>
                    <m:r>
                      <a:rPr lang="en-US" i="1">
                        <a:solidFill>
                          <a:schemeClr val="bg1"/>
                        </a:solidFill>
                        <a:latin typeface="Cambria Math" panose="02040503050406030204" pitchFamily="18" charset="0"/>
                      </a:rPr>
                      <m:t>𝑑𝑖𝑠𝑡</m:t>
                    </m:r>
                    <m:d>
                      <m:dPr>
                        <m:ctrlPr>
                          <a:rPr lang="en-US" i="1">
                            <a:solidFill>
                              <a:schemeClr val="bg1"/>
                            </a:solidFill>
                            <a:latin typeface="Cambria Math" charset="0"/>
                          </a:rPr>
                        </m:ctrlPr>
                      </m:dPr>
                      <m:e>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𝑀</m:t>
                            </m:r>
                          </m:e>
                          <m:sub>
                            <m:r>
                              <a:rPr lang="en-US" i="1">
                                <a:solidFill>
                                  <a:schemeClr val="bg1"/>
                                </a:solidFill>
                                <a:latin typeface="Cambria Math" panose="02040503050406030204" pitchFamily="18" charset="0"/>
                              </a:rPr>
                              <m:t>𝑟</m:t>
                            </m:r>
                          </m:sub>
                        </m:sSub>
                        <m:r>
                          <a:rPr lang="en-US" i="1">
                            <a:solidFill>
                              <a:schemeClr val="bg1"/>
                            </a:solidFill>
                            <a:latin typeface="Cambria Math" panose="02040503050406030204" pitchFamily="18" charset="0"/>
                          </a:rPr>
                          <m:t>, </m:t>
                        </m:r>
                        <m:r>
                          <a:rPr lang="en-US" b="0" i="1" smtClean="0">
                            <a:solidFill>
                              <a:schemeClr val="bg1"/>
                            </a:solidFill>
                            <a:latin typeface="Cambria Math" panose="02040503050406030204" pitchFamily="18" charset="0"/>
                          </a:rPr>
                          <m:t> </m:t>
                        </m:r>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𝑀</m:t>
                            </m:r>
                          </m:e>
                          <m:sub>
                            <m:r>
                              <a:rPr lang="en-US" i="1">
                                <a:solidFill>
                                  <a:schemeClr val="bg1"/>
                                </a:solidFill>
                                <a:latin typeface="Cambria Math" panose="02040503050406030204" pitchFamily="18" charset="0"/>
                              </a:rPr>
                              <m:t>1</m:t>
                            </m:r>
                          </m:sub>
                        </m:sSub>
                        <m:r>
                          <a:rPr lang="en-US" i="1">
                            <a:solidFill>
                              <a:schemeClr val="bg1"/>
                            </a:solidFill>
                            <a:latin typeface="Cambria Math" panose="02040503050406030204" pitchFamily="18" charset="0"/>
                          </a:rPr>
                          <m:t>∘</m:t>
                        </m:r>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𝑀</m:t>
                            </m:r>
                          </m:e>
                          <m:sub>
                            <m:r>
                              <a:rPr lang="en-US" i="1">
                                <a:solidFill>
                                  <a:schemeClr val="bg1"/>
                                </a:solidFill>
                                <a:latin typeface="Cambria Math" panose="02040503050406030204" pitchFamily="18" charset="0"/>
                              </a:rPr>
                              <m:t>2</m:t>
                            </m:r>
                          </m:sub>
                        </m:sSub>
                        <m:r>
                          <a:rPr lang="en-US" i="1">
                            <a:solidFill>
                              <a:schemeClr val="bg1"/>
                            </a:solidFill>
                            <a:latin typeface="Cambria Math" panose="02040503050406030204" pitchFamily="18" charset="0"/>
                          </a:rPr>
                          <m:t>∘⋯∘</m:t>
                        </m:r>
                        <m:sSub>
                          <m:sSubPr>
                            <m:ctrlPr>
                              <a:rPr lang="en-US" i="1">
                                <a:solidFill>
                                  <a:schemeClr val="bg1"/>
                                </a:solidFill>
                                <a:latin typeface="Cambria Math" charset="0"/>
                              </a:rPr>
                            </m:ctrlPr>
                          </m:sSubPr>
                          <m:e>
                            <m:r>
                              <a:rPr lang="en-US" i="1">
                                <a:solidFill>
                                  <a:schemeClr val="bg1"/>
                                </a:solidFill>
                                <a:latin typeface="Cambria Math" panose="02040503050406030204" pitchFamily="18" charset="0"/>
                              </a:rPr>
                              <m:t>𝑀</m:t>
                            </m:r>
                          </m:e>
                          <m:sub>
                            <m:r>
                              <a:rPr lang="en-US" i="1">
                                <a:solidFill>
                                  <a:schemeClr val="bg1"/>
                                </a:solidFill>
                                <a:latin typeface="Cambria Math" panose="02040503050406030204" pitchFamily="18" charset="0"/>
                              </a:rPr>
                              <m:t>𝑛</m:t>
                            </m:r>
                          </m:sub>
                        </m:sSub>
                      </m:e>
                    </m:d>
                    <m:r>
                      <a:rPr lang="en-US" i="1">
                        <a:solidFill>
                          <a:schemeClr val="bg1"/>
                        </a:solidFill>
                        <a:latin typeface="Cambria Math" panose="02040503050406030204" pitchFamily="18" charset="0"/>
                      </a:rPr>
                      <m:t>&lt;</m:t>
                    </m:r>
                    <m:r>
                      <a:rPr lang="en-US" i="1">
                        <a:solidFill>
                          <a:schemeClr val="bg1"/>
                        </a:solidFill>
                        <a:latin typeface="Cambria Math" panose="02040503050406030204" pitchFamily="18" charset="0"/>
                      </a:rPr>
                      <m:t>𝜃</m:t>
                    </m:r>
                  </m:oMath>
                </a14:m>
                <a:endParaRPr lang="en-US" altLang="zh-CN" i="1" dirty="0">
                  <a:solidFill>
                    <a:schemeClr val="bg1"/>
                  </a:solidFill>
                  <a:latin typeface="Cambria Math" panose="02040503050406030204" pitchFamily="18" charset="0"/>
                </a:endParaRPr>
              </a:p>
              <a:p>
                <a:pPr marL="0" indent="0">
                  <a:buNone/>
                </a:pPr>
                <a:r>
                  <a:rPr lang="en-US" altLang="zh-CN" i="1" dirty="0">
                    <a:solidFill>
                      <a:schemeClr val="bg1"/>
                    </a:solidFill>
                    <a:latin typeface="Cambria Math" panose="02040503050406030204" pitchFamily="18" charset="0"/>
                  </a:rPr>
                  <a:t>	Then	</a:t>
                </a:r>
                <a14:m>
                  <m:oMath xmlns:m="http://schemas.openxmlformats.org/officeDocument/2006/math">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𝑟</m:t>
                        </m:r>
                      </m:e>
                      <m:sub>
                        <m:r>
                          <a:rPr lang="en-US" i="1" dirty="0">
                            <a:solidFill>
                              <a:schemeClr val="bg1"/>
                            </a:solidFill>
                            <a:latin typeface="Cambria Math" panose="02040503050406030204" pitchFamily="18" charset="0"/>
                          </a:rPr>
                          <m:t>1</m:t>
                        </m:r>
                      </m:sub>
                    </m:sSub>
                    <m:d>
                      <m:dPr>
                        <m:ctrlPr>
                          <a:rPr lang="en-US" i="1" dirty="0">
                            <a:solidFill>
                              <a:schemeClr val="bg1"/>
                            </a:solidFill>
                            <a:latin typeface="Cambria Math" charset="0"/>
                          </a:rPr>
                        </m:ctrlPr>
                      </m:dPr>
                      <m:e>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𝑒</m:t>
                            </m:r>
                          </m:e>
                          <m:sub>
                            <m:r>
                              <a:rPr lang="en-US" i="1" dirty="0">
                                <a:solidFill>
                                  <a:schemeClr val="bg1"/>
                                </a:solidFill>
                                <a:latin typeface="Cambria Math" panose="02040503050406030204" pitchFamily="18" charset="0"/>
                              </a:rPr>
                              <m:t>1</m:t>
                            </m:r>
                          </m:sub>
                        </m:sSub>
                        <m:r>
                          <a:rPr lang="en-US" i="1" dirty="0">
                            <a:solidFill>
                              <a:schemeClr val="bg1"/>
                            </a:solidFill>
                            <a:latin typeface="Cambria Math" panose="02040503050406030204" pitchFamily="18" charset="0"/>
                          </a:rPr>
                          <m:t>,</m:t>
                        </m:r>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𝑒</m:t>
                            </m:r>
                          </m:e>
                          <m:sub>
                            <m:r>
                              <a:rPr lang="en-US" i="1" dirty="0">
                                <a:solidFill>
                                  <a:schemeClr val="bg1"/>
                                </a:solidFill>
                                <a:latin typeface="Cambria Math" panose="02040503050406030204" pitchFamily="18" charset="0"/>
                              </a:rPr>
                              <m:t>2</m:t>
                            </m:r>
                          </m:sub>
                        </m:sSub>
                      </m:e>
                    </m:d>
                    <m:r>
                      <a:rPr lang="en-US" i="1" dirty="0">
                        <a:solidFill>
                          <a:schemeClr val="bg1"/>
                        </a:solidFill>
                        <a:latin typeface="Cambria Math" panose="02040503050406030204" pitchFamily="18" charset="0"/>
                      </a:rPr>
                      <m:t>∧</m:t>
                    </m:r>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𝑟</m:t>
                        </m:r>
                      </m:e>
                      <m:sub>
                        <m:r>
                          <a:rPr lang="en-US" i="1" dirty="0">
                            <a:solidFill>
                              <a:schemeClr val="bg1"/>
                            </a:solidFill>
                            <a:latin typeface="Cambria Math" panose="02040503050406030204" pitchFamily="18" charset="0"/>
                          </a:rPr>
                          <m:t>2</m:t>
                        </m:r>
                      </m:sub>
                    </m:sSub>
                    <m:d>
                      <m:dPr>
                        <m:ctrlPr>
                          <a:rPr lang="en-US" i="1" dirty="0">
                            <a:solidFill>
                              <a:schemeClr val="bg1"/>
                            </a:solidFill>
                            <a:latin typeface="Cambria Math" charset="0"/>
                          </a:rPr>
                        </m:ctrlPr>
                      </m:dPr>
                      <m:e>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𝑒</m:t>
                            </m:r>
                          </m:e>
                          <m:sub>
                            <m:r>
                              <a:rPr lang="en-US" i="1" dirty="0">
                                <a:solidFill>
                                  <a:schemeClr val="bg1"/>
                                </a:solidFill>
                                <a:latin typeface="Cambria Math" panose="02040503050406030204" pitchFamily="18" charset="0"/>
                              </a:rPr>
                              <m:t>2</m:t>
                            </m:r>
                          </m:sub>
                        </m:sSub>
                        <m:r>
                          <a:rPr lang="en-US" i="1" dirty="0">
                            <a:solidFill>
                              <a:schemeClr val="bg1"/>
                            </a:solidFill>
                            <a:latin typeface="Cambria Math" panose="02040503050406030204" pitchFamily="18" charset="0"/>
                          </a:rPr>
                          <m:t>,</m:t>
                        </m:r>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𝑒</m:t>
                            </m:r>
                          </m:e>
                          <m:sub>
                            <m:r>
                              <a:rPr lang="en-US" i="1" dirty="0">
                                <a:solidFill>
                                  <a:schemeClr val="bg1"/>
                                </a:solidFill>
                                <a:latin typeface="Cambria Math" panose="02040503050406030204" pitchFamily="18" charset="0"/>
                              </a:rPr>
                              <m:t>3</m:t>
                            </m:r>
                          </m:sub>
                        </m:sSub>
                      </m:e>
                    </m:d>
                    <m:r>
                      <a:rPr lang="en-US" i="1" dirty="0">
                        <a:solidFill>
                          <a:schemeClr val="bg1"/>
                        </a:solidFill>
                        <a:latin typeface="Cambria Math" panose="02040503050406030204" pitchFamily="18" charset="0"/>
                      </a:rPr>
                      <m:t>⋯∧</m:t>
                    </m:r>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𝑟</m:t>
                        </m:r>
                      </m:e>
                      <m:sub>
                        <m:r>
                          <a:rPr lang="en-US" i="1" dirty="0">
                            <a:solidFill>
                              <a:schemeClr val="bg1"/>
                            </a:solidFill>
                            <a:latin typeface="Cambria Math" panose="02040503050406030204" pitchFamily="18" charset="0"/>
                          </a:rPr>
                          <m:t>𝑛</m:t>
                        </m:r>
                      </m:sub>
                    </m:sSub>
                    <m:d>
                      <m:dPr>
                        <m:ctrlPr>
                          <a:rPr lang="en-US" i="1" dirty="0">
                            <a:solidFill>
                              <a:schemeClr val="bg1"/>
                            </a:solidFill>
                            <a:latin typeface="Cambria Math" charset="0"/>
                          </a:rPr>
                        </m:ctrlPr>
                      </m:dPr>
                      <m:e>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𝑒</m:t>
                            </m:r>
                          </m:e>
                          <m:sub>
                            <m:r>
                              <a:rPr lang="en-US" i="1" dirty="0">
                                <a:solidFill>
                                  <a:schemeClr val="bg1"/>
                                </a:solidFill>
                                <a:latin typeface="Cambria Math" panose="02040503050406030204" pitchFamily="18" charset="0"/>
                              </a:rPr>
                              <m:t>𝑛</m:t>
                            </m:r>
                          </m:sub>
                        </m:sSub>
                        <m:r>
                          <a:rPr lang="en-US" i="1" dirty="0">
                            <a:solidFill>
                              <a:schemeClr val="bg1"/>
                            </a:solidFill>
                            <a:latin typeface="Cambria Math" panose="02040503050406030204" pitchFamily="18" charset="0"/>
                          </a:rPr>
                          <m:t>,</m:t>
                        </m:r>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𝑒</m:t>
                            </m:r>
                          </m:e>
                          <m:sub>
                            <m:r>
                              <a:rPr lang="en-US" i="1" dirty="0">
                                <a:solidFill>
                                  <a:schemeClr val="bg1"/>
                                </a:solidFill>
                                <a:latin typeface="Cambria Math" panose="02040503050406030204" pitchFamily="18" charset="0"/>
                              </a:rPr>
                              <m:t>𝑛</m:t>
                            </m:r>
                            <m:r>
                              <a:rPr lang="en-US" i="1" dirty="0">
                                <a:solidFill>
                                  <a:schemeClr val="bg1"/>
                                </a:solidFill>
                                <a:latin typeface="Cambria Math" panose="02040503050406030204" pitchFamily="18" charset="0"/>
                              </a:rPr>
                              <m:t>+1</m:t>
                            </m:r>
                          </m:sub>
                        </m:sSub>
                      </m:e>
                    </m:d>
                    <m:r>
                      <a:rPr lang="en-US" i="1" dirty="0">
                        <a:solidFill>
                          <a:schemeClr val="bg1"/>
                        </a:solidFill>
                        <a:latin typeface="Cambria Math" panose="02040503050406030204" pitchFamily="18" charset="0"/>
                      </a:rPr>
                      <m:t>→</m:t>
                    </m:r>
                    <m:r>
                      <a:rPr lang="en-US" i="1" dirty="0">
                        <a:solidFill>
                          <a:schemeClr val="bg1"/>
                        </a:solidFill>
                        <a:latin typeface="Cambria Math" panose="02040503050406030204" pitchFamily="18" charset="0"/>
                      </a:rPr>
                      <m:t>𝑟</m:t>
                    </m:r>
                    <m:d>
                      <m:dPr>
                        <m:ctrlPr>
                          <a:rPr lang="en-US" i="1" dirty="0">
                            <a:solidFill>
                              <a:schemeClr val="bg1"/>
                            </a:solidFill>
                            <a:latin typeface="Cambria Math" charset="0"/>
                          </a:rPr>
                        </m:ctrlPr>
                      </m:dPr>
                      <m:e>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𝑒</m:t>
                            </m:r>
                          </m:e>
                          <m:sub>
                            <m:r>
                              <a:rPr lang="en-US" i="1" dirty="0">
                                <a:solidFill>
                                  <a:schemeClr val="bg1"/>
                                </a:solidFill>
                                <a:latin typeface="Cambria Math" panose="02040503050406030204" pitchFamily="18" charset="0"/>
                              </a:rPr>
                              <m:t>1</m:t>
                            </m:r>
                          </m:sub>
                        </m:sSub>
                        <m:r>
                          <a:rPr lang="en-US" i="1" dirty="0">
                            <a:solidFill>
                              <a:schemeClr val="bg1"/>
                            </a:solidFill>
                            <a:latin typeface="Cambria Math" panose="02040503050406030204" pitchFamily="18" charset="0"/>
                          </a:rPr>
                          <m:t>,</m:t>
                        </m:r>
                        <m:sSub>
                          <m:sSubPr>
                            <m:ctrlPr>
                              <a:rPr lang="en-US" i="1" dirty="0">
                                <a:solidFill>
                                  <a:schemeClr val="bg1"/>
                                </a:solidFill>
                                <a:latin typeface="Cambria Math" charset="0"/>
                              </a:rPr>
                            </m:ctrlPr>
                          </m:sSubPr>
                          <m:e>
                            <m:r>
                              <a:rPr lang="en-US" i="1" dirty="0">
                                <a:solidFill>
                                  <a:schemeClr val="bg1"/>
                                </a:solidFill>
                                <a:latin typeface="Cambria Math" panose="02040503050406030204" pitchFamily="18" charset="0"/>
                              </a:rPr>
                              <m:t>𝑒</m:t>
                            </m:r>
                          </m:e>
                          <m:sub>
                            <m:r>
                              <a:rPr lang="en-US" i="1" dirty="0">
                                <a:solidFill>
                                  <a:schemeClr val="bg1"/>
                                </a:solidFill>
                                <a:latin typeface="Cambria Math" panose="02040503050406030204" pitchFamily="18" charset="0"/>
                              </a:rPr>
                              <m:t>𝑛</m:t>
                            </m:r>
                            <m:r>
                              <a:rPr lang="en-US" i="1" dirty="0">
                                <a:solidFill>
                                  <a:schemeClr val="bg1"/>
                                </a:solidFill>
                                <a:latin typeface="Cambria Math" panose="02040503050406030204" pitchFamily="18" charset="0"/>
                              </a:rPr>
                              <m:t>+1</m:t>
                            </m:r>
                          </m:sub>
                        </m:sSub>
                      </m:e>
                    </m:d>
                  </m:oMath>
                </a14:m>
                <a:endParaRPr lang="en-US" i="1" dirty="0">
                  <a:solidFill>
                    <a:schemeClr val="bg1"/>
                  </a:solidFill>
                  <a:latin typeface="Cambria Math" panose="02040503050406030204" pitchFamily="18" charset="0"/>
                </a:endParaRPr>
              </a:p>
            </p:txBody>
          </p:sp>
        </mc:Choice>
        <mc:Fallback xmlns="">
          <p:sp>
            <p:nvSpPr>
              <p:cNvPr id="3" name="Content Placeholder 2"/>
              <p:cNvSpPr>
                <a:spLocks noGrp="1" noRot="1" noChangeAspect="1" noMove="1" noResize="1" noEditPoints="1" noAdjustHandles="1" noChangeArrowheads="1" noChangeShapeType="1" noTextEdit="1"/>
              </p:cNvSpPr>
              <p:nvPr>
                <p:ph sz="quarter" idx="4294967295"/>
              </p:nvPr>
            </p:nvSpPr>
            <p:spPr>
              <a:xfrm>
                <a:off x="164456" y="3612720"/>
                <a:ext cx="7375525" cy="1113965"/>
              </a:xfrm>
              <a:blipFill>
                <a:blip r:embed="rId3"/>
                <a:stretch>
                  <a:fillRect t="-7143" r="-826" b="-5495"/>
                </a:stretch>
              </a:blipFill>
            </p:spPr>
            <p:txBody>
              <a:bodyPr/>
              <a:lstStyle/>
              <a:p>
                <a:r>
                  <a:rPr lang="en-US">
                    <a:noFill/>
                  </a:rPr>
                  <a:t> </a:t>
                </a:r>
              </a:p>
            </p:txBody>
          </p:sp>
        </mc:Fallback>
      </mc:AlternateContent>
      <p:grpSp>
        <p:nvGrpSpPr>
          <p:cNvPr id="17" name="组合 3">
            <a:extLst>
              <a:ext uri="{FF2B5EF4-FFF2-40B4-BE49-F238E27FC236}">
                <a16:creationId xmlns:a16="http://schemas.microsoft.com/office/drawing/2014/main" xmlns="" id="{7BA89A05-B35B-4E36-9D0E-4F98B538D025}"/>
              </a:ext>
            </a:extLst>
          </p:cNvPr>
          <p:cNvGrpSpPr/>
          <p:nvPr/>
        </p:nvGrpSpPr>
        <p:grpSpPr>
          <a:xfrm>
            <a:off x="811371" y="1200175"/>
            <a:ext cx="8321040" cy="2349396"/>
            <a:chOff x="358140" y="1166013"/>
            <a:chExt cx="8321040" cy="2349396"/>
          </a:xfrm>
        </p:grpSpPr>
        <mc:AlternateContent xmlns:mc="http://schemas.openxmlformats.org/markup-compatibility/2006" xmlns:a14="http://schemas.microsoft.com/office/drawing/2010/main">
          <mc:Choice Requires="a14">
            <p:sp>
              <p:nvSpPr>
                <p:cNvPr id="18" name="矩形 2">
                  <a:extLst>
                    <a:ext uri="{FF2B5EF4-FFF2-40B4-BE49-F238E27FC236}">
                      <a16:creationId xmlns:a16="http://schemas.microsoft.com/office/drawing/2014/main" xmlns="" id="{06790E55-EF72-4C2F-8A03-96A6DDF2C74A}"/>
                    </a:ext>
                  </a:extLst>
                </p:cNvPr>
                <p:cNvSpPr/>
                <p:nvPr/>
              </p:nvSpPr>
              <p:spPr>
                <a:xfrm>
                  <a:off x="358140" y="1166013"/>
                  <a:ext cx="8321040" cy="708592"/>
                </a:xfrm>
                <a:prstGeom prst="rect">
                  <a:avLst/>
                </a:prstGeom>
              </p:spPr>
              <p:txBody>
                <a:bodyPr wrap="square">
                  <a:spAutoFit/>
                </a:bodyPr>
                <a:lstStyle/>
                <a:p>
                  <a:r>
                    <a:rPr lang="zh-CN" altLang="en-US" sz="2200" dirty="0">
                      <a:solidFill>
                        <a:schemeClr val="bg1"/>
                      </a:solidFill>
                    </a:rPr>
                    <a:t>通过在语义空间中的计算，可推理和扩展出新的知识</a:t>
                  </a:r>
                  <a:endParaRPr lang="en-US" altLang="zh-CN" sz="1800" dirty="0">
                    <a:solidFill>
                      <a:schemeClr val="bg1"/>
                    </a:solidFill>
                  </a:endParaRPr>
                </a:p>
                <a:p>
                  <a:r>
                    <a:rPr lang="zh-CN" altLang="en-US" sz="1800" dirty="0">
                      <a:solidFill>
                        <a:schemeClr val="bg1"/>
                      </a:solidFill>
                    </a:rPr>
                    <a:t>如</a:t>
                  </a:r>
                  <a14:m>
                    <m:oMath xmlns:m="http://schemas.openxmlformats.org/officeDocument/2006/math">
                      <m:r>
                        <a:rPr lang="zh-CN" altLang="en-US" sz="1800" i="1" dirty="0">
                          <a:solidFill>
                            <a:schemeClr val="bg1"/>
                          </a:solidFill>
                          <a:latin typeface="Cambria Math" panose="02040503050406030204" pitchFamily="18" charset="0"/>
                        </a:rPr>
                        <m:t>：出生地</m:t>
                      </m:r>
                      <m:d>
                        <m:dPr>
                          <m:ctrlPr>
                            <a:rPr lang="en-US" altLang="zh-CN" sz="1800" i="1">
                              <a:solidFill>
                                <a:schemeClr val="bg1"/>
                              </a:solidFill>
                              <a:latin typeface="Cambria Math" charset="0"/>
                            </a:rPr>
                          </m:ctrlPr>
                        </m:dPr>
                        <m:e>
                          <m:r>
                            <a:rPr lang="en-US" altLang="zh-CN" sz="1800" i="1">
                              <a:solidFill>
                                <a:schemeClr val="bg1"/>
                              </a:solidFill>
                              <a:latin typeface="Cambria Math" panose="02040503050406030204" pitchFamily="18" charset="0"/>
                            </a:rPr>
                            <m:t>𝑎</m:t>
                          </m:r>
                          <m:r>
                            <a:rPr lang="en-US" altLang="zh-CN" sz="1800" i="1">
                              <a:solidFill>
                                <a:schemeClr val="bg1"/>
                              </a:solidFill>
                              <a:latin typeface="Cambria Math" panose="02040503050406030204" pitchFamily="18" charset="0"/>
                            </a:rPr>
                            <m:t>,</m:t>
                          </m:r>
                          <m:r>
                            <a:rPr lang="en-US" altLang="zh-CN" sz="1800" i="1">
                              <a:solidFill>
                                <a:schemeClr val="bg1"/>
                              </a:solidFill>
                              <a:latin typeface="Cambria Math" panose="02040503050406030204" pitchFamily="18" charset="0"/>
                            </a:rPr>
                            <m:t>𝑏</m:t>
                          </m:r>
                        </m:e>
                      </m:d>
                      <m:r>
                        <a:rPr lang="en-US" altLang="zh-CN" sz="1800" i="1">
                          <a:solidFill>
                            <a:schemeClr val="bg1"/>
                          </a:solidFill>
                          <a:latin typeface="Cambria Math" panose="02040503050406030204" pitchFamily="18" charset="0"/>
                        </a:rPr>
                        <m:t>∧</m:t>
                      </m:r>
                      <m:r>
                        <a:rPr lang="zh-CN" altLang="en-US" sz="1800" i="1">
                          <a:solidFill>
                            <a:schemeClr val="bg1"/>
                          </a:solidFill>
                          <a:latin typeface="Cambria Math" panose="02040503050406030204" pitchFamily="18" charset="0"/>
                        </a:rPr>
                        <m:t>所在国</m:t>
                      </m:r>
                      <m:r>
                        <a:rPr lang="en-US" altLang="zh-CN" sz="1800" i="1">
                          <a:solidFill>
                            <a:schemeClr val="bg1"/>
                          </a:solidFill>
                          <a:latin typeface="Cambria Math" panose="02040503050406030204" pitchFamily="18" charset="0"/>
                        </a:rPr>
                        <m:t>(</m:t>
                      </m:r>
                      <m:r>
                        <a:rPr lang="en-US" altLang="zh-CN" sz="1800" i="1">
                          <a:solidFill>
                            <a:schemeClr val="bg1"/>
                          </a:solidFill>
                          <a:latin typeface="Cambria Math" panose="02040503050406030204" pitchFamily="18" charset="0"/>
                        </a:rPr>
                        <m:t>𝑏</m:t>
                      </m:r>
                      <m:r>
                        <a:rPr lang="en-US" altLang="zh-CN" sz="1800" i="1">
                          <a:solidFill>
                            <a:schemeClr val="bg1"/>
                          </a:solidFill>
                          <a:latin typeface="Cambria Math" panose="02040503050406030204" pitchFamily="18" charset="0"/>
                        </a:rPr>
                        <m:t>,</m:t>
                      </m:r>
                      <m:r>
                        <a:rPr lang="en-US" altLang="zh-CN" sz="1800" i="1">
                          <a:solidFill>
                            <a:schemeClr val="bg1"/>
                          </a:solidFill>
                          <a:latin typeface="Cambria Math" panose="02040503050406030204" pitchFamily="18" charset="0"/>
                        </a:rPr>
                        <m:t>𝑐</m:t>
                      </m:r>
                      <m:r>
                        <a:rPr lang="en-US" altLang="zh-CN" sz="1800" i="1">
                          <a:solidFill>
                            <a:schemeClr val="bg1"/>
                          </a:solidFill>
                          <a:latin typeface="Cambria Math" panose="02040503050406030204" pitchFamily="18" charset="0"/>
                        </a:rPr>
                        <m:t>)⇒国籍(</m:t>
                      </m:r>
                      <m:r>
                        <a:rPr lang="en-US" altLang="zh-CN" sz="1800" i="1">
                          <a:solidFill>
                            <a:schemeClr val="bg1"/>
                          </a:solidFill>
                          <a:latin typeface="Cambria Math" panose="02040503050406030204" pitchFamily="18" charset="0"/>
                          <a:ea typeface="Cambria Math" panose="02040503050406030204" pitchFamily="18" charset="0"/>
                        </a:rPr>
                        <m:t>𝑎</m:t>
                      </m:r>
                      <m:r>
                        <a:rPr lang="en-US" altLang="zh-CN" sz="1800" i="1">
                          <a:solidFill>
                            <a:schemeClr val="bg1"/>
                          </a:solidFill>
                          <a:latin typeface="Cambria Math" panose="02040503050406030204" pitchFamily="18" charset="0"/>
                          <a:ea typeface="Cambria Math" panose="02040503050406030204" pitchFamily="18" charset="0"/>
                        </a:rPr>
                        <m:t>,</m:t>
                      </m:r>
                      <m:r>
                        <a:rPr lang="en-US" altLang="zh-CN" sz="1800" i="1">
                          <a:solidFill>
                            <a:schemeClr val="bg1"/>
                          </a:solidFill>
                          <a:latin typeface="Cambria Math" panose="02040503050406030204" pitchFamily="18" charset="0"/>
                          <a:ea typeface="Cambria Math" panose="02040503050406030204" pitchFamily="18" charset="0"/>
                        </a:rPr>
                        <m:t>𝑐</m:t>
                      </m:r>
                      <m:r>
                        <a:rPr lang="en-US" altLang="zh-CN" sz="1800" i="1">
                          <a:solidFill>
                            <a:schemeClr val="bg1"/>
                          </a:solidFill>
                          <a:latin typeface="Cambria Math" panose="02040503050406030204" pitchFamily="18" charset="0"/>
                          <a:ea typeface="Cambria Math" panose="02040503050406030204" pitchFamily="18" charset="0"/>
                        </a:rPr>
                        <m:t>)</m:t>
                      </m:r>
                    </m:oMath>
                  </a14:m>
                  <a:endParaRPr lang="en-US" altLang="zh-CN" sz="2000" dirty="0">
                    <a:solidFill>
                      <a:schemeClr val="bg1"/>
                    </a:solidFill>
                  </a:endParaRPr>
                </a:p>
              </p:txBody>
            </p:sp>
          </mc:Choice>
          <mc:Fallback xmlns="">
            <p:sp>
              <p:nvSpPr>
                <p:cNvPr id="18" name="矩形 2">
                  <a:extLst>
                    <a:ext uri="{FF2B5EF4-FFF2-40B4-BE49-F238E27FC236}">
                      <a16:creationId xmlns:a16="http://schemas.microsoft.com/office/drawing/2014/main" id="{06790E55-EF72-4C2F-8A03-96A6DDF2C74A}"/>
                    </a:ext>
                  </a:extLst>
                </p:cNvPr>
                <p:cNvSpPr>
                  <a:spLocks noRot="1" noChangeAspect="1" noMove="1" noResize="1" noEditPoints="1" noAdjustHandles="1" noChangeArrowheads="1" noChangeShapeType="1" noTextEdit="1"/>
                </p:cNvSpPr>
                <p:nvPr/>
              </p:nvSpPr>
              <p:spPr>
                <a:xfrm>
                  <a:off x="358140" y="1166013"/>
                  <a:ext cx="8321040" cy="708592"/>
                </a:xfrm>
                <a:prstGeom prst="rect">
                  <a:avLst/>
                </a:prstGeom>
                <a:blipFill>
                  <a:blip r:embed="rId4"/>
                  <a:stretch>
                    <a:fillRect l="-952" t="-6034" b="-12931"/>
                  </a:stretch>
                </a:blipFill>
              </p:spPr>
              <p:txBody>
                <a:bodyPr/>
                <a:lstStyle/>
                <a:p>
                  <a:r>
                    <a:rPr lang="en-US">
                      <a:noFill/>
                    </a:rPr>
                    <a:t> </a:t>
                  </a:r>
                </a:p>
              </p:txBody>
            </p:sp>
          </mc:Fallback>
        </mc:AlternateContent>
        <p:pic>
          <p:nvPicPr>
            <p:cNvPr id="19" name="图片 19">
              <a:extLst>
                <a:ext uri="{FF2B5EF4-FFF2-40B4-BE49-F238E27FC236}">
                  <a16:creationId xmlns:a16="http://schemas.microsoft.com/office/drawing/2014/main" xmlns="" id="{4A151261-D3F6-4E00-9F06-094635818CB6}"/>
                </a:ext>
              </a:extLst>
            </p:cNvPr>
            <p:cNvPicPr>
              <a:picLocks noChangeAspect="1"/>
            </p:cNvPicPr>
            <p:nvPr/>
          </p:nvPicPr>
          <p:blipFill>
            <a:blip r:embed="rId5"/>
            <a:stretch>
              <a:fillRect/>
            </a:stretch>
          </p:blipFill>
          <p:spPr>
            <a:xfrm>
              <a:off x="420306" y="1987023"/>
              <a:ext cx="4738434" cy="1528386"/>
            </a:xfrm>
            <a:prstGeom prst="rect">
              <a:avLst/>
            </a:prstGeom>
          </p:spPr>
        </p:pic>
      </p:grpSp>
      <p:sp>
        <p:nvSpPr>
          <p:cNvPr id="20" name="文本框 9">
            <a:extLst>
              <a:ext uri="{FF2B5EF4-FFF2-40B4-BE49-F238E27FC236}">
                <a16:creationId xmlns:a16="http://schemas.microsoft.com/office/drawing/2014/main" xmlns="" id="{17AA545D-89C0-474B-948E-9228306EC7B9}"/>
              </a:ext>
            </a:extLst>
          </p:cNvPr>
          <p:cNvSpPr txBox="1"/>
          <p:nvPr/>
        </p:nvSpPr>
        <p:spPr>
          <a:xfrm>
            <a:off x="4630541" y="4726685"/>
            <a:ext cx="4450834" cy="369332"/>
          </a:xfrm>
          <a:prstGeom prst="rect">
            <a:avLst/>
          </a:prstGeom>
          <a:noFill/>
        </p:spPr>
        <p:txBody>
          <a:bodyPr wrap="none" rtlCol="0">
            <a:spAutoFit/>
          </a:bodyPr>
          <a:lstStyle/>
          <a:p>
            <a:r>
              <a:rPr lang="en-US" altLang="zh-CN" sz="1800" dirty="0">
                <a:solidFill>
                  <a:schemeClr val="bg1"/>
                </a:solidFill>
              </a:rPr>
              <a:t>【Yang, </a:t>
            </a:r>
            <a:r>
              <a:rPr lang="en-US" altLang="zh-CN" sz="1800" dirty="0" err="1">
                <a:solidFill>
                  <a:schemeClr val="bg1"/>
                </a:solidFill>
              </a:rPr>
              <a:t>Yih</a:t>
            </a:r>
            <a:r>
              <a:rPr lang="en-US" altLang="zh-CN" sz="1800" dirty="0">
                <a:solidFill>
                  <a:schemeClr val="bg1"/>
                </a:solidFill>
              </a:rPr>
              <a:t>,</a:t>
            </a:r>
            <a:r>
              <a:rPr lang="zh-CN" altLang="en-US" sz="1800" dirty="0">
                <a:solidFill>
                  <a:schemeClr val="bg1"/>
                </a:solidFill>
              </a:rPr>
              <a:t> </a:t>
            </a:r>
            <a:r>
              <a:rPr lang="en-US" altLang="zh-CN" sz="1800" dirty="0">
                <a:solidFill>
                  <a:schemeClr val="bg1"/>
                </a:solidFill>
              </a:rPr>
              <a:t>He,</a:t>
            </a:r>
            <a:r>
              <a:rPr lang="zh-CN" altLang="en-US" sz="1800" dirty="0">
                <a:solidFill>
                  <a:schemeClr val="bg1"/>
                </a:solidFill>
              </a:rPr>
              <a:t> </a:t>
            </a:r>
            <a:r>
              <a:rPr lang="en-US" altLang="zh-CN" sz="1800" dirty="0">
                <a:solidFill>
                  <a:schemeClr val="bg1"/>
                </a:solidFill>
              </a:rPr>
              <a:t>Gao,</a:t>
            </a:r>
            <a:r>
              <a:rPr lang="zh-CN" altLang="en-US" sz="1800" dirty="0">
                <a:solidFill>
                  <a:schemeClr val="bg1"/>
                </a:solidFill>
              </a:rPr>
              <a:t> </a:t>
            </a:r>
            <a:r>
              <a:rPr lang="en-US" altLang="zh-CN" sz="1800" dirty="0">
                <a:solidFill>
                  <a:schemeClr val="bg1"/>
                </a:solidFill>
              </a:rPr>
              <a:t>Deng,</a:t>
            </a:r>
            <a:r>
              <a:rPr lang="zh-CN" altLang="en-US" sz="1800" dirty="0">
                <a:solidFill>
                  <a:schemeClr val="bg1"/>
                </a:solidFill>
              </a:rPr>
              <a:t> </a:t>
            </a:r>
            <a:r>
              <a:rPr lang="en-US" altLang="zh-CN" sz="1800" dirty="0">
                <a:solidFill>
                  <a:schemeClr val="bg1"/>
                </a:solidFill>
              </a:rPr>
              <a:t>ICLR2015】</a:t>
            </a:r>
            <a:endParaRPr lang="zh-CN" altLang="en-US" sz="1800" dirty="0">
              <a:solidFill>
                <a:schemeClr val="bg1"/>
              </a:solidFill>
            </a:endParaRPr>
          </a:p>
        </p:txBody>
      </p:sp>
    </p:spTree>
    <p:extLst>
      <p:ext uri="{BB962C8B-B14F-4D97-AF65-F5344CB8AC3E}">
        <p14:creationId xmlns:p14="http://schemas.microsoft.com/office/powerpoint/2010/main" val="172877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3">
            <a:extLst>
              <a:ext uri="{FF2B5EF4-FFF2-40B4-BE49-F238E27FC236}">
                <a16:creationId xmlns:a16="http://schemas.microsoft.com/office/drawing/2014/main" xmlns="" id="{CE06A67F-2346-4A98-A38D-6413121C3884}"/>
              </a:ext>
            </a:extLst>
          </p:cNvPr>
          <p:cNvSpPr txBox="1">
            <a:spLocks/>
          </p:cNvSpPr>
          <p:nvPr/>
        </p:nvSpPr>
        <p:spPr>
          <a:xfrm>
            <a:off x="438505" y="9726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600" b="1" dirty="0">
                <a:solidFill>
                  <a:schemeClr val="bg1"/>
                </a:solidFill>
              </a:rPr>
              <a:t>知识推理及问答</a:t>
            </a:r>
            <a:endParaRPr lang="en-US" sz="3600" b="1" dirty="0">
              <a:solidFill>
                <a:schemeClr val="bg1"/>
              </a:solidFill>
            </a:endParaRPr>
          </a:p>
        </p:txBody>
      </p:sp>
      <p:grpSp>
        <p:nvGrpSpPr>
          <p:cNvPr id="4" name="Group 3">
            <a:extLst>
              <a:ext uri="{FF2B5EF4-FFF2-40B4-BE49-F238E27FC236}">
                <a16:creationId xmlns:a16="http://schemas.microsoft.com/office/drawing/2014/main" xmlns="" id="{8D37466A-0E0A-472F-B61C-56AFB362BCC4}"/>
              </a:ext>
            </a:extLst>
          </p:cNvPr>
          <p:cNvGrpSpPr/>
          <p:nvPr/>
        </p:nvGrpSpPr>
        <p:grpSpPr>
          <a:xfrm>
            <a:off x="1202670" y="957105"/>
            <a:ext cx="7884165" cy="3607806"/>
            <a:chOff x="591095" y="756554"/>
            <a:chExt cx="8926721" cy="4239389"/>
          </a:xfrm>
        </p:grpSpPr>
        <mc:AlternateContent xmlns:mc="http://schemas.openxmlformats.org/markup-compatibility/2006" xmlns:a14="http://schemas.microsoft.com/office/drawing/2010/main">
          <mc:Choice Requires="a14">
            <p:graphicFrame>
              <p:nvGraphicFramePr>
                <p:cNvPr id="2" name="Diagram 1">
                  <a:extLst>
                    <a:ext uri="{FF2B5EF4-FFF2-40B4-BE49-F238E27FC236}">
                      <a16:creationId xmlns:a16="http://schemas.microsoft.com/office/drawing/2014/main" xmlns="" id="{836FAEBD-C848-44EB-B5EA-880C8B1E49F7}"/>
                    </a:ext>
                  </a:extLst>
                </p:cNvPr>
                <p:cNvGraphicFramePr/>
                <p:nvPr>
                  <p:extLst/>
                </p:nvPr>
              </p:nvGraphicFramePr>
              <p:xfrm>
                <a:off x="3236795" y="1256995"/>
                <a:ext cx="4790303" cy="352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xmlns="">
            <p:graphicFrame>
              <p:nvGraphicFramePr>
                <p:cNvPr id="2" name="Diagram 1">
                  <a:extLst>
                    <a:ext uri="{FF2B5EF4-FFF2-40B4-BE49-F238E27FC236}">
                      <a16:creationId xmlns:a16="http://schemas.microsoft.com/office/drawing/2014/main" id="{836FAEBD-C848-44EB-B5EA-880C8B1E49F7}"/>
                    </a:ext>
                  </a:extLst>
                </p:cNvPr>
                <p:cNvGraphicFramePr/>
                <p:nvPr>
                  <p:extLst>
                    <p:ext uri="{D42A27DB-BD31-4B8C-83A1-F6EECF244321}">
                      <p14:modId xmlns:p14="http://schemas.microsoft.com/office/powerpoint/2010/main" val="3480269805"/>
                    </p:ext>
                  </p:extLst>
                </p:nvPr>
              </p:nvGraphicFramePr>
              <p:xfrm>
                <a:off x="3236795" y="1256995"/>
                <a:ext cx="4790303" cy="352871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mc:Fallback>
        </mc:AlternateContent>
        <p:sp>
          <p:nvSpPr>
            <p:cNvPr id="6" name="Flowchart: Magnetic Disk 5">
              <a:extLst>
                <a:ext uri="{FF2B5EF4-FFF2-40B4-BE49-F238E27FC236}">
                  <a16:creationId xmlns:a16="http://schemas.microsoft.com/office/drawing/2014/main" xmlns="" id="{44011C63-36A5-4865-B840-A0192E7A4BDC}"/>
                </a:ext>
              </a:extLst>
            </p:cNvPr>
            <p:cNvSpPr/>
            <p:nvPr/>
          </p:nvSpPr>
          <p:spPr>
            <a:xfrm>
              <a:off x="1500886" y="2605128"/>
              <a:ext cx="1348961" cy="1370185"/>
            </a:xfrm>
            <a:prstGeom prst="flowChartMagneticDisk">
              <a:avLst/>
            </a:prstGeom>
            <a:noFill/>
            <a:ln w="28575">
              <a:solidFill>
                <a:srgbClr val="00339A"/>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a:defPPr>
              <a:lvl1pPr marL="0" algn="l" defTabSz="800293" rtl="0" eaLnBrk="1" latinLnBrk="0" hangingPunct="1">
                <a:defRPr sz="1500" kern="1200">
                  <a:solidFill>
                    <a:schemeClr val="lt1"/>
                  </a:solidFill>
                  <a:latin typeface="+mn-lt"/>
                  <a:ea typeface="+mn-ea"/>
                  <a:cs typeface="+mn-cs"/>
                </a:defRPr>
              </a:lvl1pPr>
              <a:lvl2pPr marL="400146" algn="l" defTabSz="800293" rtl="0" eaLnBrk="1" latinLnBrk="0" hangingPunct="1">
                <a:defRPr sz="1500" kern="1200">
                  <a:solidFill>
                    <a:schemeClr val="lt1"/>
                  </a:solidFill>
                  <a:latin typeface="+mn-lt"/>
                  <a:ea typeface="+mn-ea"/>
                  <a:cs typeface="+mn-cs"/>
                </a:defRPr>
              </a:lvl2pPr>
              <a:lvl3pPr marL="800293" algn="l" defTabSz="800293" rtl="0" eaLnBrk="1" latinLnBrk="0" hangingPunct="1">
                <a:defRPr sz="1500" kern="1200">
                  <a:solidFill>
                    <a:schemeClr val="lt1"/>
                  </a:solidFill>
                  <a:latin typeface="+mn-lt"/>
                  <a:ea typeface="+mn-ea"/>
                  <a:cs typeface="+mn-cs"/>
                </a:defRPr>
              </a:lvl3pPr>
              <a:lvl4pPr marL="1200439" algn="l" defTabSz="800293" rtl="0" eaLnBrk="1" latinLnBrk="0" hangingPunct="1">
                <a:defRPr sz="1500" kern="1200">
                  <a:solidFill>
                    <a:schemeClr val="lt1"/>
                  </a:solidFill>
                  <a:latin typeface="+mn-lt"/>
                  <a:ea typeface="+mn-ea"/>
                  <a:cs typeface="+mn-cs"/>
                </a:defRPr>
              </a:lvl4pPr>
              <a:lvl5pPr marL="1600585" algn="l" defTabSz="800293" rtl="0" eaLnBrk="1" latinLnBrk="0" hangingPunct="1">
                <a:defRPr sz="1500" kern="1200">
                  <a:solidFill>
                    <a:schemeClr val="lt1"/>
                  </a:solidFill>
                  <a:latin typeface="+mn-lt"/>
                  <a:ea typeface="+mn-ea"/>
                  <a:cs typeface="+mn-cs"/>
                </a:defRPr>
              </a:lvl5pPr>
              <a:lvl6pPr marL="2000732" algn="l" defTabSz="800293" rtl="0" eaLnBrk="1" latinLnBrk="0" hangingPunct="1">
                <a:defRPr sz="1500" kern="1200">
                  <a:solidFill>
                    <a:schemeClr val="lt1"/>
                  </a:solidFill>
                  <a:latin typeface="+mn-lt"/>
                  <a:ea typeface="+mn-ea"/>
                  <a:cs typeface="+mn-cs"/>
                </a:defRPr>
              </a:lvl6pPr>
              <a:lvl7pPr marL="2400878" algn="l" defTabSz="800293" rtl="0" eaLnBrk="1" latinLnBrk="0" hangingPunct="1">
                <a:defRPr sz="1500" kern="1200">
                  <a:solidFill>
                    <a:schemeClr val="lt1"/>
                  </a:solidFill>
                  <a:latin typeface="+mn-lt"/>
                  <a:ea typeface="+mn-ea"/>
                  <a:cs typeface="+mn-cs"/>
                </a:defRPr>
              </a:lvl7pPr>
              <a:lvl8pPr marL="2801024" algn="l" defTabSz="800293" rtl="0" eaLnBrk="1" latinLnBrk="0" hangingPunct="1">
                <a:defRPr sz="1500" kern="1200">
                  <a:solidFill>
                    <a:schemeClr val="lt1"/>
                  </a:solidFill>
                  <a:latin typeface="+mn-lt"/>
                  <a:ea typeface="+mn-ea"/>
                  <a:cs typeface="+mn-cs"/>
                </a:defRPr>
              </a:lvl8pPr>
              <a:lvl9pPr marL="3201171" algn="l" defTabSz="800293" rtl="0" eaLnBrk="1" latinLnBrk="0" hangingPunct="1">
                <a:defRPr sz="1500" kern="1200">
                  <a:solidFill>
                    <a:schemeClr val="lt1"/>
                  </a:solidFill>
                  <a:latin typeface="+mn-lt"/>
                  <a:ea typeface="+mn-ea"/>
                  <a:cs typeface="+mn-cs"/>
                </a:defRPr>
              </a:lvl9pPr>
            </a:lstStyle>
            <a:p>
              <a:pPr algn="ctr" defTabSz="675252"/>
              <a:r>
                <a:rPr lang="zh-CN" altLang="en-US" sz="1688" dirty="0">
                  <a:ln w="0"/>
                  <a:solidFill>
                    <a:schemeClr val="bg1"/>
                  </a:solidFill>
                  <a:effectLst>
                    <a:outerShdw blurRad="38100" dist="19050" dir="2700000" algn="tl" rotWithShape="0">
                      <a:srgbClr val="505050">
                        <a:alpha val="40000"/>
                      </a:srgbClr>
                    </a:outerShdw>
                  </a:effectLst>
                  <a:latin typeface="Segoe UI"/>
                </a:rPr>
                <a:t>数据库</a:t>
              </a:r>
              <a:endParaRPr lang="en-US" sz="1688" dirty="0">
                <a:ln w="0"/>
                <a:solidFill>
                  <a:schemeClr val="bg1"/>
                </a:solidFill>
                <a:effectLst>
                  <a:outerShdw blurRad="38100" dist="19050" dir="2700000" algn="tl" rotWithShape="0">
                    <a:srgbClr val="505050">
                      <a:alpha val="40000"/>
                    </a:srgbClr>
                  </a:outerShdw>
                </a:effectLst>
                <a:latin typeface="Segoe UI"/>
              </a:endParaRPr>
            </a:p>
          </p:txBody>
        </p:sp>
        <p:pic>
          <p:nvPicPr>
            <p:cNvPr id="7" name="Picture 6">
              <a:extLst>
                <a:ext uri="{FF2B5EF4-FFF2-40B4-BE49-F238E27FC236}">
                  <a16:creationId xmlns:a16="http://schemas.microsoft.com/office/drawing/2014/main" xmlns="" id="{D75D9A81-B0E0-4944-8BF8-602E3FEF3CE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11892" y="756554"/>
              <a:ext cx="1371600" cy="1543050"/>
            </a:xfrm>
            <a:prstGeom prst="rect">
              <a:avLst/>
            </a:prstGeom>
          </p:spPr>
        </p:pic>
        <mc:AlternateContent xmlns:mc="http://schemas.openxmlformats.org/markup-compatibility/2006" xmlns:a14="http://schemas.microsoft.com/office/drawing/2010/main">
          <mc:Choice Requires="a14">
            <p:sp>
              <p:nvSpPr>
                <p:cNvPr id="10" name="TextBox 44">
                  <a:extLst>
                    <a:ext uri="{FF2B5EF4-FFF2-40B4-BE49-F238E27FC236}">
                      <a16:creationId xmlns:a16="http://schemas.microsoft.com/office/drawing/2014/main" xmlns="" id="{1115EA21-FD9F-40BE-A75F-0DF70522A5A7}"/>
                    </a:ext>
                  </a:extLst>
                </p:cNvPr>
                <p:cNvSpPr txBox="1"/>
                <p:nvPr/>
              </p:nvSpPr>
              <p:spPr>
                <a:xfrm>
                  <a:off x="4638387" y="3111908"/>
                  <a:ext cx="4063280" cy="455959"/>
                </a:xfrm>
                <a:prstGeom prst="rect">
                  <a:avLst/>
                </a:prstGeom>
                <a:noFill/>
                <a:ln>
                  <a:solidFill>
                    <a:srgbClr val="FF0000"/>
                  </a:solidFill>
                </a:ln>
              </p:spPr>
              <p:txBody>
                <a:bodyPr wrap="square" rtlCol="0">
                  <a:spAutoFit/>
                </a:bodyPr>
                <a:lstStyle>
                  <a:defPPr>
                    <a:defRPr lang="en-US"/>
                  </a:defPPr>
                  <a:lvl1pPr marL="0" algn="l" defTabSz="800293" rtl="0" eaLnBrk="1" latinLnBrk="0" hangingPunct="1">
                    <a:defRPr sz="1500" kern="1200">
                      <a:solidFill>
                        <a:schemeClr val="tx1"/>
                      </a:solidFill>
                      <a:latin typeface="+mn-lt"/>
                      <a:ea typeface="+mn-ea"/>
                      <a:cs typeface="+mn-cs"/>
                    </a:defRPr>
                  </a:lvl1pPr>
                  <a:lvl2pPr marL="400146" algn="l" defTabSz="800293" rtl="0" eaLnBrk="1" latinLnBrk="0" hangingPunct="1">
                    <a:defRPr sz="1500" kern="1200">
                      <a:solidFill>
                        <a:schemeClr val="tx1"/>
                      </a:solidFill>
                      <a:latin typeface="+mn-lt"/>
                      <a:ea typeface="+mn-ea"/>
                      <a:cs typeface="+mn-cs"/>
                    </a:defRPr>
                  </a:lvl2pPr>
                  <a:lvl3pPr marL="800293" algn="l" defTabSz="800293" rtl="0" eaLnBrk="1" latinLnBrk="0" hangingPunct="1">
                    <a:defRPr sz="1500" kern="1200">
                      <a:solidFill>
                        <a:schemeClr val="tx1"/>
                      </a:solidFill>
                      <a:latin typeface="+mn-lt"/>
                      <a:ea typeface="+mn-ea"/>
                      <a:cs typeface="+mn-cs"/>
                    </a:defRPr>
                  </a:lvl3pPr>
                  <a:lvl4pPr marL="1200439" algn="l" defTabSz="800293" rtl="0" eaLnBrk="1" latinLnBrk="0" hangingPunct="1">
                    <a:defRPr sz="1500" kern="1200">
                      <a:solidFill>
                        <a:schemeClr val="tx1"/>
                      </a:solidFill>
                      <a:latin typeface="+mn-lt"/>
                      <a:ea typeface="+mn-ea"/>
                      <a:cs typeface="+mn-cs"/>
                    </a:defRPr>
                  </a:lvl4pPr>
                  <a:lvl5pPr marL="1600585" algn="l" defTabSz="800293" rtl="0" eaLnBrk="1" latinLnBrk="0" hangingPunct="1">
                    <a:defRPr sz="1500" kern="1200">
                      <a:solidFill>
                        <a:schemeClr val="tx1"/>
                      </a:solidFill>
                      <a:latin typeface="+mn-lt"/>
                      <a:ea typeface="+mn-ea"/>
                      <a:cs typeface="+mn-cs"/>
                    </a:defRPr>
                  </a:lvl5pPr>
                  <a:lvl6pPr marL="2000732" algn="l" defTabSz="800293" rtl="0" eaLnBrk="1" latinLnBrk="0" hangingPunct="1">
                    <a:defRPr sz="1500" kern="1200">
                      <a:solidFill>
                        <a:schemeClr val="tx1"/>
                      </a:solidFill>
                      <a:latin typeface="+mn-lt"/>
                      <a:ea typeface="+mn-ea"/>
                      <a:cs typeface="+mn-cs"/>
                    </a:defRPr>
                  </a:lvl6pPr>
                  <a:lvl7pPr marL="2400878" algn="l" defTabSz="800293" rtl="0" eaLnBrk="1" latinLnBrk="0" hangingPunct="1">
                    <a:defRPr sz="1500" kern="1200">
                      <a:solidFill>
                        <a:schemeClr val="tx1"/>
                      </a:solidFill>
                      <a:latin typeface="+mn-lt"/>
                      <a:ea typeface="+mn-ea"/>
                      <a:cs typeface="+mn-cs"/>
                    </a:defRPr>
                  </a:lvl7pPr>
                  <a:lvl8pPr marL="2801024" algn="l" defTabSz="800293" rtl="0" eaLnBrk="1" latinLnBrk="0" hangingPunct="1">
                    <a:defRPr sz="1500" kern="1200">
                      <a:solidFill>
                        <a:schemeClr val="tx1"/>
                      </a:solidFill>
                      <a:latin typeface="+mn-lt"/>
                      <a:ea typeface="+mn-ea"/>
                      <a:cs typeface="+mn-cs"/>
                    </a:defRPr>
                  </a:lvl8pPr>
                  <a:lvl9pPr marL="3201171" algn="l" defTabSz="800293" rtl="0" eaLnBrk="1" latinLnBrk="0" hangingPunct="1">
                    <a:defRPr sz="1500" kern="1200">
                      <a:solidFill>
                        <a:schemeClr val="tx1"/>
                      </a:solidFill>
                      <a:latin typeface="+mn-lt"/>
                      <a:ea typeface="+mn-ea"/>
                      <a:cs typeface="+mn-cs"/>
                    </a:defRPr>
                  </a:lvl9pPr>
                </a:lstStyle>
                <a:p>
                  <a:pPr defTabSz="675252"/>
                  <a14:m>
                    <m:oMathPara xmlns:m="http://schemas.openxmlformats.org/officeDocument/2006/math">
                      <m:oMathParaPr>
                        <m:jc m:val="centerGroup"/>
                      </m:oMathParaPr>
                      <m:oMath xmlns:m="http://schemas.openxmlformats.org/officeDocument/2006/math">
                        <m:r>
                          <a:rPr lang="en-US" sz="2363" i="1" smtClean="0">
                            <a:solidFill>
                              <a:schemeClr val="bg1"/>
                            </a:solidFill>
                            <a:latin typeface="Cambria Math" panose="02040503050406030204" pitchFamily="18" charset="0"/>
                            <a:cs typeface="Times New Roman" panose="02020603050405020304" pitchFamily="18" charset="0"/>
                          </a:rPr>
                          <m:t>𝜆</m:t>
                        </m:r>
                        <m:r>
                          <a:rPr lang="en-US" sz="2363" i="1" smtClean="0">
                            <a:solidFill>
                              <a:schemeClr val="bg1"/>
                            </a:solidFill>
                            <a:latin typeface="Cambria Math" panose="02040503050406030204" pitchFamily="18" charset="0"/>
                            <a:cs typeface="Times New Roman" panose="02020603050405020304" pitchFamily="18" charset="0"/>
                          </a:rPr>
                          <m:t>𝑥</m:t>
                        </m:r>
                        <m:r>
                          <a:rPr lang="en-US" sz="2363" i="1" smtClean="0">
                            <a:solidFill>
                              <a:schemeClr val="bg1"/>
                            </a:solidFill>
                            <a:latin typeface="Cambria Math" panose="02040503050406030204" pitchFamily="18" charset="0"/>
                            <a:cs typeface="Times New Roman" panose="02020603050405020304" pitchFamily="18" charset="0"/>
                          </a:rPr>
                          <m:t>. </m:t>
                        </m:r>
                        <m:r>
                          <m:rPr>
                            <m:nor/>
                          </m:rPr>
                          <a:rPr lang="en-US" sz="2363">
                            <a:solidFill>
                              <a:schemeClr val="bg1"/>
                            </a:solidFill>
                            <a:latin typeface="Cambria Math" panose="02040503050406030204" pitchFamily="18" charset="0"/>
                            <a:cs typeface="Times New Roman" panose="02020603050405020304" pitchFamily="18" charset="0"/>
                          </a:rPr>
                          <m:t>sister</m:t>
                        </m:r>
                        <m:r>
                          <m:rPr>
                            <m:nor/>
                          </m:rPr>
                          <a:rPr lang="en-US" sz="2363">
                            <a:solidFill>
                              <a:schemeClr val="bg1"/>
                            </a:solidFill>
                            <a:latin typeface="Cambria Math" panose="02040503050406030204" pitchFamily="18" charset="0"/>
                            <a:cs typeface="Times New Roman" panose="02020603050405020304" pitchFamily="18" charset="0"/>
                          </a:rPr>
                          <m:t>_</m:t>
                        </m:r>
                        <m:r>
                          <m:rPr>
                            <m:nor/>
                          </m:rPr>
                          <a:rPr lang="en-US" sz="2363">
                            <a:solidFill>
                              <a:schemeClr val="bg1"/>
                            </a:solidFill>
                            <a:latin typeface="Cambria Math" panose="02040503050406030204" pitchFamily="18" charset="0"/>
                            <a:ea typeface="Cambria Math" panose="02040503050406030204" pitchFamily="18" charset="0"/>
                            <a:cs typeface="Times New Roman" panose="02020603050405020304" pitchFamily="18" charset="0"/>
                          </a:rPr>
                          <m:t>o</m:t>
                        </m:r>
                        <m:r>
                          <m:rPr>
                            <m:nor/>
                          </m:rPr>
                          <a:rPr lang="en-US" sz="2363">
                            <a:solidFill>
                              <a:schemeClr val="bg1"/>
                            </a:solidFill>
                            <a:latin typeface="Cambria Math" panose="02040503050406030204" pitchFamily="18" charset="0"/>
                            <a:cs typeface="Times New Roman" panose="02020603050405020304" pitchFamily="18" charset="0"/>
                          </a:rPr>
                          <m:t>f</m:t>
                        </m:r>
                        <m:r>
                          <m:rPr>
                            <m:nor/>
                          </m:rPr>
                          <a:rPr lang="en-US" sz="2363">
                            <a:solidFill>
                              <a:schemeClr val="bg1"/>
                            </a:solidFill>
                            <a:latin typeface="Cambria Math" panose="02040503050406030204" pitchFamily="18" charset="0"/>
                            <a:cs typeface="Times New Roman" panose="02020603050405020304" pitchFamily="18" charset="0"/>
                          </a:rPr>
                          <m:t>(</m:t>
                        </m:r>
                        <m:r>
                          <m:rPr>
                            <m:nor/>
                          </m:rPr>
                          <a:rPr lang="en-US" sz="2363">
                            <a:solidFill>
                              <a:schemeClr val="bg1"/>
                            </a:solidFill>
                            <a:latin typeface="Cambria Math" panose="02040503050406030204" pitchFamily="18" charset="0"/>
                            <a:cs typeface="Times New Roman" panose="02020603050405020304" pitchFamily="18" charset="0"/>
                          </a:rPr>
                          <m:t>justin</m:t>
                        </m:r>
                        <m:r>
                          <m:rPr>
                            <m:nor/>
                          </m:rPr>
                          <a:rPr lang="en-US" sz="2363">
                            <a:solidFill>
                              <a:schemeClr val="bg1"/>
                            </a:solidFill>
                            <a:latin typeface="Cambria Math" panose="02040503050406030204" pitchFamily="18" charset="0"/>
                            <a:cs typeface="Times New Roman" panose="02020603050405020304" pitchFamily="18" charset="0"/>
                          </a:rPr>
                          <m:t>_</m:t>
                        </m:r>
                        <m:r>
                          <m:rPr>
                            <m:nor/>
                          </m:rPr>
                          <a:rPr lang="en-US" sz="2363">
                            <a:solidFill>
                              <a:schemeClr val="bg1"/>
                            </a:solidFill>
                            <a:latin typeface="Cambria Math" panose="02040503050406030204" pitchFamily="18" charset="0"/>
                            <a:cs typeface="Times New Roman" panose="02020603050405020304" pitchFamily="18" charset="0"/>
                          </a:rPr>
                          <m:t>bieber</m:t>
                        </m:r>
                        <m:r>
                          <m:rPr>
                            <m:nor/>
                          </m:rPr>
                          <a:rPr lang="en-US" sz="2363">
                            <a:solidFill>
                              <a:schemeClr val="bg1"/>
                            </a:solidFill>
                            <a:latin typeface="Cambria Math" panose="02040503050406030204" pitchFamily="18" charset="0"/>
                            <a:cs typeface="Times New Roman" panose="02020603050405020304" pitchFamily="18" charset="0"/>
                          </a:rPr>
                          <m:t>,</m:t>
                        </m:r>
                        <m:r>
                          <a:rPr lang="en-US" sz="2363" i="1">
                            <a:solidFill>
                              <a:schemeClr val="bg1"/>
                            </a:solidFill>
                            <a:latin typeface="Cambria Math" panose="02040503050406030204" pitchFamily="18" charset="0"/>
                            <a:cs typeface="Times New Roman" panose="02020603050405020304" pitchFamily="18" charset="0"/>
                          </a:rPr>
                          <m:t>  </m:t>
                        </m:r>
                        <m:r>
                          <m:rPr>
                            <m:nor/>
                          </m:rPr>
                          <a:rPr lang="en-US" sz="2363">
                            <a:solidFill>
                              <a:schemeClr val="bg1"/>
                            </a:solidFill>
                            <a:latin typeface="Cambria Math" panose="02040503050406030204" pitchFamily="18" charset="0"/>
                            <a:cs typeface="Times New Roman" panose="02020603050405020304" pitchFamily="18" charset="0"/>
                          </a:rPr>
                          <m:t> </m:t>
                        </m:r>
                        <m:r>
                          <a:rPr lang="en-US" sz="2363" i="1">
                            <a:solidFill>
                              <a:schemeClr val="bg1"/>
                            </a:solidFill>
                            <a:latin typeface="Cambria Math" panose="02040503050406030204" pitchFamily="18" charset="0"/>
                            <a:cs typeface="Times New Roman" panose="02020603050405020304" pitchFamily="18" charset="0"/>
                          </a:rPr>
                          <m:t>𝑥</m:t>
                        </m:r>
                        <m:r>
                          <m:rPr>
                            <m:nor/>
                          </m:rPr>
                          <a:rPr lang="en-US" sz="2363">
                            <a:solidFill>
                              <a:schemeClr val="bg1"/>
                            </a:solidFill>
                            <a:latin typeface="Cambria Math" panose="02040503050406030204" pitchFamily="18" charset="0"/>
                            <a:cs typeface="Times New Roman" panose="02020603050405020304" pitchFamily="18" charset="0"/>
                          </a:rPr>
                          <m:t>)</m:t>
                        </m:r>
                      </m:oMath>
                    </m:oMathPara>
                  </a14:m>
                  <a:endParaRPr lang="en-US" sz="2363"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0" name="TextBox 44">
                  <a:extLst>
                    <a:ext uri="{FF2B5EF4-FFF2-40B4-BE49-F238E27FC236}">
                      <a16:creationId xmlns:a16="http://schemas.microsoft.com/office/drawing/2014/main" id="{1115EA21-FD9F-40BE-A75F-0DF70522A5A7}"/>
                    </a:ext>
                  </a:extLst>
                </p:cNvPr>
                <p:cNvSpPr txBox="1">
                  <a:spLocks noRot="1" noChangeAspect="1" noMove="1" noResize="1" noEditPoints="1" noAdjustHandles="1" noChangeArrowheads="1" noChangeShapeType="1" noTextEdit="1"/>
                </p:cNvSpPr>
                <p:nvPr/>
              </p:nvSpPr>
              <p:spPr>
                <a:xfrm>
                  <a:off x="4638387" y="3111908"/>
                  <a:ext cx="4063280" cy="455959"/>
                </a:xfrm>
                <a:prstGeom prst="rect">
                  <a:avLst/>
                </a:prstGeom>
                <a:blipFill>
                  <a:blip r:embed="rId12"/>
                  <a:stretch>
                    <a:fillRect l="-339" r="-9661" b="-40000"/>
                  </a:stretch>
                </a:blipFill>
                <a:ln>
                  <a:solidFill>
                    <a:srgbClr val="FF0000"/>
                  </a:solidFill>
                </a:ln>
              </p:spPr>
              <p:txBody>
                <a:bodyPr/>
                <a:lstStyle/>
                <a:p>
                  <a:r>
                    <a:rPr lang="en-US">
                      <a:noFill/>
                    </a:rPr>
                    <a:t> </a:t>
                  </a:r>
                </a:p>
              </p:txBody>
            </p:sp>
          </mc:Fallback>
        </mc:AlternateContent>
        <p:sp>
          <p:nvSpPr>
            <p:cNvPr id="11" name="Rounded Rectangular Callout 45">
              <a:extLst>
                <a:ext uri="{FF2B5EF4-FFF2-40B4-BE49-F238E27FC236}">
                  <a16:creationId xmlns:a16="http://schemas.microsoft.com/office/drawing/2014/main" xmlns="" id="{5971EE99-BF9C-4538-B643-F4E2B2A16291}"/>
                </a:ext>
              </a:extLst>
            </p:cNvPr>
            <p:cNvSpPr/>
            <p:nvPr/>
          </p:nvSpPr>
          <p:spPr>
            <a:xfrm>
              <a:off x="2909260" y="1035568"/>
              <a:ext cx="4412447" cy="467487"/>
            </a:xfrm>
            <a:prstGeom prst="wedgeRoundRectCallout">
              <a:avLst>
                <a:gd name="adj1" fmla="val 48622"/>
                <a:gd name="adj2" fmla="val 123577"/>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0293" rtl="0" eaLnBrk="1" latinLnBrk="0" hangingPunct="1">
                <a:defRPr sz="1500" kern="1200">
                  <a:solidFill>
                    <a:schemeClr val="lt1"/>
                  </a:solidFill>
                  <a:latin typeface="+mn-lt"/>
                  <a:ea typeface="+mn-ea"/>
                  <a:cs typeface="+mn-cs"/>
                </a:defRPr>
              </a:lvl1pPr>
              <a:lvl2pPr marL="400146" algn="l" defTabSz="800293" rtl="0" eaLnBrk="1" latinLnBrk="0" hangingPunct="1">
                <a:defRPr sz="1500" kern="1200">
                  <a:solidFill>
                    <a:schemeClr val="lt1"/>
                  </a:solidFill>
                  <a:latin typeface="+mn-lt"/>
                  <a:ea typeface="+mn-ea"/>
                  <a:cs typeface="+mn-cs"/>
                </a:defRPr>
              </a:lvl2pPr>
              <a:lvl3pPr marL="800293" algn="l" defTabSz="800293" rtl="0" eaLnBrk="1" latinLnBrk="0" hangingPunct="1">
                <a:defRPr sz="1500" kern="1200">
                  <a:solidFill>
                    <a:schemeClr val="lt1"/>
                  </a:solidFill>
                  <a:latin typeface="+mn-lt"/>
                  <a:ea typeface="+mn-ea"/>
                  <a:cs typeface="+mn-cs"/>
                </a:defRPr>
              </a:lvl3pPr>
              <a:lvl4pPr marL="1200439" algn="l" defTabSz="800293" rtl="0" eaLnBrk="1" latinLnBrk="0" hangingPunct="1">
                <a:defRPr sz="1500" kern="1200">
                  <a:solidFill>
                    <a:schemeClr val="lt1"/>
                  </a:solidFill>
                  <a:latin typeface="+mn-lt"/>
                  <a:ea typeface="+mn-ea"/>
                  <a:cs typeface="+mn-cs"/>
                </a:defRPr>
              </a:lvl4pPr>
              <a:lvl5pPr marL="1600585" algn="l" defTabSz="800293" rtl="0" eaLnBrk="1" latinLnBrk="0" hangingPunct="1">
                <a:defRPr sz="1500" kern="1200">
                  <a:solidFill>
                    <a:schemeClr val="lt1"/>
                  </a:solidFill>
                  <a:latin typeface="+mn-lt"/>
                  <a:ea typeface="+mn-ea"/>
                  <a:cs typeface="+mn-cs"/>
                </a:defRPr>
              </a:lvl5pPr>
              <a:lvl6pPr marL="2000732" algn="l" defTabSz="800293" rtl="0" eaLnBrk="1" latinLnBrk="0" hangingPunct="1">
                <a:defRPr sz="1500" kern="1200">
                  <a:solidFill>
                    <a:schemeClr val="lt1"/>
                  </a:solidFill>
                  <a:latin typeface="+mn-lt"/>
                  <a:ea typeface="+mn-ea"/>
                  <a:cs typeface="+mn-cs"/>
                </a:defRPr>
              </a:lvl6pPr>
              <a:lvl7pPr marL="2400878" algn="l" defTabSz="800293" rtl="0" eaLnBrk="1" latinLnBrk="0" hangingPunct="1">
                <a:defRPr sz="1500" kern="1200">
                  <a:solidFill>
                    <a:schemeClr val="lt1"/>
                  </a:solidFill>
                  <a:latin typeface="+mn-lt"/>
                  <a:ea typeface="+mn-ea"/>
                  <a:cs typeface="+mn-cs"/>
                </a:defRPr>
              </a:lvl7pPr>
              <a:lvl8pPr marL="2801024" algn="l" defTabSz="800293" rtl="0" eaLnBrk="1" latinLnBrk="0" hangingPunct="1">
                <a:defRPr sz="1500" kern="1200">
                  <a:solidFill>
                    <a:schemeClr val="lt1"/>
                  </a:solidFill>
                  <a:latin typeface="+mn-lt"/>
                  <a:ea typeface="+mn-ea"/>
                  <a:cs typeface="+mn-cs"/>
                </a:defRPr>
              </a:lvl8pPr>
              <a:lvl9pPr marL="3201171" algn="l" defTabSz="800293" rtl="0" eaLnBrk="1" latinLnBrk="0" hangingPunct="1">
                <a:defRPr sz="1500" kern="1200">
                  <a:solidFill>
                    <a:schemeClr val="lt1"/>
                  </a:solidFill>
                  <a:latin typeface="+mn-lt"/>
                  <a:ea typeface="+mn-ea"/>
                  <a:cs typeface="+mn-cs"/>
                </a:defRPr>
              </a:lvl9pPr>
            </a:lstStyle>
            <a:p>
              <a:pPr algn="ctr" defTabSz="675252"/>
              <a:r>
                <a:rPr lang="zh-CN" altLang="en-US" sz="2363" i="1" dirty="0">
                  <a:solidFill>
                    <a:schemeClr val="bg1"/>
                  </a:solidFill>
                  <a:latin typeface="Times New Roman" panose="02020603050405020304" pitchFamily="18" charset="0"/>
                  <a:cs typeface="Times New Roman" panose="02020603050405020304" pitchFamily="18" charset="0"/>
                </a:rPr>
                <a:t>谁是贾斯汀</a:t>
              </a:r>
              <a:r>
                <a:rPr lang="en-US" altLang="zh-CN" sz="2363" i="1" dirty="0">
                  <a:solidFill>
                    <a:schemeClr val="bg1"/>
                  </a:solidFill>
                  <a:latin typeface="Times New Roman" panose="02020603050405020304" pitchFamily="18" charset="0"/>
                  <a:cs typeface="Times New Roman" panose="02020603050405020304" pitchFamily="18" charset="0"/>
                </a:rPr>
                <a:t>.</a:t>
              </a:r>
              <a:r>
                <a:rPr lang="zh-CN" altLang="en-US" sz="2363" i="1" dirty="0">
                  <a:solidFill>
                    <a:schemeClr val="bg1"/>
                  </a:solidFill>
                  <a:latin typeface="Times New Roman" panose="02020603050405020304" pitchFamily="18" charset="0"/>
                  <a:cs typeface="Times New Roman" panose="02020603050405020304" pitchFamily="18" charset="0"/>
                </a:rPr>
                <a:t>比伯的姐姐</a:t>
              </a:r>
              <a:r>
                <a:rPr lang="en-US" sz="2363" i="1" dirty="0">
                  <a:solidFill>
                    <a:schemeClr val="bg1"/>
                  </a:solidFill>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12" name="TextBox 46">
                  <a:extLst>
                    <a:ext uri="{FF2B5EF4-FFF2-40B4-BE49-F238E27FC236}">
                      <a16:creationId xmlns:a16="http://schemas.microsoft.com/office/drawing/2014/main" xmlns="" id="{E8FCE50E-780F-4F39-A626-08DBEDE8AD4F}"/>
                    </a:ext>
                  </a:extLst>
                </p:cNvPr>
                <p:cNvSpPr txBox="1"/>
                <p:nvPr/>
              </p:nvSpPr>
              <p:spPr>
                <a:xfrm>
                  <a:off x="2447581" y="4459841"/>
                  <a:ext cx="7070235" cy="535779"/>
                </a:xfrm>
                <a:prstGeom prst="rect">
                  <a:avLst/>
                </a:prstGeom>
                <a:noFill/>
                <a:ln>
                  <a:solidFill>
                    <a:srgbClr val="00339A"/>
                  </a:solidFill>
                </a:ln>
              </p:spPr>
              <p:txBody>
                <a:bodyPr wrap="square" rtlCol="0">
                  <a:spAutoFit/>
                </a:bodyPr>
                <a:lstStyle>
                  <a:defPPr>
                    <a:defRPr lang="en-US"/>
                  </a:defPPr>
                  <a:lvl1pPr marL="0" algn="l" defTabSz="800293" rtl="0" eaLnBrk="1" latinLnBrk="0" hangingPunct="1">
                    <a:defRPr sz="1500" kern="1200">
                      <a:solidFill>
                        <a:schemeClr val="tx1"/>
                      </a:solidFill>
                      <a:latin typeface="+mn-lt"/>
                      <a:ea typeface="+mn-ea"/>
                      <a:cs typeface="+mn-cs"/>
                    </a:defRPr>
                  </a:lvl1pPr>
                  <a:lvl2pPr marL="400146" algn="l" defTabSz="800293" rtl="0" eaLnBrk="1" latinLnBrk="0" hangingPunct="1">
                    <a:defRPr sz="1500" kern="1200">
                      <a:solidFill>
                        <a:schemeClr val="tx1"/>
                      </a:solidFill>
                      <a:latin typeface="+mn-lt"/>
                      <a:ea typeface="+mn-ea"/>
                      <a:cs typeface="+mn-cs"/>
                    </a:defRPr>
                  </a:lvl2pPr>
                  <a:lvl3pPr marL="800293" algn="l" defTabSz="800293" rtl="0" eaLnBrk="1" latinLnBrk="0" hangingPunct="1">
                    <a:defRPr sz="1500" kern="1200">
                      <a:solidFill>
                        <a:schemeClr val="tx1"/>
                      </a:solidFill>
                      <a:latin typeface="+mn-lt"/>
                      <a:ea typeface="+mn-ea"/>
                      <a:cs typeface="+mn-cs"/>
                    </a:defRPr>
                  </a:lvl3pPr>
                  <a:lvl4pPr marL="1200439" algn="l" defTabSz="800293" rtl="0" eaLnBrk="1" latinLnBrk="0" hangingPunct="1">
                    <a:defRPr sz="1500" kern="1200">
                      <a:solidFill>
                        <a:schemeClr val="tx1"/>
                      </a:solidFill>
                      <a:latin typeface="+mn-lt"/>
                      <a:ea typeface="+mn-ea"/>
                      <a:cs typeface="+mn-cs"/>
                    </a:defRPr>
                  </a:lvl4pPr>
                  <a:lvl5pPr marL="1600585" algn="l" defTabSz="800293" rtl="0" eaLnBrk="1" latinLnBrk="0" hangingPunct="1">
                    <a:defRPr sz="1500" kern="1200">
                      <a:solidFill>
                        <a:schemeClr val="tx1"/>
                      </a:solidFill>
                      <a:latin typeface="+mn-lt"/>
                      <a:ea typeface="+mn-ea"/>
                      <a:cs typeface="+mn-cs"/>
                    </a:defRPr>
                  </a:lvl5pPr>
                  <a:lvl6pPr marL="2000732" algn="l" defTabSz="800293" rtl="0" eaLnBrk="1" latinLnBrk="0" hangingPunct="1">
                    <a:defRPr sz="1500" kern="1200">
                      <a:solidFill>
                        <a:schemeClr val="tx1"/>
                      </a:solidFill>
                      <a:latin typeface="+mn-lt"/>
                      <a:ea typeface="+mn-ea"/>
                      <a:cs typeface="+mn-cs"/>
                    </a:defRPr>
                  </a:lvl6pPr>
                  <a:lvl7pPr marL="2400878" algn="l" defTabSz="800293" rtl="0" eaLnBrk="1" latinLnBrk="0" hangingPunct="1">
                    <a:defRPr sz="1500" kern="1200">
                      <a:solidFill>
                        <a:schemeClr val="tx1"/>
                      </a:solidFill>
                      <a:latin typeface="+mn-lt"/>
                      <a:ea typeface="+mn-ea"/>
                      <a:cs typeface="+mn-cs"/>
                    </a:defRPr>
                  </a:lvl7pPr>
                  <a:lvl8pPr marL="2801024" algn="l" defTabSz="800293" rtl="0" eaLnBrk="1" latinLnBrk="0" hangingPunct="1">
                    <a:defRPr sz="1500" kern="1200">
                      <a:solidFill>
                        <a:schemeClr val="tx1"/>
                      </a:solidFill>
                      <a:latin typeface="+mn-lt"/>
                      <a:ea typeface="+mn-ea"/>
                      <a:cs typeface="+mn-cs"/>
                    </a:defRPr>
                  </a:lvl8pPr>
                  <a:lvl9pPr marL="3201171" algn="l" defTabSz="800293" rtl="0" eaLnBrk="1" latinLnBrk="0" hangingPunct="1">
                    <a:defRPr sz="1500" kern="1200">
                      <a:solidFill>
                        <a:schemeClr val="tx1"/>
                      </a:solidFill>
                      <a:latin typeface="+mn-lt"/>
                      <a:ea typeface="+mn-ea"/>
                      <a:cs typeface="+mn-cs"/>
                    </a:defRPr>
                  </a:lvl9pPr>
                </a:lstStyle>
                <a:p>
                  <a:pPr defTabSz="675252"/>
                  <a14:m>
                    <m:oMathPara xmlns:m="http://schemas.openxmlformats.org/officeDocument/2006/math">
                      <m:oMathParaPr>
                        <m:jc m:val="centerGroup"/>
                      </m:oMathParaPr>
                      <m:oMath xmlns:m="http://schemas.openxmlformats.org/officeDocument/2006/math">
                        <m:r>
                          <m:rPr>
                            <m:nor/>
                          </m:rPr>
                          <a:rPr lang="en-US" sz="2363" smtClean="0">
                            <a:solidFill>
                              <a:schemeClr val="bg1"/>
                            </a:solidFill>
                            <a:latin typeface="Cambria Math" panose="02040503050406030204" pitchFamily="18" charset="0"/>
                            <a:cs typeface="Times New Roman" panose="02020603050405020304" pitchFamily="18" charset="0"/>
                          </a:rPr>
                          <m:t>sibling</m:t>
                        </m:r>
                        <m:r>
                          <m:rPr>
                            <m:nor/>
                          </m:rPr>
                          <a:rPr lang="en-US" sz="2363" smtClean="0">
                            <a:solidFill>
                              <a:schemeClr val="bg1"/>
                            </a:solidFill>
                            <a:latin typeface="Cambria Math" panose="02040503050406030204" pitchFamily="18" charset="0"/>
                            <a:cs typeface="Times New Roman" panose="02020603050405020304" pitchFamily="18" charset="0"/>
                          </a:rPr>
                          <m:t>_</m:t>
                        </m:r>
                        <m:r>
                          <m:rPr>
                            <m:nor/>
                          </m:rPr>
                          <a:rPr lang="en-US" sz="2363" smtClean="0">
                            <a:solidFill>
                              <a:schemeClr val="bg1"/>
                            </a:solidFill>
                            <a:latin typeface="Cambria Math" panose="02040503050406030204" pitchFamily="18" charset="0"/>
                            <a:cs typeface="Times New Roman" panose="02020603050405020304" pitchFamily="18" charset="0"/>
                          </a:rPr>
                          <m:t>of</m:t>
                        </m:r>
                        <m:r>
                          <m:rPr>
                            <m:nor/>
                          </m:rPr>
                          <a:rPr lang="en-US" sz="2363" smtClean="0">
                            <a:solidFill>
                              <a:schemeClr val="bg1"/>
                            </a:solidFill>
                            <a:latin typeface="Cambria Math" panose="02040503050406030204" pitchFamily="18" charset="0"/>
                            <a:cs typeface="Times New Roman" panose="02020603050405020304" pitchFamily="18" charset="0"/>
                          </a:rPr>
                          <m:t>(</m:t>
                        </m:r>
                        <m:r>
                          <m:rPr>
                            <m:nor/>
                          </m:rPr>
                          <a:rPr lang="en-US" sz="2363" smtClean="0">
                            <a:solidFill>
                              <a:schemeClr val="bg1"/>
                            </a:solidFill>
                            <a:latin typeface="Cambria Math" panose="02040503050406030204" pitchFamily="18" charset="0"/>
                            <a:cs typeface="Times New Roman" panose="02020603050405020304" pitchFamily="18" charset="0"/>
                          </a:rPr>
                          <m:t>justin</m:t>
                        </m:r>
                        <m:r>
                          <m:rPr>
                            <m:nor/>
                          </m:rPr>
                          <a:rPr lang="en-US" sz="2363" smtClean="0">
                            <a:solidFill>
                              <a:schemeClr val="bg1"/>
                            </a:solidFill>
                            <a:latin typeface="Cambria Math" panose="02040503050406030204" pitchFamily="18" charset="0"/>
                            <a:cs typeface="Times New Roman" panose="02020603050405020304" pitchFamily="18" charset="0"/>
                          </a:rPr>
                          <m:t>_</m:t>
                        </m:r>
                        <m:r>
                          <m:rPr>
                            <m:nor/>
                          </m:rPr>
                          <a:rPr lang="en-US" sz="2363" smtClean="0">
                            <a:solidFill>
                              <a:schemeClr val="bg1"/>
                            </a:solidFill>
                            <a:latin typeface="Cambria Math" panose="02040503050406030204" pitchFamily="18" charset="0"/>
                            <a:cs typeface="Times New Roman" panose="02020603050405020304" pitchFamily="18" charset="0"/>
                          </a:rPr>
                          <m:t>bieber</m:t>
                        </m:r>
                        <m:r>
                          <m:rPr>
                            <m:nor/>
                          </m:rPr>
                          <a:rPr lang="en-US" sz="2363" smtClean="0">
                            <a:solidFill>
                              <a:schemeClr val="bg1"/>
                            </a:solidFill>
                            <a:latin typeface="Cambria Math" panose="02040503050406030204" pitchFamily="18" charset="0"/>
                            <a:cs typeface="Times New Roman" panose="02020603050405020304" pitchFamily="18" charset="0"/>
                          </a:rPr>
                          <m:t>, </m:t>
                        </m:r>
                        <m:r>
                          <m:rPr>
                            <m:nor/>
                          </m:rPr>
                          <a:rPr lang="en-US" sz="2363" i="1" smtClean="0">
                            <a:solidFill>
                              <a:schemeClr val="bg1"/>
                            </a:solidFill>
                            <a:latin typeface="Times New Roman" panose="02020603050405020304" pitchFamily="18" charset="0"/>
                            <a:cs typeface="Times New Roman" panose="02020603050405020304" pitchFamily="18" charset="0"/>
                          </a:rPr>
                          <m:t>x</m:t>
                        </m:r>
                        <m:r>
                          <m:rPr>
                            <m:nor/>
                          </m:rPr>
                          <a:rPr lang="en-US" sz="2363" smtClean="0">
                            <a:solidFill>
                              <a:schemeClr val="bg1"/>
                            </a:solidFill>
                            <a:latin typeface="Cambria Math" panose="02040503050406030204" pitchFamily="18" charset="0"/>
                            <a:cs typeface="Times New Roman" panose="02020603050405020304" pitchFamily="18" charset="0"/>
                          </a:rPr>
                          <m:t>)</m:t>
                        </m:r>
                        <m:r>
                          <a:rPr lang="en-US" sz="2363" i="1">
                            <a:solidFill>
                              <a:schemeClr val="bg1"/>
                            </a:solidFill>
                            <a:latin typeface="Cambria Math" panose="02040503050406030204" pitchFamily="18" charset="0"/>
                            <a:cs typeface="Times New Roman" panose="02020603050405020304" pitchFamily="18" charset="0"/>
                          </a:rPr>
                          <m:t>∧</m:t>
                        </m:r>
                        <m:r>
                          <m:rPr>
                            <m:nor/>
                          </m:rPr>
                          <a:rPr lang="en-US" sz="2363">
                            <a:solidFill>
                              <a:schemeClr val="bg1"/>
                            </a:solidFill>
                            <a:latin typeface="Cambria Math" panose="02040503050406030204" pitchFamily="18" charset="0"/>
                            <a:cs typeface="Times New Roman" panose="02020603050405020304" pitchFamily="18" charset="0"/>
                          </a:rPr>
                          <m:t>gender</m:t>
                        </m:r>
                        <m:r>
                          <m:rPr>
                            <m:nor/>
                          </m:rPr>
                          <a:rPr lang="en-US" sz="2363">
                            <a:solidFill>
                              <a:schemeClr val="bg1"/>
                            </a:solidFill>
                            <a:latin typeface="Cambria Math" panose="02040503050406030204" pitchFamily="18" charset="0"/>
                            <a:cs typeface="Times New Roman" panose="02020603050405020304" pitchFamily="18" charset="0"/>
                          </a:rPr>
                          <m:t>(</m:t>
                        </m:r>
                        <m:r>
                          <m:rPr>
                            <m:nor/>
                          </m:rPr>
                          <a:rPr lang="en-US" sz="2363" i="1">
                            <a:solidFill>
                              <a:schemeClr val="bg1"/>
                            </a:solidFill>
                            <a:latin typeface="Times New Roman" panose="02020603050405020304" pitchFamily="18" charset="0"/>
                            <a:cs typeface="Times New Roman" panose="02020603050405020304" pitchFamily="18" charset="0"/>
                          </a:rPr>
                          <m:t>x</m:t>
                        </m:r>
                        <m:r>
                          <m:rPr>
                            <m:nor/>
                          </m:rPr>
                          <a:rPr lang="en-US" sz="2363">
                            <a:solidFill>
                              <a:schemeClr val="bg1"/>
                            </a:solidFill>
                            <a:latin typeface="Cambria Math" panose="02040503050406030204" pitchFamily="18" charset="0"/>
                            <a:cs typeface="Times New Roman" panose="02020603050405020304" pitchFamily="18" charset="0"/>
                          </a:rPr>
                          <m:t>, </m:t>
                        </m:r>
                        <m:r>
                          <m:rPr>
                            <m:nor/>
                          </m:rPr>
                          <a:rPr lang="en-US" sz="2363">
                            <a:solidFill>
                              <a:schemeClr val="bg1"/>
                            </a:solidFill>
                            <a:latin typeface="Cambria Math" panose="02040503050406030204" pitchFamily="18" charset="0"/>
                            <a:cs typeface="Times New Roman" panose="02020603050405020304" pitchFamily="18" charset="0"/>
                          </a:rPr>
                          <m:t>female</m:t>
                        </m:r>
                        <m:r>
                          <m:rPr>
                            <m:nor/>
                          </m:rPr>
                          <a:rPr lang="en-US" sz="2363">
                            <a:solidFill>
                              <a:schemeClr val="bg1"/>
                            </a:solidFill>
                            <a:latin typeface="Cambria Math" panose="02040503050406030204" pitchFamily="18" charset="0"/>
                            <a:cs typeface="Times New Roman" panose="02020603050405020304" pitchFamily="18" charset="0"/>
                          </a:rPr>
                          <m:t>)</m:t>
                        </m:r>
                      </m:oMath>
                    </m:oMathPara>
                  </a14:m>
                  <a:endParaRPr lang="en-US" sz="2363"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12" name="TextBox 46">
                  <a:extLst>
                    <a:ext uri="{FF2B5EF4-FFF2-40B4-BE49-F238E27FC236}">
                      <a16:creationId xmlns:a16="http://schemas.microsoft.com/office/drawing/2014/main" id="{E8FCE50E-780F-4F39-A626-08DBEDE8AD4F}"/>
                    </a:ext>
                  </a:extLst>
                </p:cNvPr>
                <p:cNvSpPr txBox="1">
                  <a:spLocks noRot="1" noChangeAspect="1" noMove="1" noResize="1" noEditPoints="1" noAdjustHandles="1" noChangeArrowheads="1" noChangeShapeType="1" noTextEdit="1"/>
                </p:cNvSpPr>
                <p:nvPr/>
              </p:nvSpPr>
              <p:spPr>
                <a:xfrm>
                  <a:off x="2447581" y="4459841"/>
                  <a:ext cx="7070235" cy="535779"/>
                </a:xfrm>
                <a:prstGeom prst="rect">
                  <a:avLst/>
                </a:prstGeom>
                <a:blipFill>
                  <a:blip r:embed="rId13"/>
                  <a:stretch>
                    <a:fillRect b="-18182"/>
                  </a:stretch>
                </a:blipFill>
                <a:ln>
                  <a:solidFill>
                    <a:srgbClr val="00339A"/>
                  </a:solidFill>
                </a:ln>
              </p:spPr>
              <p:txBody>
                <a:bodyPr/>
                <a:lstStyle/>
                <a:p>
                  <a:r>
                    <a:rPr lang="en-US">
                      <a:noFill/>
                    </a:rPr>
                    <a:t> </a:t>
                  </a:r>
                </a:p>
              </p:txBody>
            </p:sp>
          </mc:Fallback>
        </mc:AlternateContent>
        <p:sp>
          <p:nvSpPr>
            <p:cNvPr id="13" name="Down Arrow 47">
              <a:extLst>
                <a:ext uri="{FF2B5EF4-FFF2-40B4-BE49-F238E27FC236}">
                  <a16:creationId xmlns:a16="http://schemas.microsoft.com/office/drawing/2014/main" xmlns="" id="{9D5A821D-6646-4CFF-88A0-0B8B0C19E4B3}"/>
                </a:ext>
              </a:extLst>
            </p:cNvPr>
            <p:cNvSpPr/>
            <p:nvPr/>
          </p:nvSpPr>
          <p:spPr>
            <a:xfrm>
              <a:off x="5264700" y="1537489"/>
              <a:ext cx="482203" cy="1457916"/>
            </a:xfrm>
            <a:prstGeom prst="downArrow">
              <a:avLst/>
            </a:prstGeom>
            <a:gradFill>
              <a:gsLst>
                <a:gs pos="0">
                  <a:srgbClr val="00B0F0"/>
                </a:gs>
                <a:gs pos="25000">
                  <a:srgbClr val="428FA3"/>
                </a:gs>
                <a:gs pos="38000">
                  <a:srgbClr val="328094"/>
                </a:gs>
                <a:gs pos="55000">
                  <a:srgbClr val="1D7B90"/>
                </a:gs>
                <a:gs pos="80000">
                  <a:srgbClr val="10819B"/>
                </a:gs>
                <a:gs pos="88000">
                  <a:srgbClr val="0A8DAB"/>
                </a:gs>
                <a:gs pos="100000">
                  <a:srgbClr val="17ACCF"/>
                </a:gs>
              </a:gsLst>
              <a:lin ang="5400000" scaled="1"/>
            </a:gradFill>
            <a:ln w="9525">
              <a:solidFill>
                <a:srgbClr val="00B5ED"/>
              </a:solidFill>
              <a:round/>
            </a:ln>
            <a:effectLst>
              <a:glow rad="63500">
                <a:srgbClr val="0A8DAB">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0293" rtl="0" eaLnBrk="1" latinLnBrk="0" hangingPunct="1">
                <a:defRPr sz="1500" kern="1200">
                  <a:solidFill>
                    <a:schemeClr val="lt1"/>
                  </a:solidFill>
                  <a:latin typeface="+mn-lt"/>
                  <a:ea typeface="+mn-ea"/>
                  <a:cs typeface="+mn-cs"/>
                </a:defRPr>
              </a:lvl1pPr>
              <a:lvl2pPr marL="400146" algn="l" defTabSz="800293" rtl="0" eaLnBrk="1" latinLnBrk="0" hangingPunct="1">
                <a:defRPr sz="1500" kern="1200">
                  <a:solidFill>
                    <a:schemeClr val="lt1"/>
                  </a:solidFill>
                  <a:latin typeface="+mn-lt"/>
                  <a:ea typeface="+mn-ea"/>
                  <a:cs typeface="+mn-cs"/>
                </a:defRPr>
              </a:lvl2pPr>
              <a:lvl3pPr marL="800293" algn="l" defTabSz="800293" rtl="0" eaLnBrk="1" latinLnBrk="0" hangingPunct="1">
                <a:defRPr sz="1500" kern="1200">
                  <a:solidFill>
                    <a:schemeClr val="lt1"/>
                  </a:solidFill>
                  <a:latin typeface="+mn-lt"/>
                  <a:ea typeface="+mn-ea"/>
                  <a:cs typeface="+mn-cs"/>
                </a:defRPr>
              </a:lvl3pPr>
              <a:lvl4pPr marL="1200439" algn="l" defTabSz="800293" rtl="0" eaLnBrk="1" latinLnBrk="0" hangingPunct="1">
                <a:defRPr sz="1500" kern="1200">
                  <a:solidFill>
                    <a:schemeClr val="lt1"/>
                  </a:solidFill>
                  <a:latin typeface="+mn-lt"/>
                  <a:ea typeface="+mn-ea"/>
                  <a:cs typeface="+mn-cs"/>
                </a:defRPr>
              </a:lvl4pPr>
              <a:lvl5pPr marL="1600585" algn="l" defTabSz="800293" rtl="0" eaLnBrk="1" latinLnBrk="0" hangingPunct="1">
                <a:defRPr sz="1500" kern="1200">
                  <a:solidFill>
                    <a:schemeClr val="lt1"/>
                  </a:solidFill>
                  <a:latin typeface="+mn-lt"/>
                  <a:ea typeface="+mn-ea"/>
                  <a:cs typeface="+mn-cs"/>
                </a:defRPr>
              </a:lvl5pPr>
              <a:lvl6pPr marL="2000732" algn="l" defTabSz="800293" rtl="0" eaLnBrk="1" latinLnBrk="0" hangingPunct="1">
                <a:defRPr sz="1500" kern="1200">
                  <a:solidFill>
                    <a:schemeClr val="lt1"/>
                  </a:solidFill>
                  <a:latin typeface="+mn-lt"/>
                  <a:ea typeface="+mn-ea"/>
                  <a:cs typeface="+mn-cs"/>
                </a:defRPr>
              </a:lvl6pPr>
              <a:lvl7pPr marL="2400878" algn="l" defTabSz="800293" rtl="0" eaLnBrk="1" latinLnBrk="0" hangingPunct="1">
                <a:defRPr sz="1500" kern="1200">
                  <a:solidFill>
                    <a:schemeClr val="lt1"/>
                  </a:solidFill>
                  <a:latin typeface="+mn-lt"/>
                  <a:ea typeface="+mn-ea"/>
                  <a:cs typeface="+mn-cs"/>
                </a:defRPr>
              </a:lvl7pPr>
              <a:lvl8pPr marL="2801024" algn="l" defTabSz="800293" rtl="0" eaLnBrk="1" latinLnBrk="0" hangingPunct="1">
                <a:defRPr sz="1500" kern="1200">
                  <a:solidFill>
                    <a:schemeClr val="lt1"/>
                  </a:solidFill>
                  <a:latin typeface="+mn-lt"/>
                  <a:ea typeface="+mn-ea"/>
                  <a:cs typeface="+mn-cs"/>
                </a:defRPr>
              </a:lvl8pPr>
              <a:lvl9pPr marL="3201171" algn="l" defTabSz="800293" rtl="0" eaLnBrk="1" latinLnBrk="0" hangingPunct="1">
                <a:defRPr sz="1500" kern="1200">
                  <a:solidFill>
                    <a:schemeClr val="lt1"/>
                  </a:solidFill>
                  <a:latin typeface="+mn-lt"/>
                  <a:ea typeface="+mn-ea"/>
                  <a:cs typeface="+mn-cs"/>
                </a:defRPr>
              </a:lvl9pPr>
            </a:lstStyle>
            <a:p>
              <a:pPr algn="ctr" defTabSz="675252"/>
              <a:endParaRPr lang="en-US" sz="5063" dirty="0" err="1">
                <a:solidFill>
                  <a:schemeClr val="bg1"/>
                </a:solidFill>
                <a:latin typeface="Segoe UI"/>
              </a:endParaRPr>
            </a:p>
          </p:txBody>
        </p:sp>
        <p:sp>
          <p:nvSpPr>
            <p:cNvPr id="14" name="TextBox 48">
              <a:extLst>
                <a:ext uri="{FF2B5EF4-FFF2-40B4-BE49-F238E27FC236}">
                  <a16:creationId xmlns:a16="http://schemas.microsoft.com/office/drawing/2014/main" xmlns="" id="{0741ED33-ED44-4894-9F7D-90FCD79270D1}"/>
                </a:ext>
              </a:extLst>
            </p:cNvPr>
            <p:cNvSpPr txBox="1"/>
            <p:nvPr/>
          </p:nvSpPr>
          <p:spPr>
            <a:xfrm>
              <a:off x="5793192" y="2342707"/>
              <a:ext cx="2636044" cy="455959"/>
            </a:xfrm>
            <a:prstGeom prst="rect">
              <a:avLst/>
            </a:prstGeom>
            <a:noFill/>
          </p:spPr>
          <p:txBody>
            <a:bodyPr wrap="square" rtlCol="0">
              <a:spAutoFit/>
            </a:bodyPr>
            <a:lstStyle>
              <a:defPPr>
                <a:defRPr lang="en-US"/>
              </a:defPPr>
              <a:lvl1pPr marL="0" algn="l" defTabSz="800293" rtl="0" eaLnBrk="1" latinLnBrk="0" hangingPunct="1">
                <a:defRPr sz="1500" kern="1200">
                  <a:solidFill>
                    <a:schemeClr val="tx1"/>
                  </a:solidFill>
                  <a:latin typeface="+mn-lt"/>
                  <a:ea typeface="+mn-ea"/>
                  <a:cs typeface="+mn-cs"/>
                </a:defRPr>
              </a:lvl1pPr>
              <a:lvl2pPr marL="400146" algn="l" defTabSz="800293" rtl="0" eaLnBrk="1" latinLnBrk="0" hangingPunct="1">
                <a:defRPr sz="1500" kern="1200">
                  <a:solidFill>
                    <a:schemeClr val="tx1"/>
                  </a:solidFill>
                  <a:latin typeface="+mn-lt"/>
                  <a:ea typeface="+mn-ea"/>
                  <a:cs typeface="+mn-cs"/>
                </a:defRPr>
              </a:lvl2pPr>
              <a:lvl3pPr marL="800293" algn="l" defTabSz="800293" rtl="0" eaLnBrk="1" latinLnBrk="0" hangingPunct="1">
                <a:defRPr sz="1500" kern="1200">
                  <a:solidFill>
                    <a:schemeClr val="tx1"/>
                  </a:solidFill>
                  <a:latin typeface="+mn-lt"/>
                  <a:ea typeface="+mn-ea"/>
                  <a:cs typeface="+mn-cs"/>
                </a:defRPr>
              </a:lvl3pPr>
              <a:lvl4pPr marL="1200439" algn="l" defTabSz="800293" rtl="0" eaLnBrk="1" latinLnBrk="0" hangingPunct="1">
                <a:defRPr sz="1500" kern="1200">
                  <a:solidFill>
                    <a:schemeClr val="tx1"/>
                  </a:solidFill>
                  <a:latin typeface="+mn-lt"/>
                  <a:ea typeface="+mn-ea"/>
                  <a:cs typeface="+mn-cs"/>
                </a:defRPr>
              </a:lvl4pPr>
              <a:lvl5pPr marL="1600585" algn="l" defTabSz="800293" rtl="0" eaLnBrk="1" latinLnBrk="0" hangingPunct="1">
                <a:defRPr sz="1500" kern="1200">
                  <a:solidFill>
                    <a:schemeClr val="tx1"/>
                  </a:solidFill>
                  <a:latin typeface="+mn-lt"/>
                  <a:ea typeface="+mn-ea"/>
                  <a:cs typeface="+mn-cs"/>
                </a:defRPr>
              </a:lvl5pPr>
              <a:lvl6pPr marL="2000732" algn="l" defTabSz="800293" rtl="0" eaLnBrk="1" latinLnBrk="0" hangingPunct="1">
                <a:defRPr sz="1500" kern="1200">
                  <a:solidFill>
                    <a:schemeClr val="tx1"/>
                  </a:solidFill>
                  <a:latin typeface="+mn-lt"/>
                  <a:ea typeface="+mn-ea"/>
                  <a:cs typeface="+mn-cs"/>
                </a:defRPr>
              </a:lvl6pPr>
              <a:lvl7pPr marL="2400878" algn="l" defTabSz="800293" rtl="0" eaLnBrk="1" latinLnBrk="0" hangingPunct="1">
                <a:defRPr sz="1500" kern="1200">
                  <a:solidFill>
                    <a:schemeClr val="tx1"/>
                  </a:solidFill>
                  <a:latin typeface="+mn-lt"/>
                  <a:ea typeface="+mn-ea"/>
                  <a:cs typeface="+mn-cs"/>
                </a:defRPr>
              </a:lvl7pPr>
              <a:lvl8pPr marL="2801024" algn="l" defTabSz="800293" rtl="0" eaLnBrk="1" latinLnBrk="0" hangingPunct="1">
                <a:defRPr sz="1500" kern="1200">
                  <a:solidFill>
                    <a:schemeClr val="tx1"/>
                  </a:solidFill>
                  <a:latin typeface="+mn-lt"/>
                  <a:ea typeface="+mn-ea"/>
                  <a:cs typeface="+mn-cs"/>
                </a:defRPr>
              </a:lvl8pPr>
              <a:lvl9pPr marL="3201171" algn="l" defTabSz="800293" rtl="0" eaLnBrk="1" latinLnBrk="0" hangingPunct="1">
                <a:defRPr sz="1500" kern="1200">
                  <a:solidFill>
                    <a:schemeClr val="tx1"/>
                  </a:solidFill>
                  <a:latin typeface="+mn-lt"/>
                  <a:ea typeface="+mn-ea"/>
                  <a:cs typeface="+mn-cs"/>
                </a:defRPr>
              </a:lvl9pPr>
            </a:lstStyle>
            <a:p>
              <a:pPr defTabSz="675252"/>
              <a:r>
                <a:rPr lang="zh-CN" altLang="en-US" sz="2363" dirty="0">
                  <a:solidFill>
                    <a:schemeClr val="bg1"/>
                  </a:solidFill>
                  <a:latin typeface="Segoe UI"/>
                </a:rPr>
                <a:t>语义解析</a:t>
              </a:r>
              <a:endParaRPr lang="en-US" sz="2363" dirty="0">
                <a:solidFill>
                  <a:schemeClr val="bg1"/>
                </a:solidFill>
                <a:latin typeface="Segoe UI"/>
              </a:endParaRPr>
            </a:p>
          </p:txBody>
        </p:sp>
        <p:sp>
          <p:nvSpPr>
            <p:cNvPr id="15" name="Down Arrow 49">
              <a:extLst>
                <a:ext uri="{FF2B5EF4-FFF2-40B4-BE49-F238E27FC236}">
                  <a16:creationId xmlns:a16="http://schemas.microsoft.com/office/drawing/2014/main" xmlns="" id="{6D2B7EF5-66E9-4346-B97F-6C297C5E97CB}"/>
                </a:ext>
              </a:extLst>
            </p:cNvPr>
            <p:cNvSpPr/>
            <p:nvPr/>
          </p:nvSpPr>
          <p:spPr>
            <a:xfrm>
              <a:off x="6114395" y="3645048"/>
              <a:ext cx="482203" cy="685522"/>
            </a:xfrm>
            <a:prstGeom prst="downArrow">
              <a:avLst/>
            </a:prstGeom>
            <a:gradFill>
              <a:gsLst>
                <a:gs pos="0">
                  <a:srgbClr val="00B0F0"/>
                </a:gs>
                <a:gs pos="25000">
                  <a:srgbClr val="428FA3"/>
                </a:gs>
                <a:gs pos="38000">
                  <a:srgbClr val="328094"/>
                </a:gs>
                <a:gs pos="55000">
                  <a:srgbClr val="1D7B90"/>
                </a:gs>
                <a:gs pos="80000">
                  <a:srgbClr val="10819B"/>
                </a:gs>
                <a:gs pos="88000">
                  <a:srgbClr val="0A8DAB"/>
                </a:gs>
                <a:gs pos="100000">
                  <a:srgbClr val="17ACCF"/>
                </a:gs>
              </a:gsLst>
              <a:lin ang="5400000" scaled="1"/>
            </a:gradFill>
            <a:ln w="9525">
              <a:solidFill>
                <a:srgbClr val="00B5ED"/>
              </a:solidFill>
              <a:round/>
            </a:ln>
            <a:effectLst>
              <a:glow rad="63500">
                <a:srgbClr val="0A8DAB">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0293" rtl="0" eaLnBrk="1" latinLnBrk="0" hangingPunct="1">
                <a:defRPr sz="1500" kern="1200">
                  <a:solidFill>
                    <a:schemeClr val="lt1"/>
                  </a:solidFill>
                  <a:latin typeface="+mn-lt"/>
                  <a:ea typeface="+mn-ea"/>
                  <a:cs typeface="+mn-cs"/>
                </a:defRPr>
              </a:lvl1pPr>
              <a:lvl2pPr marL="400146" algn="l" defTabSz="800293" rtl="0" eaLnBrk="1" latinLnBrk="0" hangingPunct="1">
                <a:defRPr sz="1500" kern="1200">
                  <a:solidFill>
                    <a:schemeClr val="lt1"/>
                  </a:solidFill>
                  <a:latin typeface="+mn-lt"/>
                  <a:ea typeface="+mn-ea"/>
                  <a:cs typeface="+mn-cs"/>
                </a:defRPr>
              </a:lvl2pPr>
              <a:lvl3pPr marL="800293" algn="l" defTabSz="800293" rtl="0" eaLnBrk="1" latinLnBrk="0" hangingPunct="1">
                <a:defRPr sz="1500" kern="1200">
                  <a:solidFill>
                    <a:schemeClr val="lt1"/>
                  </a:solidFill>
                  <a:latin typeface="+mn-lt"/>
                  <a:ea typeface="+mn-ea"/>
                  <a:cs typeface="+mn-cs"/>
                </a:defRPr>
              </a:lvl3pPr>
              <a:lvl4pPr marL="1200439" algn="l" defTabSz="800293" rtl="0" eaLnBrk="1" latinLnBrk="0" hangingPunct="1">
                <a:defRPr sz="1500" kern="1200">
                  <a:solidFill>
                    <a:schemeClr val="lt1"/>
                  </a:solidFill>
                  <a:latin typeface="+mn-lt"/>
                  <a:ea typeface="+mn-ea"/>
                  <a:cs typeface="+mn-cs"/>
                </a:defRPr>
              </a:lvl4pPr>
              <a:lvl5pPr marL="1600585" algn="l" defTabSz="800293" rtl="0" eaLnBrk="1" latinLnBrk="0" hangingPunct="1">
                <a:defRPr sz="1500" kern="1200">
                  <a:solidFill>
                    <a:schemeClr val="lt1"/>
                  </a:solidFill>
                  <a:latin typeface="+mn-lt"/>
                  <a:ea typeface="+mn-ea"/>
                  <a:cs typeface="+mn-cs"/>
                </a:defRPr>
              </a:lvl5pPr>
              <a:lvl6pPr marL="2000732" algn="l" defTabSz="800293" rtl="0" eaLnBrk="1" latinLnBrk="0" hangingPunct="1">
                <a:defRPr sz="1500" kern="1200">
                  <a:solidFill>
                    <a:schemeClr val="lt1"/>
                  </a:solidFill>
                  <a:latin typeface="+mn-lt"/>
                  <a:ea typeface="+mn-ea"/>
                  <a:cs typeface="+mn-cs"/>
                </a:defRPr>
              </a:lvl6pPr>
              <a:lvl7pPr marL="2400878" algn="l" defTabSz="800293" rtl="0" eaLnBrk="1" latinLnBrk="0" hangingPunct="1">
                <a:defRPr sz="1500" kern="1200">
                  <a:solidFill>
                    <a:schemeClr val="lt1"/>
                  </a:solidFill>
                  <a:latin typeface="+mn-lt"/>
                  <a:ea typeface="+mn-ea"/>
                  <a:cs typeface="+mn-cs"/>
                </a:defRPr>
              </a:lvl7pPr>
              <a:lvl8pPr marL="2801024" algn="l" defTabSz="800293" rtl="0" eaLnBrk="1" latinLnBrk="0" hangingPunct="1">
                <a:defRPr sz="1500" kern="1200">
                  <a:solidFill>
                    <a:schemeClr val="lt1"/>
                  </a:solidFill>
                  <a:latin typeface="+mn-lt"/>
                  <a:ea typeface="+mn-ea"/>
                  <a:cs typeface="+mn-cs"/>
                </a:defRPr>
              </a:lvl8pPr>
              <a:lvl9pPr marL="3201171" algn="l" defTabSz="800293" rtl="0" eaLnBrk="1" latinLnBrk="0" hangingPunct="1">
                <a:defRPr sz="1500" kern="1200">
                  <a:solidFill>
                    <a:schemeClr val="lt1"/>
                  </a:solidFill>
                  <a:latin typeface="+mn-lt"/>
                  <a:ea typeface="+mn-ea"/>
                  <a:cs typeface="+mn-cs"/>
                </a:defRPr>
              </a:lvl9pPr>
            </a:lstStyle>
            <a:p>
              <a:pPr algn="ctr" defTabSz="675252"/>
              <a:endParaRPr lang="en-US" sz="5063" dirty="0" err="1">
                <a:solidFill>
                  <a:schemeClr val="bg1"/>
                </a:solidFill>
                <a:latin typeface="Segoe UI"/>
              </a:endParaRPr>
            </a:p>
          </p:txBody>
        </p:sp>
        <p:sp>
          <p:nvSpPr>
            <p:cNvPr id="16" name="TextBox 50">
              <a:extLst>
                <a:ext uri="{FF2B5EF4-FFF2-40B4-BE49-F238E27FC236}">
                  <a16:creationId xmlns:a16="http://schemas.microsoft.com/office/drawing/2014/main" xmlns="" id="{A115BDE5-DFF1-4204-9172-FDD3694B2462}"/>
                </a:ext>
              </a:extLst>
            </p:cNvPr>
            <p:cNvSpPr txBox="1"/>
            <p:nvPr/>
          </p:nvSpPr>
          <p:spPr>
            <a:xfrm>
              <a:off x="3543733" y="3410353"/>
              <a:ext cx="1009630" cy="455959"/>
            </a:xfrm>
            <a:prstGeom prst="rect">
              <a:avLst/>
            </a:prstGeom>
            <a:noFill/>
          </p:spPr>
          <p:txBody>
            <a:bodyPr wrap="square" rtlCol="0">
              <a:spAutoFit/>
            </a:bodyPr>
            <a:lstStyle>
              <a:defPPr>
                <a:defRPr lang="en-US"/>
              </a:defPPr>
              <a:lvl1pPr marL="0" algn="l" defTabSz="800293" rtl="0" eaLnBrk="1" latinLnBrk="0" hangingPunct="1">
                <a:defRPr sz="1500" kern="1200">
                  <a:solidFill>
                    <a:schemeClr val="tx1"/>
                  </a:solidFill>
                  <a:latin typeface="+mn-lt"/>
                  <a:ea typeface="+mn-ea"/>
                  <a:cs typeface="+mn-cs"/>
                </a:defRPr>
              </a:lvl1pPr>
              <a:lvl2pPr marL="400146" algn="l" defTabSz="800293" rtl="0" eaLnBrk="1" latinLnBrk="0" hangingPunct="1">
                <a:defRPr sz="1500" kern="1200">
                  <a:solidFill>
                    <a:schemeClr val="tx1"/>
                  </a:solidFill>
                  <a:latin typeface="+mn-lt"/>
                  <a:ea typeface="+mn-ea"/>
                  <a:cs typeface="+mn-cs"/>
                </a:defRPr>
              </a:lvl2pPr>
              <a:lvl3pPr marL="800293" algn="l" defTabSz="800293" rtl="0" eaLnBrk="1" latinLnBrk="0" hangingPunct="1">
                <a:defRPr sz="1500" kern="1200">
                  <a:solidFill>
                    <a:schemeClr val="tx1"/>
                  </a:solidFill>
                  <a:latin typeface="+mn-lt"/>
                  <a:ea typeface="+mn-ea"/>
                  <a:cs typeface="+mn-cs"/>
                </a:defRPr>
              </a:lvl3pPr>
              <a:lvl4pPr marL="1200439" algn="l" defTabSz="800293" rtl="0" eaLnBrk="1" latinLnBrk="0" hangingPunct="1">
                <a:defRPr sz="1500" kern="1200">
                  <a:solidFill>
                    <a:schemeClr val="tx1"/>
                  </a:solidFill>
                  <a:latin typeface="+mn-lt"/>
                  <a:ea typeface="+mn-ea"/>
                  <a:cs typeface="+mn-cs"/>
                </a:defRPr>
              </a:lvl4pPr>
              <a:lvl5pPr marL="1600585" algn="l" defTabSz="800293" rtl="0" eaLnBrk="1" latinLnBrk="0" hangingPunct="1">
                <a:defRPr sz="1500" kern="1200">
                  <a:solidFill>
                    <a:schemeClr val="tx1"/>
                  </a:solidFill>
                  <a:latin typeface="+mn-lt"/>
                  <a:ea typeface="+mn-ea"/>
                  <a:cs typeface="+mn-cs"/>
                </a:defRPr>
              </a:lvl5pPr>
              <a:lvl6pPr marL="2000732" algn="l" defTabSz="800293" rtl="0" eaLnBrk="1" latinLnBrk="0" hangingPunct="1">
                <a:defRPr sz="1500" kern="1200">
                  <a:solidFill>
                    <a:schemeClr val="tx1"/>
                  </a:solidFill>
                  <a:latin typeface="+mn-lt"/>
                  <a:ea typeface="+mn-ea"/>
                  <a:cs typeface="+mn-cs"/>
                </a:defRPr>
              </a:lvl6pPr>
              <a:lvl7pPr marL="2400878" algn="l" defTabSz="800293" rtl="0" eaLnBrk="1" latinLnBrk="0" hangingPunct="1">
                <a:defRPr sz="1500" kern="1200">
                  <a:solidFill>
                    <a:schemeClr val="tx1"/>
                  </a:solidFill>
                  <a:latin typeface="+mn-lt"/>
                  <a:ea typeface="+mn-ea"/>
                  <a:cs typeface="+mn-cs"/>
                </a:defRPr>
              </a:lvl7pPr>
              <a:lvl8pPr marL="2801024" algn="l" defTabSz="800293" rtl="0" eaLnBrk="1" latinLnBrk="0" hangingPunct="1">
                <a:defRPr sz="1500" kern="1200">
                  <a:solidFill>
                    <a:schemeClr val="tx1"/>
                  </a:solidFill>
                  <a:latin typeface="+mn-lt"/>
                  <a:ea typeface="+mn-ea"/>
                  <a:cs typeface="+mn-cs"/>
                </a:defRPr>
              </a:lvl8pPr>
              <a:lvl9pPr marL="3201171" algn="l" defTabSz="800293" rtl="0" eaLnBrk="1" latinLnBrk="0" hangingPunct="1">
                <a:defRPr sz="1500" kern="1200">
                  <a:solidFill>
                    <a:schemeClr val="tx1"/>
                  </a:solidFill>
                  <a:latin typeface="+mn-lt"/>
                  <a:ea typeface="+mn-ea"/>
                  <a:cs typeface="+mn-cs"/>
                </a:defRPr>
              </a:lvl9pPr>
            </a:lstStyle>
            <a:p>
              <a:pPr defTabSz="675252"/>
              <a:r>
                <a:rPr lang="en-US" altLang="zh-CN" sz="2363" dirty="0">
                  <a:solidFill>
                    <a:schemeClr val="bg1"/>
                  </a:solidFill>
                  <a:latin typeface="Segoe UI"/>
                </a:rPr>
                <a:t>SQL</a:t>
              </a:r>
              <a:endParaRPr lang="en-US" sz="2363" dirty="0">
                <a:solidFill>
                  <a:schemeClr val="bg1"/>
                </a:solidFill>
                <a:latin typeface="Segoe UI"/>
              </a:endParaRPr>
            </a:p>
          </p:txBody>
        </p:sp>
        <p:sp>
          <p:nvSpPr>
            <p:cNvPr id="17" name="Down Arrow 51">
              <a:extLst>
                <a:ext uri="{FF2B5EF4-FFF2-40B4-BE49-F238E27FC236}">
                  <a16:creationId xmlns:a16="http://schemas.microsoft.com/office/drawing/2014/main" xmlns="" id="{D06A52EC-EC1B-4576-A726-750688386D24}"/>
                </a:ext>
              </a:extLst>
            </p:cNvPr>
            <p:cNvSpPr/>
            <p:nvPr/>
          </p:nvSpPr>
          <p:spPr>
            <a:xfrm rot="7641476">
              <a:off x="3201832" y="3510229"/>
              <a:ext cx="482203" cy="1022034"/>
            </a:xfrm>
            <a:prstGeom prst="downArrow">
              <a:avLst/>
            </a:prstGeom>
            <a:gradFill>
              <a:gsLst>
                <a:gs pos="0">
                  <a:srgbClr val="00B0F0"/>
                </a:gs>
                <a:gs pos="25000">
                  <a:srgbClr val="428FA3"/>
                </a:gs>
                <a:gs pos="38000">
                  <a:srgbClr val="328094"/>
                </a:gs>
                <a:gs pos="55000">
                  <a:srgbClr val="1D7B90"/>
                </a:gs>
                <a:gs pos="80000">
                  <a:srgbClr val="10819B"/>
                </a:gs>
                <a:gs pos="88000">
                  <a:srgbClr val="0A8DAB"/>
                </a:gs>
                <a:gs pos="100000">
                  <a:srgbClr val="17ACCF"/>
                </a:gs>
              </a:gsLst>
              <a:lin ang="5400000" scaled="1"/>
            </a:gradFill>
            <a:ln w="9525">
              <a:solidFill>
                <a:srgbClr val="00B5ED"/>
              </a:solidFill>
              <a:round/>
            </a:ln>
            <a:effectLst>
              <a:glow rad="63500">
                <a:srgbClr val="0A8DAB">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0293" rtl="0" eaLnBrk="1" latinLnBrk="0" hangingPunct="1">
                <a:defRPr sz="1500" kern="1200">
                  <a:solidFill>
                    <a:schemeClr val="lt1"/>
                  </a:solidFill>
                  <a:latin typeface="+mn-lt"/>
                  <a:ea typeface="+mn-ea"/>
                  <a:cs typeface="+mn-cs"/>
                </a:defRPr>
              </a:lvl1pPr>
              <a:lvl2pPr marL="400146" algn="l" defTabSz="800293" rtl="0" eaLnBrk="1" latinLnBrk="0" hangingPunct="1">
                <a:defRPr sz="1500" kern="1200">
                  <a:solidFill>
                    <a:schemeClr val="lt1"/>
                  </a:solidFill>
                  <a:latin typeface="+mn-lt"/>
                  <a:ea typeface="+mn-ea"/>
                  <a:cs typeface="+mn-cs"/>
                </a:defRPr>
              </a:lvl2pPr>
              <a:lvl3pPr marL="800293" algn="l" defTabSz="800293" rtl="0" eaLnBrk="1" latinLnBrk="0" hangingPunct="1">
                <a:defRPr sz="1500" kern="1200">
                  <a:solidFill>
                    <a:schemeClr val="lt1"/>
                  </a:solidFill>
                  <a:latin typeface="+mn-lt"/>
                  <a:ea typeface="+mn-ea"/>
                  <a:cs typeface="+mn-cs"/>
                </a:defRPr>
              </a:lvl3pPr>
              <a:lvl4pPr marL="1200439" algn="l" defTabSz="800293" rtl="0" eaLnBrk="1" latinLnBrk="0" hangingPunct="1">
                <a:defRPr sz="1500" kern="1200">
                  <a:solidFill>
                    <a:schemeClr val="lt1"/>
                  </a:solidFill>
                  <a:latin typeface="+mn-lt"/>
                  <a:ea typeface="+mn-ea"/>
                  <a:cs typeface="+mn-cs"/>
                </a:defRPr>
              </a:lvl4pPr>
              <a:lvl5pPr marL="1600585" algn="l" defTabSz="800293" rtl="0" eaLnBrk="1" latinLnBrk="0" hangingPunct="1">
                <a:defRPr sz="1500" kern="1200">
                  <a:solidFill>
                    <a:schemeClr val="lt1"/>
                  </a:solidFill>
                  <a:latin typeface="+mn-lt"/>
                  <a:ea typeface="+mn-ea"/>
                  <a:cs typeface="+mn-cs"/>
                </a:defRPr>
              </a:lvl5pPr>
              <a:lvl6pPr marL="2000732" algn="l" defTabSz="800293" rtl="0" eaLnBrk="1" latinLnBrk="0" hangingPunct="1">
                <a:defRPr sz="1500" kern="1200">
                  <a:solidFill>
                    <a:schemeClr val="lt1"/>
                  </a:solidFill>
                  <a:latin typeface="+mn-lt"/>
                  <a:ea typeface="+mn-ea"/>
                  <a:cs typeface="+mn-cs"/>
                </a:defRPr>
              </a:lvl6pPr>
              <a:lvl7pPr marL="2400878" algn="l" defTabSz="800293" rtl="0" eaLnBrk="1" latinLnBrk="0" hangingPunct="1">
                <a:defRPr sz="1500" kern="1200">
                  <a:solidFill>
                    <a:schemeClr val="lt1"/>
                  </a:solidFill>
                  <a:latin typeface="+mn-lt"/>
                  <a:ea typeface="+mn-ea"/>
                  <a:cs typeface="+mn-cs"/>
                </a:defRPr>
              </a:lvl7pPr>
              <a:lvl8pPr marL="2801024" algn="l" defTabSz="800293" rtl="0" eaLnBrk="1" latinLnBrk="0" hangingPunct="1">
                <a:defRPr sz="1500" kern="1200">
                  <a:solidFill>
                    <a:schemeClr val="lt1"/>
                  </a:solidFill>
                  <a:latin typeface="+mn-lt"/>
                  <a:ea typeface="+mn-ea"/>
                  <a:cs typeface="+mn-cs"/>
                </a:defRPr>
              </a:lvl8pPr>
              <a:lvl9pPr marL="3201171" algn="l" defTabSz="800293" rtl="0" eaLnBrk="1" latinLnBrk="0" hangingPunct="1">
                <a:defRPr sz="1500" kern="1200">
                  <a:solidFill>
                    <a:schemeClr val="lt1"/>
                  </a:solidFill>
                  <a:latin typeface="+mn-lt"/>
                  <a:ea typeface="+mn-ea"/>
                  <a:cs typeface="+mn-cs"/>
                </a:defRPr>
              </a:lvl9pPr>
            </a:lstStyle>
            <a:p>
              <a:pPr algn="ctr" defTabSz="675252"/>
              <a:endParaRPr lang="en-US" sz="5063" dirty="0" err="1">
                <a:solidFill>
                  <a:schemeClr val="bg1"/>
                </a:solidFill>
                <a:latin typeface="Segoe UI"/>
              </a:endParaRPr>
            </a:p>
          </p:txBody>
        </p:sp>
        <p:sp>
          <p:nvSpPr>
            <p:cNvPr id="18" name="TextBox 52">
              <a:extLst>
                <a:ext uri="{FF2B5EF4-FFF2-40B4-BE49-F238E27FC236}">
                  <a16:creationId xmlns:a16="http://schemas.microsoft.com/office/drawing/2014/main" xmlns="" id="{1BCD11D6-A210-4CD3-9901-E82271C2D239}"/>
                </a:ext>
              </a:extLst>
            </p:cNvPr>
            <p:cNvSpPr txBox="1"/>
            <p:nvPr/>
          </p:nvSpPr>
          <p:spPr>
            <a:xfrm>
              <a:off x="6709661" y="3697961"/>
              <a:ext cx="1732730" cy="455959"/>
            </a:xfrm>
            <a:prstGeom prst="rect">
              <a:avLst/>
            </a:prstGeom>
            <a:noFill/>
          </p:spPr>
          <p:txBody>
            <a:bodyPr wrap="square" rtlCol="0">
              <a:spAutoFit/>
            </a:bodyPr>
            <a:lstStyle>
              <a:defPPr>
                <a:defRPr lang="en-US"/>
              </a:defPPr>
              <a:lvl1pPr marL="0" algn="l" defTabSz="800293" rtl="0" eaLnBrk="1" latinLnBrk="0" hangingPunct="1">
                <a:defRPr sz="1500" kern="1200">
                  <a:solidFill>
                    <a:schemeClr val="tx1"/>
                  </a:solidFill>
                  <a:latin typeface="+mn-lt"/>
                  <a:ea typeface="+mn-ea"/>
                  <a:cs typeface="+mn-cs"/>
                </a:defRPr>
              </a:lvl1pPr>
              <a:lvl2pPr marL="400146" algn="l" defTabSz="800293" rtl="0" eaLnBrk="1" latinLnBrk="0" hangingPunct="1">
                <a:defRPr sz="1500" kern="1200">
                  <a:solidFill>
                    <a:schemeClr val="tx1"/>
                  </a:solidFill>
                  <a:latin typeface="+mn-lt"/>
                  <a:ea typeface="+mn-ea"/>
                  <a:cs typeface="+mn-cs"/>
                </a:defRPr>
              </a:lvl2pPr>
              <a:lvl3pPr marL="800293" algn="l" defTabSz="800293" rtl="0" eaLnBrk="1" latinLnBrk="0" hangingPunct="1">
                <a:defRPr sz="1500" kern="1200">
                  <a:solidFill>
                    <a:schemeClr val="tx1"/>
                  </a:solidFill>
                  <a:latin typeface="+mn-lt"/>
                  <a:ea typeface="+mn-ea"/>
                  <a:cs typeface="+mn-cs"/>
                </a:defRPr>
              </a:lvl3pPr>
              <a:lvl4pPr marL="1200439" algn="l" defTabSz="800293" rtl="0" eaLnBrk="1" latinLnBrk="0" hangingPunct="1">
                <a:defRPr sz="1500" kern="1200">
                  <a:solidFill>
                    <a:schemeClr val="tx1"/>
                  </a:solidFill>
                  <a:latin typeface="+mn-lt"/>
                  <a:ea typeface="+mn-ea"/>
                  <a:cs typeface="+mn-cs"/>
                </a:defRPr>
              </a:lvl4pPr>
              <a:lvl5pPr marL="1600585" algn="l" defTabSz="800293" rtl="0" eaLnBrk="1" latinLnBrk="0" hangingPunct="1">
                <a:defRPr sz="1500" kern="1200">
                  <a:solidFill>
                    <a:schemeClr val="tx1"/>
                  </a:solidFill>
                  <a:latin typeface="+mn-lt"/>
                  <a:ea typeface="+mn-ea"/>
                  <a:cs typeface="+mn-cs"/>
                </a:defRPr>
              </a:lvl5pPr>
              <a:lvl6pPr marL="2000732" algn="l" defTabSz="800293" rtl="0" eaLnBrk="1" latinLnBrk="0" hangingPunct="1">
                <a:defRPr sz="1500" kern="1200">
                  <a:solidFill>
                    <a:schemeClr val="tx1"/>
                  </a:solidFill>
                  <a:latin typeface="+mn-lt"/>
                  <a:ea typeface="+mn-ea"/>
                  <a:cs typeface="+mn-cs"/>
                </a:defRPr>
              </a:lvl6pPr>
              <a:lvl7pPr marL="2400878" algn="l" defTabSz="800293" rtl="0" eaLnBrk="1" latinLnBrk="0" hangingPunct="1">
                <a:defRPr sz="1500" kern="1200">
                  <a:solidFill>
                    <a:schemeClr val="tx1"/>
                  </a:solidFill>
                  <a:latin typeface="+mn-lt"/>
                  <a:ea typeface="+mn-ea"/>
                  <a:cs typeface="+mn-cs"/>
                </a:defRPr>
              </a:lvl7pPr>
              <a:lvl8pPr marL="2801024" algn="l" defTabSz="800293" rtl="0" eaLnBrk="1" latinLnBrk="0" hangingPunct="1">
                <a:defRPr sz="1500" kern="1200">
                  <a:solidFill>
                    <a:schemeClr val="tx1"/>
                  </a:solidFill>
                  <a:latin typeface="+mn-lt"/>
                  <a:ea typeface="+mn-ea"/>
                  <a:cs typeface="+mn-cs"/>
                </a:defRPr>
              </a:lvl8pPr>
              <a:lvl9pPr marL="3201171" algn="l" defTabSz="800293" rtl="0" eaLnBrk="1" latinLnBrk="0" hangingPunct="1">
                <a:defRPr sz="1500" kern="1200">
                  <a:solidFill>
                    <a:schemeClr val="tx1"/>
                  </a:solidFill>
                  <a:latin typeface="+mn-lt"/>
                  <a:ea typeface="+mn-ea"/>
                  <a:cs typeface="+mn-cs"/>
                </a:defRPr>
              </a:lvl9pPr>
            </a:lstStyle>
            <a:p>
              <a:pPr defTabSz="675252"/>
              <a:r>
                <a:rPr lang="zh-CN" altLang="en-US" sz="2363" dirty="0">
                  <a:solidFill>
                    <a:schemeClr val="bg1"/>
                  </a:solidFill>
                  <a:latin typeface="Segoe UI"/>
                </a:rPr>
                <a:t>搜索匹配</a:t>
              </a:r>
              <a:endParaRPr lang="en-US" sz="2363" dirty="0">
                <a:solidFill>
                  <a:schemeClr val="bg1"/>
                </a:solidFill>
                <a:latin typeface="Segoe UI"/>
              </a:endParaRPr>
            </a:p>
          </p:txBody>
        </p:sp>
        <p:sp>
          <p:nvSpPr>
            <p:cNvPr id="19" name="Rounded Rectangular Callout 53">
              <a:extLst>
                <a:ext uri="{FF2B5EF4-FFF2-40B4-BE49-F238E27FC236}">
                  <a16:creationId xmlns:a16="http://schemas.microsoft.com/office/drawing/2014/main" xmlns="" id="{9AB3D259-3B78-454E-9F62-0E3BEAE12492}"/>
                </a:ext>
              </a:extLst>
            </p:cNvPr>
            <p:cNvSpPr/>
            <p:nvPr/>
          </p:nvSpPr>
          <p:spPr>
            <a:xfrm>
              <a:off x="591095" y="1528080"/>
              <a:ext cx="2352478" cy="467487"/>
            </a:xfrm>
            <a:prstGeom prst="wedgeRoundRectCallout">
              <a:avLst>
                <a:gd name="adj1" fmla="val -2364"/>
                <a:gd name="adj2" fmla="val 95577"/>
                <a:gd name="adj3" fmla="val 16667"/>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800293" rtl="0" eaLnBrk="1" latinLnBrk="0" hangingPunct="1">
                <a:defRPr sz="1500" kern="1200">
                  <a:solidFill>
                    <a:schemeClr val="lt1"/>
                  </a:solidFill>
                  <a:latin typeface="+mn-lt"/>
                  <a:ea typeface="+mn-ea"/>
                  <a:cs typeface="+mn-cs"/>
                </a:defRPr>
              </a:lvl1pPr>
              <a:lvl2pPr marL="400146" algn="l" defTabSz="800293" rtl="0" eaLnBrk="1" latinLnBrk="0" hangingPunct="1">
                <a:defRPr sz="1500" kern="1200">
                  <a:solidFill>
                    <a:schemeClr val="lt1"/>
                  </a:solidFill>
                  <a:latin typeface="+mn-lt"/>
                  <a:ea typeface="+mn-ea"/>
                  <a:cs typeface="+mn-cs"/>
                </a:defRPr>
              </a:lvl2pPr>
              <a:lvl3pPr marL="800293" algn="l" defTabSz="800293" rtl="0" eaLnBrk="1" latinLnBrk="0" hangingPunct="1">
                <a:defRPr sz="1500" kern="1200">
                  <a:solidFill>
                    <a:schemeClr val="lt1"/>
                  </a:solidFill>
                  <a:latin typeface="+mn-lt"/>
                  <a:ea typeface="+mn-ea"/>
                  <a:cs typeface="+mn-cs"/>
                </a:defRPr>
              </a:lvl3pPr>
              <a:lvl4pPr marL="1200439" algn="l" defTabSz="800293" rtl="0" eaLnBrk="1" latinLnBrk="0" hangingPunct="1">
                <a:defRPr sz="1500" kern="1200">
                  <a:solidFill>
                    <a:schemeClr val="lt1"/>
                  </a:solidFill>
                  <a:latin typeface="+mn-lt"/>
                  <a:ea typeface="+mn-ea"/>
                  <a:cs typeface="+mn-cs"/>
                </a:defRPr>
              </a:lvl4pPr>
              <a:lvl5pPr marL="1600585" algn="l" defTabSz="800293" rtl="0" eaLnBrk="1" latinLnBrk="0" hangingPunct="1">
                <a:defRPr sz="1500" kern="1200">
                  <a:solidFill>
                    <a:schemeClr val="lt1"/>
                  </a:solidFill>
                  <a:latin typeface="+mn-lt"/>
                  <a:ea typeface="+mn-ea"/>
                  <a:cs typeface="+mn-cs"/>
                </a:defRPr>
              </a:lvl5pPr>
              <a:lvl6pPr marL="2000732" algn="l" defTabSz="800293" rtl="0" eaLnBrk="1" latinLnBrk="0" hangingPunct="1">
                <a:defRPr sz="1500" kern="1200">
                  <a:solidFill>
                    <a:schemeClr val="lt1"/>
                  </a:solidFill>
                  <a:latin typeface="+mn-lt"/>
                  <a:ea typeface="+mn-ea"/>
                  <a:cs typeface="+mn-cs"/>
                </a:defRPr>
              </a:lvl6pPr>
              <a:lvl7pPr marL="2400878" algn="l" defTabSz="800293" rtl="0" eaLnBrk="1" latinLnBrk="0" hangingPunct="1">
                <a:defRPr sz="1500" kern="1200">
                  <a:solidFill>
                    <a:schemeClr val="lt1"/>
                  </a:solidFill>
                  <a:latin typeface="+mn-lt"/>
                  <a:ea typeface="+mn-ea"/>
                  <a:cs typeface="+mn-cs"/>
                </a:defRPr>
              </a:lvl7pPr>
              <a:lvl8pPr marL="2801024" algn="l" defTabSz="800293" rtl="0" eaLnBrk="1" latinLnBrk="0" hangingPunct="1">
                <a:defRPr sz="1500" kern="1200">
                  <a:solidFill>
                    <a:schemeClr val="lt1"/>
                  </a:solidFill>
                  <a:latin typeface="+mn-lt"/>
                  <a:ea typeface="+mn-ea"/>
                  <a:cs typeface="+mn-cs"/>
                </a:defRPr>
              </a:lvl8pPr>
              <a:lvl9pPr marL="3201171" algn="l" defTabSz="800293" rtl="0" eaLnBrk="1" latinLnBrk="0" hangingPunct="1">
                <a:defRPr sz="1500" kern="1200">
                  <a:solidFill>
                    <a:schemeClr val="lt1"/>
                  </a:solidFill>
                  <a:latin typeface="+mn-lt"/>
                  <a:ea typeface="+mn-ea"/>
                  <a:cs typeface="+mn-cs"/>
                </a:defRPr>
              </a:lvl9pPr>
            </a:lstStyle>
            <a:p>
              <a:pPr algn="ctr" defTabSz="675252"/>
              <a:endParaRPr lang="en-US" sz="2363" i="1" dirty="0">
                <a:solidFill>
                  <a:schemeClr val="bg1"/>
                </a:solidFill>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xmlns="" id="{2A597654-3C2A-4E09-8C41-91C7B0C4AFF2}"/>
                </a:ext>
              </a:extLst>
            </p:cNvPr>
            <p:cNvCxnSpPr>
              <a:cxnSpLocks/>
            </p:cNvCxnSpPr>
            <p:nvPr/>
          </p:nvCxnSpPr>
          <p:spPr>
            <a:xfrm flipH="1">
              <a:off x="1204694" y="2346358"/>
              <a:ext cx="39743" cy="2617931"/>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7C303945-542B-49A4-95A0-12E329BCCFA5}"/>
                </a:ext>
              </a:extLst>
            </p:cNvPr>
            <p:cNvCxnSpPr>
              <a:cxnSpLocks/>
            </p:cNvCxnSpPr>
            <p:nvPr/>
          </p:nvCxnSpPr>
          <p:spPr>
            <a:xfrm>
              <a:off x="1204693" y="4964290"/>
              <a:ext cx="7568809" cy="17831"/>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46AB9D3-7076-4548-BA0E-2FD4B3113EA1}"/>
                </a:ext>
              </a:extLst>
            </p:cNvPr>
            <p:cNvCxnSpPr/>
            <p:nvPr/>
          </p:nvCxnSpPr>
          <p:spPr>
            <a:xfrm>
              <a:off x="1244803" y="2302972"/>
              <a:ext cx="7559592" cy="0"/>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268E64EA-4357-4A15-B0C7-94AB4EE45F08}"/>
                </a:ext>
              </a:extLst>
            </p:cNvPr>
            <p:cNvCxnSpPr>
              <a:cxnSpLocks/>
            </p:cNvCxnSpPr>
            <p:nvPr/>
          </p:nvCxnSpPr>
          <p:spPr>
            <a:xfrm flipV="1">
              <a:off x="8804395" y="2346360"/>
              <a:ext cx="10334" cy="2649583"/>
            </a:xfrm>
            <a:prstGeom prst="line">
              <a:avLst/>
            </a:prstGeom>
            <a:ln w="28575">
              <a:solidFill>
                <a:srgbClr val="0070C0"/>
              </a:solidFill>
              <a:prstDash val="sysDot"/>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xmlns="" id="{9A83C39E-D932-420C-81E3-58228D27E7A8}"/>
                </a:ext>
              </a:extLst>
            </p:cNvPr>
            <p:cNvSpPr/>
            <p:nvPr/>
          </p:nvSpPr>
          <p:spPr>
            <a:xfrm>
              <a:off x="731124" y="1538600"/>
              <a:ext cx="1800493" cy="461665"/>
            </a:xfrm>
            <a:prstGeom prst="rect">
              <a:avLst/>
            </a:prstGeom>
          </p:spPr>
          <p:txBody>
            <a:bodyPr wrap="none">
              <a:spAutoFit/>
            </a:bodyPr>
            <a:lstStyle/>
            <a:p>
              <a:r>
                <a:rPr lang="zh-CN" altLang="en-US" sz="2400" i="1" dirty="0">
                  <a:solidFill>
                    <a:schemeClr val="bg1"/>
                  </a:solidFill>
                  <a:latin typeface="Times New Roman" panose="02020603050405020304" pitchFamily="18" charset="0"/>
                  <a:cs typeface="Times New Roman" panose="02020603050405020304" pitchFamily="18" charset="0"/>
                </a:rPr>
                <a:t>贾木尼</a:t>
              </a:r>
              <a:r>
                <a:rPr lang="en-US" altLang="zh-CN" sz="2400" i="1" dirty="0">
                  <a:solidFill>
                    <a:schemeClr val="bg1"/>
                  </a:solidFill>
                  <a:latin typeface="Times New Roman" panose="02020603050405020304" pitchFamily="18" charset="0"/>
                  <a:cs typeface="Times New Roman" panose="02020603050405020304" pitchFamily="18" charset="0"/>
                </a:rPr>
                <a:t>.</a:t>
              </a:r>
              <a:r>
                <a:rPr lang="zh-CN" altLang="en-US" sz="2400" i="1" dirty="0">
                  <a:solidFill>
                    <a:schemeClr val="bg1"/>
                  </a:solidFill>
                  <a:latin typeface="Times New Roman" panose="02020603050405020304" pitchFamily="18" charset="0"/>
                  <a:cs typeface="Times New Roman" panose="02020603050405020304" pitchFamily="18" charset="0"/>
                </a:rPr>
                <a:t>比伯</a:t>
              </a:r>
              <a:endParaRPr lang="en-US" sz="2000" dirty="0">
                <a:solidFill>
                  <a:schemeClr val="bg1"/>
                </a:solidFill>
              </a:endParaRPr>
            </a:p>
          </p:txBody>
        </p:sp>
      </p:grpSp>
      <p:sp>
        <p:nvSpPr>
          <p:cNvPr id="24" name="文本框 9">
            <a:extLst>
              <a:ext uri="{FF2B5EF4-FFF2-40B4-BE49-F238E27FC236}">
                <a16:creationId xmlns:a16="http://schemas.microsoft.com/office/drawing/2014/main" xmlns="" id="{0D31131C-B144-437B-A301-1FB85C2A96A7}"/>
              </a:ext>
            </a:extLst>
          </p:cNvPr>
          <p:cNvSpPr txBox="1"/>
          <p:nvPr/>
        </p:nvSpPr>
        <p:spPr>
          <a:xfrm>
            <a:off x="-132782" y="4711234"/>
            <a:ext cx="9409564" cy="369332"/>
          </a:xfrm>
          <a:prstGeom prst="rect">
            <a:avLst/>
          </a:prstGeom>
          <a:noFill/>
        </p:spPr>
        <p:txBody>
          <a:bodyPr wrap="none" rtlCol="0">
            <a:spAutoFit/>
          </a:bodyPr>
          <a:lstStyle/>
          <a:p>
            <a:r>
              <a:rPr lang="en-US" altLang="zh-CN" sz="1800" dirty="0">
                <a:solidFill>
                  <a:schemeClr val="bg1"/>
                </a:solidFill>
              </a:rPr>
              <a:t>【</a:t>
            </a:r>
            <a:r>
              <a:rPr lang="en-US" altLang="zh-CN" sz="1800" dirty="0" err="1">
                <a:solidFill>
                  <a:schemeClr val="bg1"/>
                </a:solidFill>
              </a:rPr>
              <a:t>Yih</a:t>
            </a:r>
            <a:r>
              <a:rPr lang="en-US" altLang="zh-CN" sz="1800" dirty="0">
                <a:solidFill>
                  <a:schemeClr val="bg1"/>
                </a:solidFill>
              </a:rPr>
              <a:t>,</a:t>
            </a:r>
            <a:r>
              <a:rPr lang="zh-CN" altLang="en-US" sz="1800" dirty="0">
                <a:solidFill>
                  <a:schemeClr val="bg1"/>
                </a:solidFill>
              </a:rPr>
              <a:t> </a:t>
            </a:r>
            <a:r>
              <a:rPr lang="en-US" altLang="zh-CN" sz="1800" dirty="0">
                <a:solidFill>
                  <a:schemeClr val="bg1"/>
                </a:solidFill>
              </a:rPr>
              <a:t>He,</a:t>
            </a:r>
            <a:r>
              <a:rPr lang="zh-CN" altLang="en-US" sz="1800" dirty="0">
                <a:solidFill>
                  <a:schemeClr val="bg1"/>
                </a:solidFill>
              </a:rPr>
              <a:t> </a:t>
            </a:r>
            <a:r>
              <a:rPr lang="en-US" altLang="zh-CN" sz="1800" dirty="0">
                <a:solidFill>
                  <a:schemeClr val="bg1"/>
                </a:solidFill>
              </a:rPr>
              <a:t>Meek,</a:t>
            </a:r>
            <a:r>
              <a:rPr lang="zh-CN" altLang="en-US" sz="1800" dirty="0">
                <a:solidFill>
                  <a:schemeClr val="bg1"/>
                </a:solidFill>
              </a:rPr>
              <a:t> </a:t>
            </a:r>
            <a:r>
              <a:rPr lang="en-US" altLang="zh-CN" sz="1800" dirty="0">
                <a:solidFill>
                  <a:schemeClr val="bg1"/>
                </a:solidFill>
              </a:rPr>
              <a:t>ACL2014; </a:t>
            </a:r>
            <a:r>
              <a:rPr lang="en-US" altLang="zh-CN" sz="1800" dirty="0" err="1">
                <a:solidFill>
                  <a:schemeClr val="bg1"/>
                </a:solidFill>
              </a:rPr>
              <a:t>Yih</a:t>
            </a:r>
            <a:r>
              <a:rPr lang="en-US" altLang="zh-CN" sz="1800" dirty="0">
                <a:solidFill>
                  <a:schemeClr val="bg1"/>
                </a:solidFill>
              </a:rPr>
              <a:t>, Chang, He, Gao,</a:t>
            </a:r>
            <a:r>
              <a:rPr lang="zh-CN" altLang="en-US" sz="1800" dirty="0">
                <a:solidFill>
                  <a:schemeClr val="bg1"/>
                </a:solidFill>
              </a:rPr>
              <a:t> </a:t>
            </a:r>
            <a:r>
              <a:rPr lang="en-US" altLang="zh-CN" sz="1800" dirty="0">
                <a:solidFill>
                  <a:schemeClr val="bg1"/>
                </a:solidFill>
              </a:rPr>
              <a:t>ACL2015; Golub &amp; He EMNLP2016;…】</a:t>
            </a:r>
            <a:endParaRPr lang="zh-CN" altLang="en-US" sz="1800" dirty="0">
              <a:solidFill>
                <a:schemeClr val="bg1"/>
              </a:solidFill>
            </a:endParaRPr>
          </a:p>
        </p:txBody>
      </p:sp>
    </p:spTree>
    <p:extLst>
      <p:ext uri="{BB962C8B-B14F-4D97-AF65-F5344CB8AC3E}">
        <p14:creationId xmlns:p14="http://schemas.microsoft.com/office/powerpoint/2010/main" val="13894161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标题 6">
            <a:extLst>
              <a:ext uri="{FF2B5EF4-FFF2-40B4-BE49-F238E27FC236}">
                <a16:creationId xmlns:a16="http://schemas.microsoft.com/office/drawing/2014/main" xmlns="" id="{D1F823CC-6A30-4AC7-8B26-A9119DFBB1F8}"/>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lvl="0"/>
            <a:r>
              <a:rPr lang="zh-CN" altLang="en-US" sz="3600" b="1" dirty="0">
                <a:latin typeface="+mj-ea"/>
                <a:ea typeface="+mj-ea"/>
              </a:rPr>
              <a:t>机器阅读理解</a:t>
            </a:r>
            <a:r>
              <a:rPr lang="en-US" altLang="zh-CN" sz="3600" b="1" dirty="0">
                <a:latin typeface="+mj-ea"/>
                <a:ea typeface="+mj-ea"/>
              </a:rPr>
              <a:t>(MRC)</a:t>
            </a:r>
            <a:endParaRPr kumimoji="0" lang="zh-CN" altLang="en-US" sz="3600" b="1" i="0" u="none" strike="noStrike" kern="1200" cap="none" spc="0" normalizeH="0" baseline="0" noProof="0" dirty="0">
              <a:ln>
                <a:noFill/>
              </a:ln>
              <a:effectLst/>
              <a:uLnTx/>
              <a:uFillTx/>
              <a:latin typeface="+mj-ea"/>
              <a:ea typeface="+mj-ea"/>
            </a:endParaRPr>
          </a:p>
        </p:txBody>
      </p:sp>
      <p:sp>
        <p:nvSpPr>
          <p:cNvPr id="4" name="Rectangle 3">
            <a:extLst>
              <a:ext uri="{FF2B5EF4-FFF2-40B4-BE49-F238E27FC236}">
                <a16:creationId xmlns:a16="http://schemas.microsoft.com/office/drawing/2014/main" xmlns="" id="{678BFD9B-94CE-4655-8C3D-4E98BA8E71DF}"/>
              </a:ext>
            </a:extLst>
          </p:cNvPr>
          <p:cNvSpPr/>
          <p:nvPr/>
        </p:nvSpPr>
        <p:spPr>
          <a:xfrm>
            <a:off x="420306" y="901807"/>
            <a:ext cx="3005951" cy="400110"/>
          </a:xfrm>
          <a:prstGeom prst="rect">
            <a:avLst/>
          </a:prstGeom>
        </p:spPr>
        <p:txBody>
          <a:bodyPr wrap="none">
            <a:spAutoFit/>
          </a:bodyPr>
          <a:lstStyle/>
          <a:p>
            <a:r>
              <a:rPr lang="zh-CN" altLang="en-US" sz="2000" b="1" dirty="0">
                <a:solidFill>
                  <a:schemeClr val="bg1"/>
                </a:solidFill>
              </a:rPr>
              <a:t>机器阅读文本，回答问题</a:t>
            </a:r>
            <a:endParaRPr lang="en-US" sz="1800" dirty="0">
              <a:solidFill>
                <a:schemeClr val="bg1"/>
              </a:solidFill>
            </a:endParaRPr>
          </a:p>
        </p:txBody>
      </p:sp>
      <p:sp>
        <p:nvSpPr>
          <p:cNvPr id="8" name="TextBox 10">
            <a:extLst>
              <a:ext uri="{FF2B5EF4-FFF2-40B4-BE49-F238E27FC236}">
                <a16:creationId xmlns:a16="http://schemas.microsoft.com/office/drawing/2014/main" xmlns="" id="{6AF98079-0C20-4B68-B682-29A43949FAE0}"/>
              </a:ext>
            </a:extLst>
          </p:cNvPr>
          <p:cNvSpPr txBox="1"/>
          <p:nvPr/>
        </p:nvSpPr>
        <p:spPr>
          <a:xfrm>
            <a:off x="484518" y="1447202"/>
            <a:ext cx="4068893" cy="2170838"/>
          </a:xfrm>
          <a:prstGeom prst="rect">
            <a:avLst/>
          </a:prstGeom>
          <a:noFill/>
        </p:spPr>
        <p:txBody>
          <a:bodyPr wrap="square" rtlCol="0">
            <a:noAutofit/>
          </a:bodyPr>
          <a:lstStyle/>
          <a:p>
            <a:r>
              <a:rPr lang="zh-CN" altLang="en-US" sz="1500" dirty="0">
                <a:solidFill>
                  <a:schemeClr val="bg1">
                    <a:lumMod val="95000"/>
                  </a:schemeClr>
                </a:solidFill>
              </a:rPr>
              <a:t>文章：印尼雅加达（</a:t>
            </a:r>
            <a:r>
              <a:rPr lang="en-US" altLang="zh-CN" sz="1500" dirty="0">
                <a:solidFill>
                  <a:schemeClr val="bg1">
                    <a:lumMod val="95000"/>
                  </a:schemeClr>
                </a:solidFill>
              </a:rPr>
              <a:t>CNN</a:t>
            </a:r>
            <a:r>
              <a:rPr lang="zh-CN" altLang="en-US" sz="1500" dirty="0">
                <a:solidFill>
                  <a:schemeClr val="bg1">
                    <a:lumMod val="95000"/>
                  </a:schemeClr>
                </a:solidFill>
              </a:rPr>
              <a:t>） </a:t>
            </a:r>
            <a:r>
              <a:rPr lang="en-US" altLang="zh-CN" sz="1500" dirty="0">
                <a:solidFill>
                  <a:schemeClr val="bg1">
                    <a:lumMod val="95000"/>
                  </a:schemeClr>
                </a:solidFill>
              </a:rPr>
              <a:t>- </a:t>
            </a:r>
            <a:r>
              <a:rPr lang="zh-CN" altLang="en-US" sz="1500" dirty="0">
                <a:solidFill>
                  <a:schemeClr val="bg1">
                    <a:lumMod val="95000"/>
                  </a:schemeClr>
                </a:solidFill>
              </a:rPr>
              <a:t>据报道，五名欧洲人周六在印度尼西亚潜水旅行出错后获救，他们不得不在躲开科莫多巨龙的同时等待被发现。 星期四失踪后，该团体在科莫多国家公园附近的</a:t>
            </a:r>
            <a:r>
              <a:rPr lang="en-US" altLang="zh-CN" sz="1500" dirty="0">
                <a:solidFill>
                  <a:schemeClr val="bg1">
                    <a:lumMod val="95000"/>
                  </a:schemeClr>
                </a:solidFill>
              </a:rPr>
              <a:t>Rinca</a:t>
            </a:r>
            <a:r>
              <a:rPr lang="zh-CN" altLang="en-US" sz="1500" dirty="0">
                <a:solidFill>
                  <a:schemeClr val="bg1">
                    <a:lumMod val="95000"/>
                  </a:schemeClr>
                </a:solidFill>
              </a:rPr>
              <a:t>岛上的</a:t>
            </a:r>
            <a:r>
              <a:rPr lang="en-US" altLang="zh-CN" sz="1500" dirty="0">
                <a:solidFill>
                  <a:schemeClr val="bg1">
                    <a:lumMod val="95000"/>
                  </a:schemeClr>
                </a:solidFill>
              </a:rPr>
              <a:t>Mantaolan</a:t>
            </a:r>
            <a:r>
              <a:rPr lang="zh-CN" altLang="en-US" sz="1500" dirty="0">
                <a:solidFill>
                  <a:schemeClr val="bg1">
                    <a:lumMod val="95000"/>
                  </a:schemeClr>
                </a:solidFill>
              </a:rPr>
              <a:t>被发现。一同前往的潜水员向导报告共有三名英国人，一名法国人和一名瑞典人在离岛上度过了两个晚上，而这里是大型科莫多巨龙的所在地。巡逻队之后发现了他们。这个团体在周六获救。</a:t>
            </a:r>
          </a:p>
          <a:p>
            <a:r>
              <a:rPr lang="en-US" sz="1324" dirty="0">
                <a:solidFill>
                  <a:schemeClr val="tx2">
                    <a:lumMod val="50000"/>
                    <a:lumOff val="50000"/>
                  </a:schemeClr>
                </a:solidFill>
                <a:latin typeface="Calibri" panose="020F0502020204030204" pitchFamily="34" charset="0"/>
                <a:ea typeface="Times New Roman" panose="02020603050405020304" pitchFamily="18" charset="0"/>
                <a:cs typeface="Times New Roman" panose="02020603050405020304" pitchFamily="18" charset="0"/>
              </a:rPr>
              <a:t>. </a:t>
            </a:r>
            <a:endParaRPr lang="en-US" sz="1324" dirty="0">
              <a:solidFill>
                <a:schemeClr val="tx2">
                  <a:lumMod val="50000"/>
                  <a:lumOff val="50000"/>
                </a:schemeClr>
              </a:solidFill>
              <a:latin typeface="Times New Roman" panose="02020603050405020304" pitchFamily="18" charset="0"/>
              <a:ea typeface="Times New Roman" panose="02020603050405020304" pitchFamily="18" charset="0"/>
            </a:endParaRPr>
          </a:p>
        </p:txBody>
      </p:sp>
      <p:sp>
        <p:nvSpPr>
          <p:cNvPr id="9" name="Rectangle: Rounded Corners 3">
            <a:extLst>
              <a:ext uri="{FF2B5EF4-FFF2-40B4-BE49-F238E27FC236}">
                <a16:creationId xmlns:a16="http://schemas.microsoft.com/office/drawing/2014/main" xmlns="" id="{3779983F-55DA-4D8D-87DB-091D9E2A47CB}"/>
              </a:ext>
            </a:extLst>
          </p:cNvPr>
          <p:cNvSpPr/>
          <p:nvPr/>
        </p:nvSpPr>
        <p:spPr>
          <a:xfrm>
            <a:off x="420306" y="1406615"/>
            <a:ext cx="4020460" cy="225201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7232" tIns="33616" rIns="67232" bIns="33616" numCol="1" spcCol="0" rtlCol="0" fromWordArt="0" anchor="ctr" anchorCtr="0" forceAA="0" compatLnSpc="1">
            <a:prstTxWarp prst="textNoShape">
              <a:avLst/>
            </a:prstTxWarp>
            <a:noAutofit/>
          </a:bodyPr>
          <a:lstStyle/>
          <a:p>
            <a:endParaRPr lang="en-US" sz="1324"/>
          </a:p>
        </p:txBody>
      </p:sp>
      <p:sp>
        <p:nvSpPr>
          <p:cNvPr id="10" name="Rectangle: Rounded Corners 4">
            <a:extLst>
              <a:ext uri="{FF2B5EF4-FFF2-40B4-BE49-F238E27FC236}">
                <a16:creationId xmlns:a16="http://schemas.microsoft.com/office/drawing/2014/main" xmlns="" id="{D17E3C75-9A38-48B5-AB16-7DEDADD5EC53}"/>
              </a:ext>
            </a:extLst>
          </p:cNvPr>
          <p:cNvSpPr/>
          <p:nvPr/>
        </p:nvSpPr>
        <p:spPr>
          <a:xfrm>
            <a:off x="420306" y="3745796"/>
            <a:ext cx="4012032" cy="32575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7232" tIns="33616" rIns="67232" bIns="33616" numCol="1" spcCol="0" rtlCol="0" fromWordArt="0" anchor="ctr" anchorCtr="0" forceAA="0" compatLnSpc="1">
            <a:prstTxWarp prst="textNoShape">
              <a:avLst/>
            </a:prstTxWarp>
            <a:noAutofit/>
          </a:bodyPr>
          <a:lstStyle/>
          <a:p>
            <a:r>
              <a:rPr lang="zh-CN" altLang="en-US" sz="1800" b="1" dirty="0">
                <a:solidFill>
                  <a:srgbClr val="FFFFFF"/>
                </a:solidFill>
                <a:ea typeface="Times New Roman" panose="02020603050405020304" pitchFamily="18" charset="0"/>
                <a:cs typeface="Times New Roman" panose="02020603050405020304" pitchFamily="18" charset="0"/>
              </a:rPr>
              <a:t>问题</a:t>
            </a:r>
            <a:r>
              <a:rPr lang="en-US" sz="1800" b="1" dirty="0">
                <a:solidFill>
                  <a:srgbClr val="FFFFFF"/>
                </a:solidFill>
                <a:ea typeface="Times New Roman" panose="02020603050405020304" pitchFamily="18" charset="0"/>
                <a:cs typeface="Times New Roman" panose="02020603050405020304" pitchFamily="18" charset="0"/>
              </a:rPr>
              <a:t>:</a:t>
            </a:r>
            <a:r>
              <a:rPr lang="en-US" sz="1800" dirty="0">
                <a:solidFill>
                  <a:srgbClr val="FFFFFF"/>
                </a:solidFill>
                <a:ea typeface="Times New Roman" panose="02020603050405020304" pitchFamily="18" charset="0"/>
                <a:cs typeface="Times New Roman" panose="02020603050405020304" pitchFamily="18" charset="0"/>
              </a:rPr>
              <a:t> </a:t>
            </a:r>
            <a:r>
              <a:rPr lang="zh-CN" altLang="en-US" sz="1800" dirty="0">
                <a:solidFill>
                  <a:srgbClr val="FFFFFF"/>
                </a:solidFill>
                <a:ea typeface="Times New Roman" panose="02020603050405020304" pitchFamily="18" charset="0"/>
                <a:cs typeface="Times New Roman" panose="02020603050405020304" pitchFamily="18" charset="0"/>
              </a:rPr>
              <a:t>有多少英国人获救</a:t>
            </a:r>
            <a:r>
              <a:rPr lang="en-US" sz="1800" dirty="0">
                <a:solidFill>
                  <a:srgbClr val="FFFFFF"/>
                </a:solidFill>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ea typeface="Times New Roman" panose="02020603050405020304" pitchFamily="18" charset="0"/>
            </a:endParaRPr>
          </a:p>
        </p:txBody>
      </p:sp>
      <p:sp>
        <p:nvSpPr>
          <p:cNvPr id="12" name="Rectangle: Rounded Corners 12">
            <a:extLst>
              <a:ext uri="{FF2B5EF4-FFF2-40B4-BE49-F238E27FC236}">
                <a16:creationId xmlns:a16="http://schemas.microsoft.com/office/drawing/2014/main" xmlns="" id="{CC61D051-01A4-4488-A28C-AB70AE13EAB9}"/>
              </a:ext>
            </a:extLst>
          </p:cNvPr>
          <p:cNvSpPr/>
          <p:nvPr/>
        </p:nvSpPr>
        <p:spPr>
          <a:xfrm>
            <a:off x="428733" y="4157274"/>
            <a:ext cx="4012033" cy="2888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7232" tIns="33616" rIns="67232" bIns="33616" numCol="1" spcCol="0" rtlCol="0" fromWordArt="0" anchor="ctr" anchorCtr="0" forceAA="0" compatLnSpc="1">
            <a:prstTxWarp prst="textNoShape">
              <a:avLst/>
            </a:prstTxWarp>
            <a:noAutofit/>
          </a:bodyPr>
          <a:lstStyle/>
          <a:p>
            <a:r>
              <a:rPr lang="zh-CN" altLang="en-US" sz="1800" b="1" dirty="0">
                <a:solidFill>
                  <a:srgbClr val="FFFFFF"/>
                </a:solidFill>
                <a:ea typeface="Times New Roman" panose="02020603050405020304" pitchFamily="18" charset="0"/>
                <a:cs typeface="Times New Roman" panose="02020603050405020304" pitchFamily="18" charset="0"/>
              </a:rPr>
              <a:t>答案</a:t>
            </a:r>
            <a:r>
              <a:rPr lang="en-US" sz="1800" b="1" dirty="0">
                <a:solidFill>
                  <a:srgbClr val="FFFFFF"/>
                </a:solidFill>
                <a:ea typeface="Times New Roman" panose="02020603050405020304" pitchFamily="18" charset="0"/>
                <a:cs typeface="Times New Roman" panose="02020603050405020304" pitchFamily="18" charset="0"/>
              </a:rPr>
              <a:t>:</a:t>
            </a:r>
            <a:r>
              <a:rPr lang="en-US" sz="1800" dirty="0">
                <a:solidFill>
                  <a:srgbClr val="FFFFFF"/>
                </a:solidFill>
                <a:ea typeface="Times New Roman" panose="02020603050405020304" pitchFamily="18" charset="0"/>
                <a:cs typeface="Times New Roman" panose="02020603050405020304" pitchFamily="18" charset="0"/>
              </a:rPr>
              <a:t> </a:t>
            </a:r>
            <a:r>
              <a:rPr lang="zh-CN" altLang="en-US" sz="1800" dirty="0">
                <a:solidFill>
                  <a:srgbClr val="FFFFFF"/>
                </a:solidFill>
                <a:ea typeface="Times New Roman" panose="02020603050405020304" pitchFamily="18" charset="0"/>
                <a:cs typeface="Times New Roman" panose="02020603050405020304" pitchFamily="18" charset="0"/>
              </a:rPr>
              <a:t>三位</a:t>
            </a:r>
            <a:endParaRPr lang="en-US" sz="2000" dirty="0">
              <a:latin typeface="Times New Roman" panose="02020603050405020304" pitchFamily="18" charset="0"/>
              <a:ea typeface="Times New Roman" panose="02020603050405020304" pitchFamily="18" charset="0"/>
            </a:endParaRPr>
          </a:p>
        </p:txBody>
      </p:sp>
      <p:pic>
        <p:nvPicPr>
          <p:cNvPr id="13" name="图片 12"/>
          <p:cNvPicPr>
            <a:picLocks noChangeAspect="1"/>
          </p:cNvPicPr>
          <p:nvPr/>
        </p:nvPicPr>
        <p:blipFill>
          <a:blip r:embed="rId3"/>
          <a:stretch>
            <a:fillRect/>
          </a:stretch>
        </p:blipFill>
        <p:spPr>
          <a:xfrm>
            <a:off x="6351373" y="305731"/>
            <a:ext cx="1532237" cy="411379"/>
          </a:xfrm>
          <a:prstGeom prst="rect">
            <a:avLst/>
          </a:prstGeom>
        </p:spPr>
      </p:pic>
      <p:grpSp>
        <p:nvGrpSpPr>
          <p:cNvPr id="3" name="Group 2">
            <a:extLst>
              <a:ext uri="{FF2B5EF4-FFF2-40B4-BE49-F238E27FC236}">
                <a16:creationId xmlns:a16="http://schemas.microsoft.com/office/drawing/2014/main" xmlns="" id="{2EBB2E3B-9EAA-4383-A3FC-1C8250A2E1D8}"/>
              </a:ext>
            </a:extLst>
          </p:cNvPr>
          <p:cNvGrpSpPr/>
          <p:nvPr/>
        </p:nvGrpSpPr>
        <p:grpSpPr>
          <a:xfrm>
            <a:off x="4751647" y="503569"/>
            <a:ext cx="4309475" cy="4533251"/>
            <a:chOff x="4703236" y="503569"/>
            <a:chExt cx="4309475" cy="4533251"/>
          </a:xfrm>
        </p:grpSpPr>
        <p:pic>
          <p:nvPicPr>
            <p:cNvPr id="2" name="Picture 1">
              <a:extLst>
                <a:ext uri="{FF2B5EF4-FFF2-40B4-BE49-F238E27FC236}">
                  <a16:creationId xmlns:a16="http://schemas.microsoft.com/office/drawing/2014/main" xmlns="" id="{643E730F-1C43-46BB-9D2C-4461216DA2DE}"/>
                </a:ext>
              </a:extLst>
            </p:cNvPr>
            <p:cNvPicPr>
              <a:picLocks noChangeAspect="1"/>
            </p:cNvPicPr>
            <p:nvPr/>
          </p:nvPicPr>
          <p:blipFill>
            <a:blip r:embed="rId4"/>
            <a:stretch>
              <a:fillRect/>
            </a:stretch>
          </p:blipFill>
          <p:spPr>
            <a:xfrm>
              <a:off x="4703236" y="1711960"/>
              <a:ext cx="4309475" cy="3324860"/>
            </a:xfrm>
            <a:prstGeom prst="rect">
              <a:avLst/>
            </a:prstGeom>
          </p:spPr>
        </p:pic>
        <p:pic>
          <p:nvPicPr>
            <p:cNvPr id="6" name="Picture 5">
              <a:extLst>
                <a:ext uri="{FF2B5EF4-FFF2-40B4-BE49-F238E27FC236}">
                  <a16:creationId xmlns:a16="http://schemas.microsoft.com/office/drawing/2014/main" xmlns="" id="{5F8605EA-5EE8-43D9-9831-905F9567984F}"/>
                </a:ext>
              </a:extLst>
            </p:cNvPr>
            <p:cNvPicPr>
              <a:picLocks noChangeAspect="1"/>
            </p:cNvPicPr>
            <p:nvPr/>
          </p:nvPicPr>
          <p:blipFill>
            <a:blip r:embed="rId5"/>
            <a:stretch>
              <a:fillRect/>
            </a:stretch>
          </p:blipFill>
          <p:spPr>
            <a:xfrm>
              <a:off x="4703236" y="503569"/>
              <a:ext cx="4309475" cy="1190394"/>
            </a:xfrm>
            <a:prstGeom prst="rect">
              <a:avLst/>
            </a:prstGeom>
          </p:spPr>
        </p:pic>
      </p:grpSp>
      <p:sp>
        <p:nvSpPr>
          <p:cNvPr id="5" name="Oval 4">
            <a:extLst>
              <a:ext uri="{FF2B5EF4-FFF2-40B4-BE49-F238E27FC236}">
                <a16:creationId xmlns:a16="http://schemas.microsoft.com/office/drawing/2014/main" xmlns="" id="{22DF41DD-24B3-4962-8D7C-795D08ABCE32}"/>
              </a:ext>
            </a:extLst>
          </p:cNvPr>
          <p:cNvSpPr/>
          <p:nvPr/>
        </p:nvSpPr>
        <p:spPr>
          <a:xfrm>
            <a:off x="5818414" y="2571750"/>
            <a:ext cx="3265715" cy="372836"/>
          </a:xfrm>
          <a:prstGeom prst="ellipse">
            <a:avLst/>
          </a:prstGeom>
          <a:solidFill>
            <a:srgbClr val="FFFF00">
              <a:alpha val="25000"/>
            </a:srgb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xmlns="" id="{AA252FD9-D720-4CCD-8DC9-DF715C0624E8}"/>
              </a:ext>
            </a:extLst>
          </p:cNvPr>
          <p:cNvSpPr/>
          <p:nvPr/>
        </p:nvSpPr>
        <p:spPr>
          <a:xfrm>
            <a:off x="5858905" y="2027861"/>
            <a:ext cx="3265715" cy="372836"/>
          </a:xfrm>
          <a:prstGeom prst="ellipse">
            <a:avLst/>
          </a:prstGeom>
          <a:solidFill>
            <a:srgbClr val="FFFF00">
              <a:alpha val="25000"/>
            </a:srgb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1681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animBg="1"/>
      <p:bldP spid="12" grpId="0" animBg="1"/>
      <p:bldP spid="5"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75313" y="1178777"/>
            <a:ext cx="8062567" cy="2512942"/>
          </a:xfrm>
        </p:spPr>
        <p:txBody>
          <a:bodyPr>
            <a:normAutofit/>
          </a:bodyPr>
          <a:lstStyle/>
          <a:p>
            <a:pPr marL="0" indent="0">
              <a:buNone/>
            </a:pPr>
            <a:endParaRPr lang="en-US" sz="2800" dirty="0">
              <a:solidFill>
                <a:schemeClr val="bg1"/>
              </a:solidFill>
            </a:endParaRPr>
          </a:p>
          <a:p>
            <a:pPr lvl="1"/>
            <a:r>
              <a:rPr lang="zh-CN" altLang="en-US" sz="2000" dirty="0">
                <a:solidFill>
                  <a:schemeClr val="bg1"/>
                </a:solidFill>
              </a:rPr>
              <a:t>人机对话</a:t>
            </a:r>
            <a:r>
              <a:rPr lang="en-US" sz="2000" dirty="0">
                <a:solidFill>
                  <a:schemeClr val="bg1"/>
                </a:solidFill>
              </a:rPr>
              <a:t>, </a:t>
            </a:r>
            <a:r>
              <a:rPr lang="zh-CN" altLang="en-US" sz="2000" dirty="0">
                <a:solidFill>
                  <a:schemeClr val="bg1"/>
                </a:solidFill>
              </a:rPr>
              <a:t>文本游戏</a:t>
            </a:r>
            <a:r>
              <a:rPr lang="en-US" sz="2000" dirty="0">
                <a:solidFill>
                  <a:schemeClr val="bg1"/>
                </a:solidFill>
              </a:rPr>
              <a:t>…</a:t>
            </a:r>
          </a:p>
          <a:p>
            <a:pPr lvl="1"/>
            <a:r>
              <a:rPr lang="en-US" altLang="zh-CN" sz="2000" dirty="0">
                <a:solidFill>
                  <a:schemeClr val="bg1"/>
                </a:solidFill>
              </a:rPr>
              <a:t>Sequential decision tasks,</a:t>
            </a:r>
            <a:r>
              <a:rPr lang="zh-CN" altLang="en-US" sz="2000" dirty="0">
                <a:solidFill>
                  <a:schemeClr val="bg1"/>
                </a:solidFill>
              </a:rPr>
              <a:t> </a:t>
            </a:r>
            <a:r>
              <a:rPr lang="zh-CN" altLang="en-US" sz="2000" dirty="0">
                <a:solidFill>
                  <a:schemeClr val="bg1"/>
                </a:solidFill>
                <a:latin typeface="+mj-lt"/>
              </a:rPr>
              <a:t>每一步</a:t>
            </a:r>
            <a:r>
              <a:rPr lang="en-US" sz="2000" dirty="0">
                <a:solidFill>
                  <a:schemeClr val="bg1"/>
                </a:solidFill>
                <a:latin typeface="+mj-lt"/>
              </a:rPr>
              <a:t>:</a:t>
            </a:r>
          </a:p>
          <a:p>
            <a:pPr lvl="2"/>
            <a:r>
              <a:rPr lang="zh-CN" altLang="en-US" sz="1800" dirty="0">
                <a:solidFill>
                  <a:schemeClr val="bg1"/>
                </a:solidFill>
              </a:rPr>
              <a:t>玩家阅读当前状态</a:t>
            </a:r>
            <a:endParaRPr lang="en-US" sz="1800" dirty="0">
              <a:solidFill>
                <a:schemeClr val="bg1"/>
              </a:solidFill>
            </a:endParaRPr>
          </a:p>
          <a:p>
            <a:pPr lvl="2"/>
            <a:r>
              <a:rPr lang="zh-CN" altLang="en-US" sz="1800" dirty="0">
                <a:solidFill>
                  <a:schemeClr val="bg1"/>
                </a:solidFill>
              </a:rPr>
              <a:t>玩家观察可能的行动</a:t>
            </a:r>
            <a:endParaRPr lang="en-US" sz="1800" dirty="0">
              <a:solidFill>
                <a:schemeClr val="bg1"/>
              </a:solidFill>
            </a:endParaRPr>
          </a:p>
          <a:p>
            <a:pPr lvl="2"/>
            <a:r>
              <a:rPr lang="zh-CN" altLang="en-US" sz="1800" dirty="0">
                <a:solidFill>
                  <a:schemeClr val="bg1"/>
                </a:solidFill>
              </a:rPr>
              <a:t>玩家需要采取正确行动，使得长期的奖励最大化</a:t>
            </a:r>
            <a:endParaRPr lang="en-US" sz="1800" dirty="0">
              <a:solidFill>
                <a:schemeClr val="bg1"/>
              </a:solidFill>
            </a:endParaRPr>
          </a:p>
          <a:p>
            <a:pPr lvl="2"/>
            <a:r>
              <a:rPr lang="zh-CN" altLang="en-US" sz="1800" dirty="0">
                <a:solidFill>
                  <a:schemeClr val="bg1"/>
                </a:solidFill>
              </a:rPr>
              <a:t>玩家采取行动后，系统运行到下一步</a:t>
            </a:r>
            <a:endParaRPr lang="en-US" sz="1800" dirty="0">
              <a:solidFill>
                <a:schemeClr val="bg1"/>
              </a:solidFill>
            </a:endParaRPr>
          </a:p>
        </p:txBody>
      </p:sp>
      <p:sp>
        <p:nvSpPr>
          <p:cNvPr id="3" name="Title 2"/>
          <p:cNvSpPr>
            <a:spLocks noGrp="1"/>
          </p:cNvSpPr>
          <p:nvPr>
            <p:ph type="title" idx="4294967295"/>
          </p:nvPr>
        </p:nvSpPr>
        <p:spPr>
          <a:xfrm>
            <a:off x="375313" y="322405"/>
            <a:ext cx="7886700" cy="993775"/>
          </a:xfrm>
        </p:spPr>
        <p:txBody>
          <a:bodyPr>
            <a:normAutofit/>
          </a:bodyPr>
          <a:lstStyle/>
          <a:p>
            <a:r>
              <a:rPr lang="zh-CN" altLang="en-US" sz="3600" b="1" dirty="0">
                <a:solidFill>
                  <a:schemeClr val="bg1"/>
                </a:solidFill>
              </a:rPr>
              <a:t>自然语言处理中的强化学习</a:t>
            </a:r>
            <a:endParaRPr lang="en-US" sz="3600" b="1" dirty="0">
              <a:solidFill>
                <a:schemeClr val="bg1"/>
              </a:solidFill>
            </a:endParaRPr>
          </a:p>
        </p:txBody>
      </p:sp>
      <p:sp>
        <p:nvSpPr>
          <p:cNvPr id="5" name="Rectangle 4"/>
          <p:cNvSpPr/>
          <p:nvPr/>
        </p:nvSpPr>
        <p:spPr>
          <a:xfrm>
            <a:off x="3132161" y="4214379"/>
            <a:ext cx="5465929" cy="584775"/>
          </a:xfrm>
          <a:prstGeom prst="rect">
            <a:avLst/>
          </a:prstGeom>
        </p:spPr>
        <p:txBody>
          <a:bodyPr wrap="square">
            <a:spAutoFit/>
          </a:bodyPr>
          <a:lstStyle/>
          <a:p>
            <a:r>
              <a:rPr lang="en-US" sz="1600" dirty="0">
                <a:solidFill>
                  <a:schemeClr val="bg1"/>
                </a:solidFill>
                <a:latin typeface="+mj-lt"/>
              </a:rPr>
              <a:t>【Narasimhan, Kulkarni, </a:t>
            </a:r>
            <a:r>
              <a:rPr lang="en-US" sz="1600" dirty="0" err="1">
                <a:solidFill>
                  <a:schemeClr val="bg1"/>
                </a:solidFill>
                <a:latin typeface="+mj-lt"/>
              </a:rPr>
              <a:t>Barzilay</a:t>
            </a:r>
            <a:r>
              <a:rPr lang="en-US" sz="1600" dirty="0">
                <a:solidFill>
                  <a:schemeClr val="bg1"/>
                </a:solidFill>
                <a:latin typeface="+mj-lt"/>
              </a:rPr>
              <a:t>. EMNLP2015】</a:t>
            </a:r>
          </a:p>
          <a:p>
            <a:r>
              <a:rPr lang="en-US" sz="1600" dirty="0">
                <a:solidFill>
                  <a:schemeClr val="bg1"/>
                </a:solidFill>
                <a:latin typeface="+mj-lt"/>
              </a:rPr>
              <a:t>【He, Chen, He, Gao, Li, Deng, Ostendorf, ACL2016】</a:t>
            </a:r>
          </a:p>
        </p:txBody>
      </p:sp>
    </p:spTree>
    <p:extLst>
      <p:ext uri="{BB962C8B-B14F-4D97-AF65-F5344CB8AC3E}">
        <p14:creationId xmlns:p14="http://schemas.microsoft.com/office/powerpoint/2010/main" val="32440353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4294967295"/>
          </p:nvPr>
        </p:nvSpPr>
        <p:spPr>
          <a:xfrm>
            <a:off x="3717190" y="1492811"/>
            <a:ext cx="3465930" cy="570721"/>
          </a:xfrm>
        </p:spPr>
        <p:txBody>
          <a:bodyPr>
            <a:normAutofit/>
          </a:bodyPr>
          <a:lstStyle/>
          <a:p>
            <a:pPr marL="206858" lvl="1" indent="0">
              <a:buNone/>
            </a:pPr>
            <a:r>
              <a:rPr lang="zh-CN" altLang="en-US" sz="1687" dirty="0">
                <a:solidFill>
                  <a:schemeClr val="bg1"/>
                </a:solidFill>
              </a:rPr>
              <a:t>而语言的观察空间和执行空间基本是无限的</a:t>
            </a:r>
          </a:p>
        </p:txBody>
      </p:sp>
      <p:sp>
        <p:nvSpPr>
          <p:cNvPr id="3" name="Title 2"/>
          <p:cNvSpPr>
            <a:spLocks noGrp="1"/>
          </p:cNvSpPr>
          <p:nvPr>
            <p:ph type="title" idx="4294967295"/>
          </p:nvPr>
        </p:nvSpPr>
        <p:spPr>
          <a:xfrm>
            <a:off x="307075" y="274638"/>
            <a:ext cx="7886700" cy="993775"/>
          </a:xfrm>
        </p:spPr>
        <p:txBody>
          <a:bodyPr>
            <a:normAutofit/>
          </a:bodyPr>
          <a:lstStyle/>
          <a:p>
            <a:r>
              <a:rPr lang="zh-CN" altLang="en-US" sz="3600" b="1" dirty="0">
                <a:solidFill>
                  <a:schemeClr val="bg1"/>
                </a:solidFill>
              </a:rPr>
              <a:t>在自然语言任务里，执行空间非常大</a:t>
            </a:r>
            <a:endParaRPr lang="en-US" sz="3600" b="1" dirty="0">
              <a:solidFill>
                <a:schemeClr val="bg1"/>
              </a:solidFill>
            </a:endParaRPr>
          </a:p>
        </p:txBody>
      </p:sp>
      <p:pic>
        <p:nvPicPr>
          <p:cNvPr id="4" name="Picture 3"/>
          <p:cNvPicPr>
            <a:picLocks noChangeAspect="1"/>
          </p:cNvPicPr>
          <p:nvPr/>
        </p:nvPicPr>
        <p:blipFill>
          <a:blip r:embed="rId2"/>
          <a:stretch>
            <a:fillRect/>
          </a:stretch>
        </p:blipFill>
        <p:spPr>
          <a:xfrm>
            <a:off x="3977630" y="2150032"/>
            <a:ext cx="4969371" cy="1962299"/>
          </a:xfrm>
          <a:prstGeom prst="rect">
            <a:avLst/>
          </a:prstGeom>
          <a:ln>
            <a:solidFill>
              <a:schemeClr val="bg2">
                <a:lumMod val="25000"/>
              </a:schemeClr>
            </a:solidFill>
          </a:ln>
          <a:effectLst>
            <a:outerShdw blurRad="50800" dist="38100" dir="2700000" algn="tl" rotWithShape="0">
              <a:prstClr val="black">
                <a:alpha val="40000"/>
              </a:prstClr>
            </a:outerShdw>
          </a:effectLst>
        </p:spPr>
      </p:pic>
      <p:sp>
        <p:nvSpPr>
          <p:cNvPr id="5" name="TextBox 4"/>
          <p:cNvSpPr txBox="1"/>
          <p:nvPr/>
        </p:nvSpPr>
        <p:spPr>
          <a:xfrm>
            <a:off x="3836812" y="4198831"/>
            <a:ext cx="4356963" cy="441403"/>
          </a:xfrm>
          <a:prstGeom prst="rect">
            <a:avLst/>
          </a:prstGeom>
          <a:noFill/>
        </p:spPr>
        <p:txBody>
          <a:bodyPr wrap="none" lIns="128588" tIns="102870" rIns="128588" bIns="102870" rtlCol="0">
            <a:spAutoFit/>
          </a:bodyPr>
          <a:lstStyle/>
          <a:p>
            <a:pPr>
              <a:lnSpc>
                <a:spcPct val="90000"/>
              </a:lnSpc>
              <a:spcAft>
                <a:spcPts val="422"/>
              </a:spcAft>
            </a:pPr>
            <a:r>
              <a:rPr lang="en-US" sz="1687" dirty="0">
                <a:solidFill>
                  <a:schemeClr val="bg1"/>
                </a:solidFill>
              </a:rPr>
              <a:t>Example: a snapshot of a text-based game</a:t>
            </a:r>
          </a:p>
        </p:txBody>
      </p:sp>
      <p:pic>
        <p:nvPicPr>
          <p:cNvPr id="6" name="Picture 5">
            <a:extLst>
              <a:ext uri="{FF2B5EF4-FFF2-40B4-BE49-F238E27FC236}">
                <a16:creationId xmlns:a16="http://schemas.microsoft.com/office/drawing/2014/main" xmlns="" id="{07E3E5F0-25BB-4962-AAE9-C57454A75529}"/>
              </a:ext>
            </a:extLst>
          </p:cNvPr>
          <p:cNvPicPr>
            <a:picLocks noChangeAspect="1"/>
          </p:cNvPicPr>
          <p:nvPr/>
        </p:nvPicPr>
        <p:blipFill>
          <a:blip r:embed="rId3"/>
          <a:stretch>
            <a:fillRect/>
          </a:stretch>
        </p:blipFill>
        <p:spPr>
          <a:xfrm>
            <a:off x="466305" y="2142355"/>
            <a:ext cx="2644110" cy="2440717"/>
          </a:xfrm>
          <a:prstGeom prst="rect">
            <a:avLst/>
          </a:prstGeom>
        </p:spPr>
      </p:pic>
      <p:sp>
        <p:nvSpPr>
          <p:cNvPr id="7" name="Text Placeholder 1">
            <a:extLst>
              <a:ext uri="{FF2B5EF4-FFF2-40B4-BE49-F238E27FC236}">
                <a16:creationId xmlns:a16="http://schemas.microsoft.com/office/drawing/2014/main" xmlns="" id="{2907CEC6-F10D-488A-BB42-22117DADEA74}"/>
              </a:ext>
            </a:extLst>
          </p:cNvPr>
          <p:cNvSpPr txBox="1">
            <a:spLocks/>
          </p:cNvSpPr>
          <p:nvPr/>
        </p:nvSpPr>
        <p:spPr>
          <a:xfrm>
            <a:off x="177870" y="1505620"/>
            <a:ext cx="3356899" cy="71434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06858" lvl="1" indent="0">
              <a:buNone/>
            </a:pPr>
            <a:r>
              <a:rPr lang="en-US" altLang="zh-CN" sz="1687" dirty="0">
                <a:solidFill>
                  <a:schemeClr val="bg1"/>
                </a:solidFill>
              </a:rPr>
              <a:t>AlphaGo: </a:t>
            </a:r>
            <a:r>
              <a:rPr lang="zh-CN" altLang="en-US" sz="1687" dirty="0">
                <a:solidFill>
                  <a:schemeClr val="bg1"/>
                </a:solidFill>
              </a:rPr>
              <a:t>虽然围棋的观察空间非常大</a:t>
            </a:r>
            <a:r>
              <a:rPr lang="en-US" altLang="zh-CN" sz="1687" dirty="0">
                <a:solidFill>
                  <a:schemeClr val="bg1"/>
                </a:solidFill>
              </a:rPr>
              <a:t>, </a:t>
            </a:r>
            <a:r>
              <a:rPr lang="zh-CN" altLang="en-US" sz="1687" dirty="0">
                <a:solidFill>
                  <a:schemeClr val="bg1"/>
                </a:solidFill>
              </a:rPr>
              <a:t>但围棋的执行空间有限</a:t>
            </a:r>
          </a:p>
        </p:txBody>
      </p:sp>
    </p:spTree>
    <p:extLst>
      <p:ext uri="{BB962C8B-B14F-4D97-AF65-F5344CB8AC3E}">
        <p14:creationId xmlns:p14="http://schemas.microsoft.com/office/powerpoint/2010/main" val="140018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45EC72F-8605-4E82-A4E1-022E1058BD69}"/>
              </a:ext>
            </a:extLst>
          </p:cNvPr>
          <p:cNvSpPr/>
          <p:nvPr/>
        </p:nvSpPr>
        <p:spPr>
          <a:xfrm>
            <a:off x="4176215" y="1378713"/>
            <a:ext cx="4223982" cy="3288821"/>
          </a:xfrm>
          <a:prstGeom prst="rect">
            <a:avLst/>
          </a:prstGeom>
          <a:solidFill>
            <a:schemeClr val="accent1">
              <a:lumMod val="7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idx="4294967295"/>
          </p:nvPr>
        </p:nvSpPr>
        <p:spPr>
          <a:xfrm>
            <a:off x="583026" y="480836"/>
            <a:ext cx="7375525" cy="674688"/>
          </a:xfrm>
        </p:spPr>
        <p:txBody>
          <a:bodyPr>
            <a:normAutofit/>
          </a:bodyPr>
          <a:lstStyle/>
          <a:p>
            <a:r>
              <a:rPr lang="zh-CN" altLang="en-US" sz="3600" b="1" dirty="0">
                <a:solidFill>
                  <a:schemeClr val="bg1"/>
                </a:solidFill>
                <a:latin typeface="+mj-ea"/>
              </a:rPr>
              <a:t>深度增强关联网络 </a:t>
            </a:r>
            <a:r>
              <a:rPr lang="en-US" altLang="zh-CN" sz="3600" b="1" dirty="0">
                <a:solidFill>
                  <a:schemeClr val="bg1"/>
                </a:solidFill>
                <a:latin typeface="+mj-ea"/>
              </a:rPr>
              <a:t>DRRN</a:t>
            </a:r>
            <a:endParaRPr lang="en-US" sz="3600" b="1" dirty="0">
              <a:solidFill>
                <a:schemeClr val="bg1"/>
              </a:solidFill>
              <a:latin typeface="+mj-ea"/>
            </a:endParaRPr>
          </a:p>
        </p:txBody>
      </p:sp>
      <p:sp>
        <p:nvSpPr>
          <p:cNvPr id="3" name="Content Placeholder 2"/>
          <p:cNvSpPr>
            <a:spLocks noGrp="1"/>
          </p:cNvSpPr>
          <p:nvPr>
            <p:ph idx="4294967295"/>
          </p:nvPr>
        </p:nvSpPr>
        <p:spPr>
          <a:xfrm>
            <a:off x="470848" y="1399606"/>
            <a:ext cx="3284538" cy="2946400"/>
          </a:xfrm>
          <a:prstGeom prst="rect">
            <a:avLst/>
          </a:prstGeom>
        </p:spPr>
        <p:txBody>
          <a:bodyPr>
            <a:noAutofit/>
          </a:bodyPr>
          <a:lstStyle/>
          <a:p>
            <a:r>
              <a:rPr lang="en-US" sz="1406" dirty="0">
                <a:solidFill>
                  <a:schemeClr val="bg1"/>
                </a:solidFill>
              </a:rPr>
              <a:t>Prior DQN work (e.g., Google DeepMind’s work on Atari game, </a:t>
            </a:r>
            <a:r>
              <a:rPr lang="en-US" sz="1406" dirty="0" err="1">
                <a:solidFill>
                  <a:schemeClr val="bg1"/>
                </a:solidFill>
              </a:rPr>
              <a:t>AlphaGo</a:t>
            </a:r>
            <a:r>
              <a:rPr lang="en-US" sz="1406" dirty="0">
                <a:solidFill>
                  <a:schemeClr val="bg1"/>
                </a:solidFill>
              </a:rPr>
              <a:t>): state space unbounded, action space bounded. </a:t>
            </a:r>
          </a:p>
          <a:p>
            <a:r>
              <a:rPr lang="en-US" sz="1406" dirty="0">
                <a:solidFill>
                  <a:schemeClr val="bg1"/>
                </a:solidFill>
              </a:rPr>
              <a:t>In NLP tasks, usually </a:t>
            </a:r>
            <a:r>
              <a:rPr lang="en-US" sz="1406" b="1" dirty="0">
                <a:solidFill>
                  <a:schemeClr val="bg1"/>
                </a:solidFill>
              </a:rPr>
              <a:t>the action space</a:t>
            </a:r>
            <a:r>
              <a:rPr lang="en-US" sz="1406" dirty="0">
                <a:solidFill>
                  <a:schemeClr val="bg1"/>
                </a:solidFill>
              </a:rPr>
              <a:t>, characterized by natural language, is discrete and nearly </a:t>
            </a:r>
            <a:r>
              <a:rPr lang="en-US" sz="1406" b="1" dirty="0">
                <a:solidFill>
                  <a:schemeClr val="bg1"/>
                </a:solidFill>
              </a:rPr>
              <a:t>unbounded</a:t>
            </a:r>
            <a:r>
              <a:rPr lang="en-US" sz="1406" dirty="0">
                <a:solidFill>
                  <a:schemeClr val="bg1"/>
                </a:solidFill>
              </a:rPr>
              <a:t>.</a:t>
            </a:r>
          </a:p>
          <a:p>
            <a:r>
              <a:rPr lang="en-US" sz="1406" dirty="0">
                <a:solidFill>
                  <a:schemeClr val="bg1"/>
                </a:solidFill>
              </a:rPr>
              <a:t>We proposed a Deep Reinforcement Relevance Network </a:t>
            </a:r>
            <a:r>
              <a:rPr lang="en-US" sz="1406" b="1" dirty="0">
                <a:solidFill>
                  <a:schemeClr val="bg1"/>
                </a:solidFill>
              </a:rPr>
              <a:t>(DRRN)</a:t>
            </a:r>
          </a:p>
          <a:p>
            <a:pPr lvl="1"/>
            <a:r>
              <a:rPr lang="en-US" sz="1406" dirty="0">
                <a:solidFill>
                  <a:schemeClr val="bg1"/>
                </a:solidFill>
                <a:latin typeface="+mj-lt"/>
              </a:rPr>
              <a:t>Project both the state and the action into a continuous space</a:t>
            </a:r>
          </a:p>
          <a:p>
            <a:pPr lvl="1"/>
            <a:r>
              <a:rPr lang="en-US" sz="1406" dirty="0">
                <a:solidFill>
                  <a:schemeClr val="bg1"/>
                </a:solidFill>
                <a:latin typeface="+mj-lt"/>
              </a:rPr>
              <a:t>Q-function is an relevance function of the state vector and the action vector</a:t>
            </a:r>
          </a:p>
        </p:txBody>
      </p:sp>
      <p:sp>
        <p:nvSpPr>
          <p:cNvPr id="4" name="Rectangle 3"/>
          <p:cNvSpPr/>
          <p:nvPr/>
        </p:nvSpPr>
        <p:spPr>
          <a:xfrm>
            <a:off x="3919054" y="4732087"/>
            <a:ext cx="5350104" cy="338554"/>
          </a:xfrm>
          <a:prstGeom prst="rect">
            <a:avLst/>
          </a:prstGeom>
        </p:spPr>
        <p:txBody>
          <a:bodyPr wrap="square">
            <a:spAutoFit/>
          </a:bodyPr>
          <a:lstStyle/>
          <a:p>
            <a:r>
              <a:rPr lang="en-US" sz="1600" dirty="0">
                <a:solidFill>
                  <a:schemeClr val="bg1"/>
                </a:solidFill>
                <a:latin typeface="+mj-lt"/>
              </a:rPr>
              <a:t>【He, Chen, He, Gao, Li, Deng, Ostendorf, ACL2016】</a:t>
            </a:r>
          </a:p>
        </p:txBody>
      </p:sp>
      <p:pic>
        <p:nvPicPr>
          <p:cNvPr id="5" name="Picture 4"/>
          <p:cNvPicPr>
            <a:picLocks noChangeAspect="1"/>
          </p:cNvPicPr>
          <p:nvPr/>
        </p:nvPicPr>
        <p:blipFill>
          <a:blip r:embed="rId2"/>
          <a:stretch>
            <a:fillRect/>
          </a:stretch>
        </p:blipFill>
        <p:spPr>
          <a:xfrm>
            <a:off x="4283635" y="1624115"/>
            <a:ext cx="1826007" cy="1543726"/>
          </a:xfrm>
          <a:prstGeom prst="rect">
            <a:avLst/>
          </a:prstGeom>
        </p:spPr>
      </p:pic>
      <p:pic>
        <p:nvPicPr>
          <p:cNvPr id="6" name="Picture 5"/>
          <p:cNvPicPr>
            <a:picLocks noChangeAspect="1"/>
          </p:cNvPicPr>
          <p:nvPr/>
        </p:nvPicPr>
        <p:blipFill>
          <a:blip r:embed="rId3"/>
          <a:stretch>
            <a:fillRect/>
          </a:stretch>
        </p:blipFill>
        <p:spPr>
          <a:xfrm>
            <a:off x="6282094" y="1617112"/>
            <a:ext cx="2009583" cy="1543725"/>
          </a:xfrm>
          <a:prstGeom prst="rect">
            <a:avLst/>
          </a:prstGeom>
        </p:spPr>
      </p:pic>
      <p:sp>
        <p:nvSpPr>
          <p:cNvPr id="7" name="TextBox 6"/>
          <p:cNvSpPr txBox="1"/>
          <p:nvPr/>
        </p:nvSpPr>
        <p:spPr>
          <a:xfrm>
            <a:off x="6039708" y="1378713"/>
            <a:ext cx="340158" cy="238399"/>
          </a:xfrm>
          <a:prstGeom prst="rect">
            <a:avLst/>
          </a:prstGeom>
          <a:noFill/>
        </p:spPr>
        <p:txBody>
          <a:bodyPr wrap="none" rtlCol="0">
            <a:spAutoFit/>
          </a:bodyPr>
          <a:lstStyle/>
          <a:p>
            <a:r>
              <a:rPr lang="en-US" sz="949" dirty="0">
                <a:solidFill>
                  <a:schemeClr val="bg1"/>
                </a:solidFill>
              </a:rPr>
              <a:t>vs.</a:t>
            </a:r>
          </a:p>
        </p:txBody>
      </p:sp>
      <p:pic>
        <p:nvPicPr>
          <p:cNvPr id="8" name="Picture 7"/>
          <p:cNvPicPr>
            <a:picLocks noChangeAspect="1"/>
          </p:cNvPicPr>
          <p:nvPr/>
        </p:nvPicPr>
        <p:blipFill>
          <a:blip r:embed="rId4"/>
          <a:stretch>
            <a:fillRect/>
          </a:stretch>
        </p:blipFill>
        <p:spPr>
          <a:xfrm>
            <a:off x="4270788" y="3241871"/>
            <a:ext cx="4022613" cy="1023053"/>
          </a:xfrm>
          <a:prstGeom prst="rect">
            <a:avLst/>
          </a:prstGeom>
        </p:spPr>
      </p:pic>
      <p:sp>
        <p:nvSpPr>
          <p:cNvPr id="10" name="Oval 9"/>
          <p:cNvSpPr/>
          <p:nvPr/>
        </p:nvSpPr>
        <p:spPr>
          <a:xfrm>
            <a:off x="7164006" y="3908372"/>
            <a:ext cx="695028" cy="257767"/>
          </a:xfrm>
          <a:prstGeom prst="ellipse">
            <a:avLst/>
          </a:prstGeom>
          <a:solidFill>
            <a:srgbClr val="FFFF00">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49">
              <a:solidFill>
                <a:schemeClr val="bg1"/>
              </a:solidFill>
            </a:endParaRPr>
          </a:p>
        </p:txBody>
      </p:sp>
      <p:sp>
        <p:nvSpPr>
          <p:cNvPr id="13" name="TextBox 12"/>
          <p:cNvSpPr txBox="1"/>
          <p:nvPr/>
        </p:nvSpPr>
        <p:spPr>
          <a:xfrm>
            <a:off x="4270788" y="4338954"/>
            <a:ext cx="3869970" cy="276999"/>
          </a:xfrm>
          <a:prstGeom prst="rect">
            <a:avLst/>
          </a:prstGeom>
          <a:noFill/>
        </p:spPr>
        <p:txBody>
          <a:bodyPr wrap="none" rtlCol="0">
            <a:spAutoFit/>
          </a:bodyPr>
          <a:lstStyle/>
          <a:p>
            <a:r>
              <a:rPr lang="en-US" sz="1200" dirty="0">
                <a:solidFill>
                  <a:schemeClr val="bg1"/>
                </a:solidFill>
              </a:rPr>
              <a:t>Results on text-based game (reward higher the better)</a:t>
            </a:r>
          </a:p>
        </p:txBody>
      </p:sp>
    </p:spTree>
    <p:extLst>
      <p:ext uri="{BB962C8B-B14F-4D97-AF65-F5344CB8AC3E}">
        <p14:creationId xmlns:p14="http://schemas.microsoft.com/office/powerpoint/2010/main" val="31274883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03AF3BC4-5442-4FD7-B316-4779C2EE4C79}"/>
              </a:ext>
            </a:extLst>
          </p:cNvPr>
          <p:cNvSpPr/>
          <p:nvPr/>
        </p:nvSpPr>
        <p:spPr>
          <a:xfrm>
            <a:off x="420307" y="824643"/>
            <a:ext cx="5795369" cy="4100775"/>
          </a:xfrm>
          <a:prstGeom prst="rect">
            <a:avLst/>
          </a:prstGeom>
          <a:solidFill>
            <a:schemeClr val="accent1">
              <a:lumMod val="40000"/>
              <a:lumOff val="6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xmlns="" id="{6BD5EA8C-4EB0-415F-A143-1C6E3720E95A}"/>
              </a:ext>
            </a:extLst>
          </p:cNvPr>
          <p:cNvPicPr>
            <a:picLocks noChangeAspect="1"/>
          </p:cNvPicPr>
          <p:nvPr/>
        </p:nvPicPr>
        <p:blipFill>
          <a:blip r:embed="rId3"/>
          <a:stretch>
            <a:fillRect/>
          </a:stretch>
        </p:blipFill>
        <p:spPr>
          <a:xfrm>
            <a:off x="591643" y="964474"/>
            <a:ext cx="5388550" cy="3691447"/>
          </a:xfrm>
          <a:prstGeom prst="rect">
            <a:avLst/>
          </a:prstGeom>
        </p:spPr>
      </p:pic>
      <p:sp>
        <p:nvSpPr>
          <p:cNvPr id="5" name="标题 6">
            <a:extLst>
              <a:ext uri="{FF2B5EF4-FFF2-40B4-BE49-F238E27FC236}">
                <a16:creationId xmlns:a16="http://schemas.microsoft.com/office/drawing/2014/main" xmlns="" id="{E858846A-F24E-4994-BBB2-EB53461BAEEA}"/>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600" b="1" dirty="0">
                <a:solidFill>
                  <a:schemeClr val="bg1"/>
                </a:solidFill>
              </a:rPr>
              <a:t>深度学习带来</a:t>
            </a:r>
            <a:r>
              <a:rPr lang="en-US" altLang="zh-CN" sz="3600" b="1" dirty="0">
                <a:solidFill>
                  <a:schemeClr val="bg1"/>
                </a:solidFill>
              </a:rPr>
              <a:t>AI</a:t>
            </a:r>
            <a:r>
              <a:rPr lang="zh-CN" altLang="en-US" sz="3600" b="1" dirty="0">
                <a:solidFill>
                  <a:schemeClr val="bg1"/>
                </a:solidFill>
              </a:rPr>
              <a:t>的新突破</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8" name="TextBox 7">
            <a:extLst>
              <a:ext uri="{FF2B5EF4-FFF2-40B4-BE49-F238E27FC236}">
                <a16:creationId xmlns:a16="http://schemas.microsoft.com/office/drawing/2014/main" xmlns="" id="{4F41AD58-5CA4-4E83-A3D4-0EC2870E4242}"/>
              </a:ext>
            </a:extLst>
          </p:cNvPr>
          <p:cNvSpPr txBox="1"/>
          <p:nvPr/>
        </p:nvSpPr>
        <p:spPr>
          <a:xfrm>
            <a:off x="7774781" y="1052015"/>
            <a:ext cx="945708" cy="525016"/>
          </a:xfrm>
          <a:prstGeom prst="rect">
            <a:avLst/>
          </a:prstGeom>
          <a:noFill/>
        </p:spPr>
        <p:txBody>
          <a:bodyPr wrap="square" rtlCol="0">
            <a:spAutoFit/>
          </a:bodyPr>
          <a:lstStyle/>
          <a:p>
            <a:r>
              <a:rPr lang="en-US" sz="1406" b="1" dirty="0">
                <a:solidFill>
                  <a:schemeClr val="bg1"/>
                </a:solidFill>
              </a:rPr>
              <a:t>Geoff </a:t>
            </a:r>
          </a:p>
          <a:p>
            <a:r>
              <a:rPr lang="en-US" sz="1406" b="1" dirty="0">
                <a:solidFill>
                  <a:schemeClr val="bg1"/>
                </a:solidFill>
              </a:rPr>
              <a:t>Hinton</a:t>
            </a:r>
            <a:endParaRPr lang="en-US" sz="1406" dirty="0">
              <a:solidFill>
                <a:schemeClr val="bg1"/>
              </a:solidFill>
            </a:endParaRPr>
          </a:p>
        </p:txBody>
      </p:sp>
      <p:pic>
        <p:nvPicPr>
          <p:cNvPr id="9" name="Picture 2" descr="http://graphics8.nytimes.com/images/2012/11/24/us/COMPUTE-2/COMPUTE-2-articleInline.jpg">
            <a:extLst>
              <a:ext uri="{FF2B5EF4-FFF2-40B4-BE49-F238E27FC236}">
                <a16:creationId xmlns:a16="http://schemas.microsoft.com/office/drawing/2014/main" xmlns="" id="{B416EC10-5C09-4F1D-9C02-670EDD19B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5377" y="1005163"/>
            <a:ext cx="849404" cy="11338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25B16AA0-D4FB-4491-BB20-9F079FD41BE1}"/>
              </a:ext>
            </a:extLst>
          </p:cNvPr>
          <p:cNvPicPr>
            <a:picLocks noChangeAspect="1"/>
          </p:cNvPicPr>
          <p:nvPr/>
        </p:nvPicPr>
        <p:blipFill>
          <a:blip r:embed="rId5"/>
          <a:stretch>
            <a:fillRect/>
          </a:stretch>
        </p:blipFill>
        <p:spPr>
          <a:xfrm>
            <a:off x="6957318" y="2347405"/>
            <a:ext cx="837690" cy="1075099"/>
          </a:xfrm>
          <a:prstGeom prst="rect">
            <a:avLst/>
          </a:prstGeom>
        </p:spPr>
      </p:pic>
      <p:sp>
        <p:nvSpPr>
          <p:cNvPr id="10" name="TextBox 9">
            <a:extLst>
              <a:ext uri="{FF2B5EF4-FFF2-40B4-BE49-F238E27FC236}">
                <a16:creationId xmlns:a16="http://schemas.microsoft.com/office/drawing/2014/main" xmlns="" id="{BDBFFE15-3F61-4C48-B15D-BD9EEB92AB8C}"/>
              </a:ext>
            </a:extLst>
          </p:cNvPr>
          <p:cNvSpPr txBox="1"/>
          <p:nvPr/>
        </p:nvSpPr>
        <p:spPr>
          <a:xfrm>
            <a:off x="7795008" y="2323251"/>
            <a:ext cx="1016921" cy="525016"/>
          </a:xfrm>
          <a:prstGeom prst="rect">
            <a:avLst/>
          </a:prstGeom>
          <a:noFill/>
        </p:spPr>
        <p:txBody>
          <a:bodyPr wrap="square" rtlCol="0">
            <a:spAutoFit/>
          </a:bodyPr>
          <a:lstStyle/>
          <a:p>
            <a:r>
              <a:rPr lang="en-US" sz="1406" b="1" dirty="0" err="1">
                <a:solidFill>
                  <a:schemeClr val="bg1"/>
                </a:solidFill>
              </a:rPr>
              <a:t>Yoshua</a:t>
            </a:r>
            <a:r>
              <a:rPr lang="en-US" sz="1406" b="1" dirty="0">
                <a:solidFill>
                  <a:schemeClr val="bg1"/>
                </a:solidFill>
              </a:rPr>
              <a:t> </a:t>
            </a:r>
          </a:p>
          <a:p>
            <a:r>
              <a:rPr lang="en-US" sz="1406" b="1" dirty="0" err="1">
                <a:solidFill>
                  <a:schemeClr val="bg1"/>
                </a:solidFill>
              </a:rPr>
              <a:t>Bengio</a:t>
            </a:r>
            <a:r>
              <a:rPr lang="en-US" sz="1406" b="1" dirty="0">
                <a:solidFill>
                  <a:schemeClr val="bg1"/>
                </a:solidFill>
              </a:rPr>
              <a:t> </a:t>
            </a:r>
            <a:endParaRPr lang="en-US" sz="1406" dirty="0">
              <a:solidFill>
                <a:schemeClr val="bg1"/>
              </a:solidFill>
            </a:endParaRPr>
          </a:p>
        </p:txBody>
      </p:sp>
      <p:pic>
        <p:nvPicPr>
          <p:cNvPr id="11" name="Picture 10">
            <a:extLst>
              <a:ext uri="{FF2B5EF4-FFF2-40B4-BE49-F238E27FC236}">
                <a16:creationId xmlns:a16="http://schemas.microsoft.com/office/drawing/2014/main" xmlns="" id="{5EBDD020-8FC8-4B54-9418-0B398B0D01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7319" y="3692650"/>
            <a:ext cx="837689" cy="1105475"/>
          </a:xfrm>
          <a:prstGeom prst="rect">
            <a:avLst/>
          </a:prstGeom>
        </p:spPr>
      </p:pic>
      <p:sp>
        <p:nvSpPr>
          <p:cNvPr id="12" name="TextBox 11">
            <a:extLst>
              <a:ext uri="{FF2B5EF4-FFF2-40B4-BE49-F238E27FC236}">
                <a16:creationId xmlns:a16="http://schemas.microsoft.com/office/drawing/2014/main" xmlns="" id="{E222BDC4-9F8F-4127-B266-EAEF68BEA11D}"/>
              </a:ext>
            </a:extLst>
          </p:cNvPr>
          <p:cNvSpPr txBox="1"/>
          <p:nvPr/>
        </p:nvSpPr>
        <p:spPr>
          <a:xfrm>
            <a:off x="7795008" y="3660173"/>
            <a:ext cx="1016921" cy="525016"/>
          </a:xfrm>
          <a:prstGeom prst="rect">
            <a:avLst/>
          </a:prstGeom>
          <a:noFill/>
        </p:spPr>
        <p:txBody>
          <a:bodyPr wrap="square" rtlCol="0">
            <a:spAutoFit/>
          </a:bodyPr>
          <a:lstStyle/>
          <a:p>
            <a:r>
              <a:rPr lang="en-US" sz="1406" b="1" dirty="0">
                <a:solidFill>
                  <a:schemeClr val="bg1"/>
                </a:solidFill>
              </a:rPr>
              <a:t>Yann </a:t>
            </a:r>
          </a:p>
          <a:p>
            <a:r>
              <a:rPr lang="en-US" sz="1406" b="1" dirty="0" err="1">
                <a:solidFill>
                  <a:schemeClr val="bg1"/>
                </a:solidFill>
              </a:rPr>
              <a:t>LeCun</a:t>
            </a:r>
            <a:r>
              <a:rPr lang="en-US" sz="1406" b="1" dirty="0">
                <a:solidFill>
                  <a:schemeClr val="bg1"/>
                </a:solidFill>
              </a:rPr>
              <a:t> </a:t>
            </a:r>
            <a:endParaRPr lang="en-US" sz="1406" dirty="0">
              <a:solidFill>
                <a:schemeClr val="bg1"/>
              </a:solidFill>
            </a:endParaRPr>
          </a:p>
        </p:txBody>
      </p:sp>
      <p:cxnSp>
        <p:nvCxnSpPr>
          <p:cNvPr id="14" name="Straight Arrow Connector 13">
            <a:extLst>
              <a:ext uri="{FF2B5EF4-FFF2-40B4-BE49-F238E27FC236}">
                <a16:creationId xmlns:a16="http://schemas.microsoft.com/office/drawing/2014/main" xmlns="" id="{E80BFE63-99CD-46CE-B2CF-DD8E0CFB1D1D}"/>
              </a:ext>
            </a:extLst>
          </p:cNvPr>
          <p:cNvCxnSpPr>
            <a:cxnSpLocks/>
          </p:cNvCxnSpPr>
          <p:nvPr/>
        </p:nvCxnSpPr>
        <p:spPr>
          <a:xfrm flipH="1">
            <a:off x="3469910" y="3171524"/>
            <a:ext cx="3065645" cy="346510"/>
          </a:xfrm>
          <a:prstGeom prst="straightConnector1">
            <a:avLst/>
          </a:prstGeom>
          <a:ln w="9525" cap="flat" cmpd="sng" algn="ctr">
            <a:solidFill>
              <a:schemeClr val="accent4"/>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 name="Rectangle: Rounded Corners 2">
            <a:extLst>
              <a:ext uri="{FF2B5EF4-FFF2-40B4-BE49-F238E27FC236}">
                <a16:creationId xmlns:a16="http://schemas.microsoft.com/office/drawing/2014/main" xmlns="" id="{EF78A052-045A-40FC-B0F4-64FB35184D8A}"/>
              </a:ext>
            </a:extLst>
          </p:cNvPr>
          <p:cNvSpPr/>
          <p:nvPr/>
        </p:nvSpPr>
        <p:spPr>
          <a:xfrm>
            <a:off x="6761384" y="964475"/>
            <a:ext cx="1904944" cy="3868097"/>
          </a:xfrm>
          <a:prstGeom prst="round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949">
              <a:solidFill>
                <a:schemeClr val="bg1"/>
              </a:solidFill>
            </a:endParaRPr>
          </a:p>
        </p:txBody>
      </p:sp>
    </p:spTree>
    <p:extLst>
      <p:ext uri="{BB962C8B-B14F-4D97-AF65-F5344CB8AC3E}">
        <p14:creationId xmlns:p14="http://schemas.microsoft.com/office/powerpoint/2010/main" val="81611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标题 6">
            <a:extLst>
              <a:ext uri="{FF2B5EF4-FFF2-40B4-BE49-F238E27FC236}">
                <a16:creationId xmlns:a16="http://schemas.microsoft.com/office/drawing/2014/main" xmlns="" id="{D1F823CC-6A30-4AC7-8B26-A9119DFBB1F8}"/>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lvl="0"/>
            <a:r>
              <a:rPr kumimoji="0" lang="zh-CN" altLang="en-US" sz="3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未来的突破在哪里</a:t>
            </a:r>
            <a:r>
              <a:rPr kumimoji="0" lang="en-US" altLang="zh-CN" sz="3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rPr>
              <a:t>?</a:t>
            </a:r>
            <a:endParaRPr kumimoji="0" lang="zh-CN" altLang="en-US" sz="3600" b="1"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endParaRPr>
          </a:p>
        </p:txBody>
      </p:sp>
      <p:sp>
        <p:nvSpPr>
          <p:cNvPr id="7" name="Content Placeholder 4">
            <a:extLst>
              <a:ext uri="{FF2B5EF4-FFF2-40B4-BE49-F238E27FC236}">
                <a16:creationId xmlns:a16="http://schemas.microsoft.com/office/drawing/2014/main" xmlns="" id="{5B209A65-0F46-49C2-9FA3-D4C9E290E71B}"/>
              </a:ext>
            </a:extLst>
          </p:cNvPr>
          <p:cNvSpPr txBox="1">
            <a:spLocks/>
          </p:cNvSpPr>
          <p:nvPr/>
        </p:nvSpPr>
        <p:spPr>
          <a:xfrm>
            <a:off x="420306" y="1119352"/>
            <a:ext cx="8024756" cy="343802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zh-CN" altLang="en-US" sz="2400" dirty="0">
                <a:solidFill>
                  <a:schemeClr val="bg1"/>
                </a:solidFill>
              </a:rPr>
              <a:t>多模态智能</a:t>
            </a:r>
            <a:endParaRPr lang="en-US" altLang="zh-CN" sz="2400" dirty="0">
              <a:solidFill>
                <a:schemeClr val="bg1"/>
              </a:solidFill>
            </a:endParaRPr>
          </a:p>
          <a:p>
            <a:pPr marL="342900" lvl="1" indent="0">
              <a:spcBef>
                <a:spcPts val="1200"/>
              </a:spcBef>
              <a:buNone/>
            </a:pPr>
            <a:r>
              <a:rPr lang="zh-CN" altLang="en-US" sz="2000" b="1" i="1" dirty="0">
                <a:solidFill>
                  <a:schemeClr val="bg1"/>
                </a:solidFill>
              </a:rPr>
              <a:t>综合 </a:t>
            </a:r>
            <a:r>
              <a:rPr lang="zh-CN" altLang="en-US" sz="2000" dirty="0">
                <a:solidFill>
                  <a:schemeClr val="bg1"/>
                </a:solidFill>
              </a:rPr>
              <a:t>文字，语音，图像，知识图谱等信息来获取智能</a:t>
            </a:r>
            <a:endParaRPr lang="en-US" altLang="zh-CN" sz="2000" dirty="0">
              <a:solidFill>
                <a:schemeClr val="bg1"/>
              </a:solidFill>
            </a:endParaRPr>
          </a:p>
          <a:p>
            <a:r>
              <a:rPr lang="zh-CN" altLang="en-US" sz="2400" dirty="0">
                <a:solidFill>
                  <a:schemeClr val="bg1"/>
                </a:solidFill>
              </a:rPr>
              <a:t>复杂内容的创作</a:t>
            </a:r>
            <a:endParaRPr lang="en-US" altLang="zh-CN" sz="2400" dirty="0">
              <a:solidFill>
                <a:schemeClr val="bg1"/>
              </a:solidFill>
            </a:endParaRPr>
          </a:p>
          <a:p>
            <a:pPr marL="342900" lvl="1" indent="0">
              <a:spcBef>
                <a:spcPts val="1200"/>
              </a:spcBef>
              <a:buNone/>
            </a:pPr>
            <a:r>
              <a:rPr lang="zh-CN" altLang="en-US" sz="2000" dirty="0">
                <a:solidFill>
                  <a:schemeClr val="bg1"/>
                </a:solidFill>
              </a:rPr>
              <a:t>比如人工智能写作 </a:t>
            </a:r>
            <a:r>
              <a:rPr lang="zh-CN" altLang="en-US" sz="2000" b="1" i="1" dirty="0">
                <a:solidFill>
                  <a:schemeClr val="bg1"/>
                </a:solidFill>
              </a:rPr>
              <a:t>长 </a:t>
            </a:r>
            <a:r>
              <a:rPr lang="zh-CN" altLang="en-US" sz="2000" dirty="0">
                <a:solidFill>
                  <a:schemeClr val="bg1"/>
                </a:solidFill>
              </a:rPr>
              <a:t>文章</a:t>
            </a:r>
            <a:endParaRPr lang="en-US" altLang="zh-CN" sz="2000" dirty="0">
              <a:solidFill>
                <a:schemeClr val="bg1"/>
              </a:solidFill>
            </a:endParaRPr>
          </a:p>
          <a:p>
            <a:r>
              <a:rPr lang="zh-CN" altLang="en-US" sz="2400" dirty="0">
                <a:solidFill>
                  <a:schemeClr val="bg1"/>
                </a:solidFill>
              </a:rPr>
              <a:t>情感智能</a:t>
            </a:r>
            <a:endParaRPr lang="en-US" altLang="zh-CN" sz="2400" dirty="0">
              <a:solidFill>
                <a:schemeClr val="bg1"/>
              </a:solidFill>
            </a:endParaRPr>
          </a:p>
          <a:p>
            <a:pPr marL="342900" lvl="1" indent="0">
              <a:spcBef>
                <a:spcPts val="1200"/>
              </a:spcBef>
              <a:buNone/>
            </a:pPr>
            <a:r>
              <a:rPr lang="zh-CN" altLang="en-US" sz="2000" dirty="0">
                <a:solidFill>
                  <a:schemeClr val="bg1"/>
                </a:solidFill>
              </a:rPr>
              <a:t>不只识别人的情感，还能像人一样 </a:t>
            </a:r>
            <a:r>
              <a:rPr lang="zh-CN" altLang="en-US" sz="2000" b="1" i="1" dirty="0">
                <a:solidFill>
                  <a:schemeClr val="bg1"/>
                </a:solidFill>
              </a:rPr>
              <a:t>表达 </a:t>
            </a:r>
            <a:r>
              <a:rPr lang="zh-CN" altLang="en-US" sz="2000" dirty="0">
                <a:solidFill>
                  <a:schemeClr val="bg1"/>
                </a:solidFill>
              </a:rPr>
              <a:t>情感和风格</a:t>
            </a:r>
            <a:endParaRPr lang="en-US" altLang="zh-CN" sz="2000" dirty="0">
              <a:solidFill>
                <a:schemeClr val="bg1"/>
              </a:solidFill>
            </a:endParaRPr>
          </a:p>
          <a:p>
            <a:r>
              <a:rPr lang="zh-CN" altLang="en-US" sz="2400" dirty="0">
                <a:solidFill>
                  <a:schemeClr val="bg1"/>
                </a:solidFill>
              </a:rPr>
              <a:t>多轮人机对话</a:t>
            </a:r>
            <a:endParaRPr lang="en-US" altLang="zh-CN" sz="2400" dirty="0">
              <a:solidFill>
                <a:schemeClr val="bg1"/>
              </a:solidFill>
            </a:endParaRPr>
          </a:p>
          <a:p>
            <a:pPr marL="342900" lvl="1" indent="0">
              <a:spcBef>
                <a:spcPts val="1200"/>
              </a:spcBef>
              <a:buNone/>
            </a:pPr>
            <a:r>
              <a:rPr lang="zh-CN" altLang="en-US" sz="2000" dirty="0">
                <a:solidFill>
                  <a:schemeClr val="bg1"/>
                </a:solidFill>
              </a:rPr>
              <a:t>理解语境，常识，语言，生成 </a:t>
            </a:r>
            <a:r>
              <a:rPr lang="zh-CN" altLang="en-US" sz="2000" b="1" i="1" dirty="0">
                <a:solidFill>
                  <a:schemeClr val="bg1"/>
                </a:solidFill>
              </a:rPr>
              <a:t>逻辑严谨的有情感的对话 </a:t>
            </a:r>
            <a:r>
              <a:rPr lang="zh-CN" altLang="en-US" sz="2000" dirty="0">
                <a:solidFill>
                  <a:schemeClr val="bg1"/>
                </a:solidFill>
              </a:rPr>
              <a:t>服务于人</a:t>
            </a:r>
            <a:endParaRPr lang="en-US" altLang="zh-CN" sz="2000" dirty="0">
              <a:solidFill>
                <a:schemeClr val="bg1"/>
              </a:solidFill>
            </a:endParaRPr>
          </a:p>
          <a:p>
            <a:pPr marL="342900" lvl="1" indent="0">
              <a:spcBef>
                <a:spcPts val="1200"/>
              </a:spcBef>
              <a:buNone/>
            </a:pPr>
            <a:endParaRPr lang="en-US" altLang="zh-CN" sz="2000" dirty="0">
              <a:solidFill>
                <a:schemeClr val="bg1"/>
              </a:solidFill>
            </a:endParaRPr>
          </a:p>
        </p:txBody>
      </p:sp>
      <p:pic>
        <p:nvPicPr>
          <p:cNvPr id="4" name="图片 3"/>
          <p:cNvPicPr>
            <a:picLocks noChangeAspect="1"/>
          </p:cNvPicPr>
          <p:nvPr/>
        </p:nvPicPr>
        <p:blipFill>
          <a:blip r:embed="rId4"/>
          <a:stretch>
            <a:fillRect/>
          </a:stretch>
        </p:blipFill>
        <p:spPr>
          <a:xfrm>
            <a:off x="6351373" y="305731"/>
            <a:ext cx="1532237" cy="411379"/>
          </a:xfrm>
          <a:prstGeom prst="rect">
            <a:avLst/>
          </a:prstGeom>
        </p:spPr>
      </p:pic>
    </p:spTree>
    <p:extLst>
      <p:ext uri="{BB962C8B-B14F-4D97-AF65-F5344CB8AC3E}">
        <p14:creationId xmlns:p14="http://schemas.microsoft.com/office/powerpoint/2010/main" val="272087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 name="Group 11">
            <a:extLst>
              <a:ext uri="{FF2B5EF4-FFF2-40B4-BE49-F238E27FC236}">
                <a16:creationId xmlns:a16="http://schemas.microsoft.com/office/drawing/2014/main" xmlns="" id="{13CC7799-08EA-48D2-8684-52730AB26C63}"/>
              </a:ext>
            </a:extLst>
          </p:cNvPr>
          <p:cNvGrpSpPr/>
          <p:nvPr/>
        </p:nvGrpSpPr>
        <p:grpSpPr>
          <a:xfrm>
            <a:off x="145749" y="3393273"/>
            <a:ext cx="2329604" cy="1729139"/>
            <a:chOff x="834992" y="2131762"/>
            <a:chExt cx="3449305" cy="2849865"/>
          </a:xfrm>
        </p:grpSpPr>
        <p:pic>
          <p:nvPicPr>
            <p:cNvPr id="6" name="Picture 12" descr="Screen Clipping">
              <a:extLst>
                <a:ext uri="{FF2B5EF4-FFF2-40B4-BE49-F238E27FC236}">
                  <a16:creationId xmlns:a16="http://schemas.microsoft.com/office/drawing/2014/main" xmlns="" id="{2AF77FA3-2FB0-4305-BCBF-AAC6EA6AA74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1" r="-620" b="-2850"/>
            <a:stretch/>
          </p:blipFill>
          <p:spPr>
            <a:xfrm>
              <a:off x="834992" y="2131762"/>
              <a:ext cx="3449305" cy="2849865"/>
            </a:xfrm>
            <a:prstGeom prst="rect">
              <a:avLst/>
            </a:prstGeom>
          </p:spPr>
        </p:pic>
        <p:sp>
          <p:nvSpPr>
            <p:cNvPr id="8" name="Rectangle 13">
              <a:extLst>
                <a:ext uri="{FF2B5EF4-FFF2-40B4-BE49-F238E27FC236}">
                  <a16:creationId xmlns:a16="http://schemas.microsoft.com/office/drawing/2014/main" xmlns="" id="{31AB0ACF-1A16-4B2D-BF72-DB3ED4C9E62B}"/>
                </a:ext>
              </a:extLst>
            </p:cNvPr>
            <p:cNvSpPr/>
            <p:nvPr/>
          </p:nvSpPr>
          <p:spPr bwMode="auto">
            <a:xfrm>
              <a:off x="834992" y="4382238"/>
              <a:ext cx="1143070" cy="504704"/>
            </a:xfrm>
            <a:prstGeom prst="rect">
              <a:avLst/>
            </a:prstGeom>
            <a:solidFill>
              <a:schemeClr val="bg1"/>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0749" rIns="0" bIns="20749" numCol="1" rtlCol="0" anchor="ctr" anchorCtr="0" compatLnSpc="1">
              <a:prstTxWarp prst="textNoShape">
                <a:avLst/>
              </a:prstTxWarp>
            </a:bodyPr>
            <a:lstStyle/>
            <a:p>
              <a:pPr algn="ctr" defTabSz="414815" fontAlgn="base">
                <a:spcBef>
                  <a:spcPct val="0"/>
                </a:spcBef>
                <a:spcAft>
                  <a:spcPct val="0"/>
                </a:spcAft>
              </a:pPr>
              <a:endParaRPr lang="en-US" sz="890" dirty="0">
                <a:gradFill>
                  <a:gsLst>
                    <a:gs pos="5833">
                      <a:schemeClr val="tx1">
                        <a:lumMod val="50000"/>
                      </a:schemeClr>
                    </a:gs>
                    <a:gs pos="100000">
                      <a:schemeClr val="tx1">
                        <a:lumMod val="50000"/>
                      </a:schemeClr>
                    </a:gs>
                  </a:gsLst>
                  <a:lin ang="5400000" scaled="0"/>
                </a:gradFill>
              </a:endParaRPr>
            </a:p>
          </p:txBody>
        </p:sp>
      </p:grpSp>
      <p:sp>
        <p:nvSpPr>
          <p:cNvPr id="9" name="Rectangle 14">
            <a:extLst>
              <a:ext uri="{FF2B5EF4-FFF2-40B4-BE49-F238E27FC236}">
                <a16:creationId xmlns:a16="http://schemas.microsoft.com/office/drawing/2014/main" xmlns="" id="{F6BE47D1-4C12-4920-9E76-72CA6F983934}"/>
              </a:ext>
            </a:extLst>
          </p:cNvPr>
          <p:cNvSpPr/>
          <p:nvPr/>
        </p:nvSpPr>
        <p:spPr>
          <a:xfrm>
            <a:off x="3595331" y="911363"/>
            <a:ext cx="2341095" cy="1323439"/>
          </a:xfrm>
          <a:prstGeom prst="rect">
            <a:avLst/>
          </a:prstGeom>
          <a:solidFill>
            <a:schemeClr val="accent2">
              <a:lumMod val="20000"/>
              <a:lumOff val="80000"/>
            </a:schemeClr>
          </a:solidFill>
        </p:spPr>
        <p:txBody>
          <a:bodyPr wrap="square">
            <a:spAutoFit/>
          </a:bodyPr>
          <a:lstStyle/>
          <a:p>
            <a:r>
              <a:rPr lang="zh-CN" altLang="en-US" sz="1600" dirty="0"/>
              <a:t>贝拉克</a:t>
            </a:r>
            <a:r>
              <a:rPr lang="en-US" altLang="zh-CN" sz="1600" dirty="0"/>
              <a:t>·</a:t>
            </a:r>
            <a:r>
              <a:rPr lang="zh-CN" altLang="en-US" sz="1600" dirty="0"/>
              <a:t>侯赛因</a:t>
            </a:r>
            <a:r>
              <a:rPr lang="en-US" altLang="zh-CN" sz="1600" dirty="0"/>
              <a:t>·</a:t>
            </a:r>
            <a:r>
              <a:rPr lang="zh-CN" altLang="en-US" sz="1600" dirty="0"/>
              <a:t>奥巴马，美国民主党籍政治家，第</a:t>
            </a:r>
            <a:r>
              <a:rPr lang="en-US" altLang="zh-CN" sz="1600" dirty="0"/>
              <a:t>44</a:t>
            </a:r>
            <a:r>
              <a:rPr lang="zh-CN" altLang="en-US" sz="1600" dirty="0"/>
              <a:t>任美国总统，为美国历史上第一位非裔美国人（美国黑人）总统。</a:t>
            </a:r>
            <a:endParaRPr lang="en-US" sz="1800" dirty="0">
              <a:latin typeface="Times New Roman" panose="02020603050405020304" pitchFamily="18" charset="0"/>
              <a:ea typeface="Times New Roman" panose="02020603050405020304" pitchFamily="18" charset="0"/>
            </a:endParaRPr>
          </a:p>
        </p:txBody>
      </p:sp>
      <p:graphicFrame>
        <p:nvGraphicFramePr>
          <p:cNvPr id="10" name="Diagram 2">
            <a:extLst>
              <a:ext uri="{FF2B5EF4-FFF2-40B4-BE49-F238E27FC236}">
                <a16:creationId xmlns:a16="http://schemas.microsoft.com/office/drawing/2014/main" xmlns="" id="{42B0F1CE-671B-46EA-9E65-85A3988A3F71}"/>
              </a:ext>
            </a:extLst>
          </p:cNvPr>
          <p:cNvGraphicFramePr/>
          <p:nvPr>
            <p:extLst>
              <p:ext uri="{D42A27DB-BD31-4B8C-83A1-F6EECF244321}">
                <p14:modId xmlns:p14="http://schemas.microsoft.com/office/powerpoint/2010/main" val="624665563"/>
              </p:ext>
            </p:extLst>
          </p:nvPr>
        </p:nvGraphicFramePr>
        <p:xfrm>
          <a:off x="1690541" y="1829923"/>
          <a:ext cx="3429001" cy="2617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3" name="图片 9">
            <a:extLst>
              <a:ext uri="{FF2B5EF4-FFF2-40B4-BE49-F238E27FC236}">
                <a16:creationId xmlns:a16="http://schemas.microsoft.com/office/drawing/2014/main" xmlns="" id="{764DABFB-F00A-4B24-842C-DB532AEC320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 b="5547"/>
          <a:stretch/>
        </p:blipFill>
        <p:spPr>
          <a:xfrm>
            <a:off x="4463912" y="3480276"/>
            <a:ext cx="2423160" cy="1584686"/>
          </a:xfrm>
          <a:prstGeom prst="rect">
            <a:avLst/>
          </a:prstGeom>
        </p:spPr>
      </p:pic>
      <p:pic>
        <p:nvPicPr>
          <p:cNvPr id="3" name="Picture 2">
            <a:extLst>
              <a:ext uri="{FF2B5EF4-FFF2-40B4-BE49-F238E27FC236}">
                <a16:creationId xmlns:a16="http://schemas.microsoft.com/office/drawing/2014/main" xmlns="" id="{A94A4094-373A-486E-80AF-18A1208D6125}"/>
              </a:ext>
            </a:extLst>
          </p:cNvPr>
          <p:cNvPicPr>
            <a:picLocks noChangeAspect="1"/>
          </p:cNvPicPr>
          <p:nvPr/>
        </p:nvPicPr>
        <p:blipFill>
          <a:blip r:embed="rId11"/>
          <a:stretch>
            <a:fillRect/>
          </a:stretch>
        </p:blipFill>
        <p:spPr>
          <a:xfrm>
            <a:off x="5828293" y="1203605"/>
            <a:ext cx="3285227" cy="2715970"/>
          </a:xfrm>
          <a:prstGeom prst="rect">
            <a:avLst/>
          </a:prstGeom>
        </p:spPr>
      </p:pic>
      <p:pic>
        <p:nvPicPr>
          <p:cNvPr id="18" name="Picture 17">
            <a:extLst>
              <a:ext uri="{FF2B5EF4-FFF2-40B4-BE49-F238E27FC236}">
                <a16:creationId xmlns:a16="http://schemas.microsoft.com/office/drawing/2014/main" xmlns="" id="{1A99890F-425E-460F-B2A6-51A374EF7C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575" y="1061099"/>
            <a:ext cx="2748761" cy="1003240"/>
          </a:xfrm>
          <a:prstGeom prst="rect">
            <a:avLst/>
          </a:prstGeom>
        </p:spPr>
      </p:pic>
      <p:pic>
        <p:nvPicPr>
          <p:cNvPr id="11" name="图片 10"/>
          <p:cNvPicPr>
            <a:picLocks noChangeAspect="1"/>
          </p:cNvPicPr>
          <p:nvPr/>
        </p:nvPicPr>
        <p:blipFill>
          <a:blip r:embed="rId13"/>
          <a:stretch>
            <a:fillRect/>
          </a:stretch>
        </p:blipFill>
        <p:spPr>
          <a:xfrm>
            <a:off x="6351373" y="305731"/>
            <a:ext cx="1532237" cy="411379"/>
          </a:xfrm>
          <a:prstGeom prst="rect">
            <a:avLst/>
          </a:prstGeom>
        </p:spPr>
      </p:pic>
      <p:sp>
        <p:nvSpPr>
          <p:cNvPr id="15" name="标题 1">
            <a:extLst>
              <a:ext uri="{FF2B5EF4-FFF2-40B4-BE49-F238E27FC236}">
                <a16:creationId xmlns:a16="http://schemas.microsoft.com/office/drawing/2014/main" xmlns="" id="{85F9FFC7-4DD9-4CF1-83DA-D5AE46DFC1C8}"/>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lvl="0">
              <a:defRPr/>
            </a:pPr>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多模态智能</a:t>
            </a:r>
            <a:r>
              <a:rPr kumimoji="0" lang="en-US" altLang="zh-CN"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 </a:t>
            </a:r>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文本</a:t>
            </a:r>
            <a:r>
              <a:rPr kumimoji="0" lang="en-US" altLang="zh-CN"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a:t>
            </a:r>
            <a:r>
              <a:rPr lang="zh-CN" altLang="en-US" sz="3600" b="1" dirty="0">
                <a:solidFill>
                  <a:sysClr val="window" lastClr="FFFFFF"/>
                </a:solidFill>
              </a:rPr>
              <a:t>语音</a:t>
            </a:r>
            <a:r>
              <a:rPr lang="en-US" altLang="zh-CN" sz="3600" b="1" dirty="0">
                <a:solidFill>
                  <a:sysClr val="window" lastClr="FFFFFF"/>
                </a:solidFill>
              </a:rPr>
              <a:t>,</a:t>
            </a:r>
            <a:r>
              <a:rPr lang="zh-CN" altLang="en-US" sz="3600" b="1" dirty="0">
                <a:solidFill>
                  <a:sysClr val="window" lastClr="FFFFFF"/>
                </a:solidFill>
              </a:rPr>
              <a:t>图像</a:t>
            </a:r>
            <a:r>
              <a:rPr lang="en-US" altLang="zh-CN" sz="3600" b="1" dirty="0">
                <a:solidFill>
                  <a:sysClr val="window" lastClr="FFFFFF"/>
                </a:solidFill>
              </a:rPr>
              <a:t>,</a:t>
            </a:r>
            <a:r>
              <a:rPr lang="zh-CN" altLang="en-US" sz="3600" b="1" dirty="0">
                <a:solidFill>
                  <a:sysClr val="window" lastClr="FFFFFF"/>
                </a:solidFill>
              </a:rPr>
              <a:t>知识</a:t>
            </a:r>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 </a:t>
            </a:r>
            <a:r>
              <a:rPr kumimoji="0" lang="en-US" altLang="zh-CN"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a:t>
            </a:r>
            <a:endPar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endParaRPr>
          </a:p>
        </p:txBody>
      </p:sp>
    </p:spTree>
    <p:extLst>
      <p:ext uri="{BB962C8B-B14F-4D97-AF65-F5344CB8AC3E}">
        <p14:creationId xmlns:p14="http://schemas.microsoft.com/office/powerpoint/2010/main" val="170069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7FDAE9D8-9004-4404-93B6-1078EFE4BBC6}"/>
              </a:ext>
            </a:extLst>
          </p:cNvPr>
          <p:cNvSpPr/>
          <p:nvPr/>
        </p:nvSpPr>
        <p:spPr>
          <a:xfrm>
            <a:off x="590379" y="1052389"/>
            <a:ext cx="7865609" cy="3973167"/>
          </a:xfrm>
          <a:prstGeom prst="rect">
            <a:avLst/>
          </a:prstGeom>
          <a:solidFill>
            <a:schemeClr val="accent1">
              <a:lumMod val="40000"/>
              <a:lumOff val="6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50000"/>
                </a:schemeClr>
              </a:solidFill>
            </a:endParaRPr>
          </a:p>
        </p:txBody>
      </p:sp>
      <p:sp>
        <p:nvSpPr>
          <p:cNvPr id="3" name="Rectangle 2">
            <a:extLst>
              <a:ext uri="{FF2B5EF4-FFF2-40B4-BE49-F238E27FC236}">
                <a16:creationId xmlns:a16="http://schemas.microsoft.com/office/drawing/2014/main" xmlns="" id="{C7404871-EF8E-4FDC-8FA8-4F1C73CE99B9}"/>
              </a:ext>
            </a:extLst>
          </p:cNvPr>
          <p:cNvSpPr/>
          <p:nvPr/>
        </p:nvSpPr>
        <p:spPr>
          <a:xfrm>
            <a:off x="4127366" y="4265390"/>
            <a:ext cx="4335732" cy="747385"/>
          </a:xfrm>
          <a:prstGeom prst="rect">
            <a:avLst/>
          </a:prstGeom>
          <a:solidFill>
            <a:schemeClr val="accent1">
              <a:lumMod val="60000"/>
              <a:lumOff val="4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itle 53">
            <a:extLst>
              <a:ext uri="{FF2B5EF4-FFF2-40B4-BE49-F238E27FC236}">
                <a16:creationId xmlns:a16="http://schemas.microsoft.com/office/drawing/2014/main" xmlns="" id="{8F617DD8-34F5-4BDC-A255-91F9F22B90D5}"/>
              </a:ext>
            </a:extLst>
          </p:cNvPr>
          <p:cNvSpPr>
            <a:spLocks noGrp="1"/>
          </p:cNvSpPr>
          <p:nvPr>
            <p:ph type="title"/>
          </p:nvPr>
        </p:nvSpPr>
        <p:spPr>
          <a:xfrm>
            <a:off x="338222" y="179496"/>
            <a:ext cx="8386229" cy="994172"/>
          </a:xfrm>
        </p:spPr>
        <p:txBody>
          <a:bodyPr>
            <a:normAutofit/>
          </a:bodyPr>
          <a:lstStyle/>
          <a:p>
            <a:r>
              <a:rPr lang="zh-CN" altLang="en-US" sz="3600" b="1" dirty="0">
                <a:solidFill>
                  <a:schemeClr val="bg1"/>
                </a:solidFill>
              </a:rPr>
              <a:t>建立多模态语义空间：联结图像与文字</a:t>
            </a:r>
            <a:endParaRPr lang="en-US" sz="3600" b="1" dirty="0">
              <a:solidFill>
                <a:schemeClr val="bg1"/>
              </a:solidFill>
            </a:endParaRPr>
          </a:p>
        </p:txBody>
      </p:sp>
      <p:pic>
        <p:nvPicPr>
          <p:cNvPr id="97" name="Picture 96" descr="http://www.mathworks.com/matlabcentral/fx_files/5397/1/HyperSphere.jpg">
            <a:extLst>
              <a:ext uri="{FF2B5EF4-FFF2-40B4-BE49-F238E27FC236}">
                <a16:creationId xmlns:a16="http://schemas.microsoft.com/office/drawing/2014/main" xmlns="" id="{2A9E684E-EE2B-4890-8A44-2697AC2D93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7131" y="1333623"/>
            <a:ext cx="1152741" cy="1205603"/>
          </a:xfrm>
          <a:prstGeom prst="rect">
            <a:avLst/>
          </a:prstGeom>
          <a:noFill/>
          <a:extLst>
            <a:ext uri="{909E8E84-426E-40DD-AFC4-6F175D3DCCD1}">
              <a14:hiddenFill xmlns:a14="http://schemas.microsoft.com/office/drawing/2010/main">
                <a:solidFill>
                  <a:srgbClr val="FFFFFF"/>
                </a:solidFill>
              </a14:hiddenFill>
            </a:ext>
          </a:extLst>
        </p:spPr>
      </p:pic>
      <p:sp>
        <p:nvSpPr>
          <p:cNvPr id="98" name="Content Placeholder 2">
            <a:extLst>
              <a:ext uri="{FF2B5EF4-FFF2-40B4-BE49-F238E27FC236}">
                <a16:creationId xmlns:a16="http://schemas.microsoft.com/office/drawing/2014/main" xmlns="" id="{3C11345D-F78F-4BCC-86AE-0356D632F6CE}"/>
              </a:ext>
            </a:extLst>
          </p:cNvPr>
          <p:cNvSpPr txBox="1">
            <a:spLocks/>
          </p:cNvSpPr>
          <p:nvPr/>
        </p:nvSpPr>
        <p:spPr>
          <a:xfrm>
            <a:off x="590379" y="1519974"/>
            <a:ext cx="3404439" cy="1193177"/>
          </a:xfrm>
          <a:prstGeom prst="rect">
            <a:avLst/>
          </a:prstGeom>
        </p:spPr>
        <p:txBody>
          <a:bodyPr vert="horz" wrap="square" lIns="52308" tIns="26154" rIns="52308" bIns="26154" rtlCol="0">
            <a:no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r>
              <a:rPr lang="zh-CN" altLang="en-US" sz="1406" dirty="0">
                <a:solidFill>
                  <a:schemeClr val="accent1">
                    <a:lumMod val="50000"/>
                  </a:schemeClr>
                </a:solidFill>
              </a:rPr>
              <a:t>通过深度结构语义模型（</a:t>
            </a:r>
            <a:r>
              <a:rPr lang="en-US" altLang="zh-CN" sz="1406" dirty="0">
                <a:solidFill>
                  <a:schemeClr val="accent1">
                    <a:lumMod val="50000"/>
                  </a:schemeClr>
                </a:solidFill>
              </a:rPr>
              <a:t>DSSM</a:t>
            </a:r>
            <a:r>
              <a:rPr lang="zh-CN" altLang="en-US" sz="1406" dirty="0">
                <a:solidFill>
                  <a:schemeClr val="accent1">
                    <a:lumMod val="50000"/>
                  </a:schemeClr>
                </a:solidFill>
              </a:rPr>
              <a:t>）把图像和文字均表征成语义空间内的向量</a:t>
            </a:r>
            <a:endParaRPr lang="en-US" altLang="zh-CN" sz="1406" dirty="0">
              <a:solidFill>
                <a:schemeClr val="accent1">
                  <a:lumMod val="50000"/>
                </a:schemeClr>
              </a:solidFill>
            </a:endParaRPr>
          </a:p>
          <a:p>
            <a:endParaRPr lang="en-US" altLang="zh-CN" sz="1406" dirty="0">
              <a:solidFill>
                <a:schemeClr val="accent1">
                  <a:lumMod val="50000"/>
                </a:schemeClr>
              </a:solidFill>
            </a:endParaRPr>
          </a:p>
          <a:p>
            <a:r>
              <a:rPr lang="zh-CN" altLang="en-US" sz="1406" dirty="0">
                <a:solidFill>
                  <a:schemeClr val="accent1">
                    <a:lumMod val="50000"/>
                  </a:schemeClr>
                </a:solidFill>
              </a:rPr>
              <a:t>在此空间中进行语义相似度计算，生成最匹配图像内容的文字表述</a:t>
            </a:r>
            <a:endParaRPr lang="en-US" sz="1406" dirty="0">
              <a:solidFill>
                <a:schemeClr val="accent1">
                  <a:lumMod val="50000"/>
                </a:schemeClr>
              </a:solidFill>
            </a:endParaRPr>
          </a:p>
        </p:txBody>
      </p:sp>
      <p:sp>
        <p:nvSpPr>
          <p:cNvPr id="101" name="TextBox 4">
            <a:extLst>
              <a:ext uri="{FF2B5EF4-FFF2-40B4-BE49-F238E27FC236}">
                <a16:creationId xmlns:a16="http://schemas.microsoft.com/office/drawing/2014/main" xmlns="" id="{0DE6E83A-2D58-425F-89BB-470CDB7C436E}"/>
              </a:ext>
            </a:extLst>
          </p:cNvPr>
          <p:cNvSpPr txBox="1"/>
          <p:nvPr/>
        </p:nvSpPr>
        <p:spPr>
          <a:xfrm>
            <a:off x="3940214" y="3369953"/>
            <a:ext cx="682719" cy="225943"/>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zh-CN" altLang="en-US" sz="1125" i="1">
                <a:solidFill>
                  <a:schemeClr val="accent1">
                    <a:lumMod val="50000"/>
                  </a:schemeClr>
                </a:solidFill>
              </a:rPr>
              <a:t>图像特征</a:t>
            </a:r>
            <a:endParaRPr lang="en-US" sz="1125">
              <a:solidFill>
                <a:schemeClr val="accent1">
                  <a:lumMod val="50000"/>
                </a:schemeClr>
              </a:solidFill>
            </a:endParaRPr>
          </a:p>
        </p:txBody>
      </p:sp>
      <p:sp>
        <p:nvSpPr>
          <p:cNvPr id="103" name="Up Arrow 8">
            <a:extLst>
              <a:ext uri="{FF2B5EF4-FFF2-40B4-BE49-F238E27FC236}">
                <a16:creationId xmlns:a16="http://schemas.microsoft.com/office/drawing/2014/main" xmlns="" id="{EB45EA3B-EF2A-47F0-B0B2-CACD93A22D2D}"/>
              </a:ext>
            </a:extLst>
          </p:cNvPr>
          <p:cNvSpPr/>
          <p:nvPr/>
        </p:nvSpPr>
        <p:spPr>
          <a:xfrm>
            <a:off x="4262480" y="3132581"/>
            <a:ext cx="68473" cy="915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05" name="Rectangle 104">
            <a:extLst>
              <a:ext uri="{FF2B5EF4-FFF2-40B4-BE49-F238E27FC236}">
                <a16:creationId xmlns:a16="http://schemas.microsoft.com/office/drawing/2014/main" xmlns="" id="{4DB0687B-9D35-4CCF-A197-301A4AC2E862}"/>
              </a:ext>
            </a:extLst>
          </p:cNvPr>
          <p:cNvSpPr/>
          <p:nvPr/>
        </p:nvSpPr>
        <p:spPr>
          <a:xfrm>
            <a:off x="4033000" y="3010681"/>
            <a:ext cx="552625"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H1</a:t>
            </a:r>
          </a:p>
        </p:txBody>
      </p:sp>
      <p:sp>
        <p:nvSpPr>
          <p:cNvPr id="107" name="Up Arrow 10">
            <a:extLst>
              <a:ext uri="{FF2B5EF4-FFF2-40B4-BE49-F238E27FC236}">
                <a16:creationId xmlns:a16="http://schemas.microsoft.com/office/drawing/2014/main" xmlns="" id="{7362C7BA-0194-492E-8704-853BE0ECC698}"/>
              </a:ext>
            </a:extLst>
          </p:cNvPr>
          <p:cNvSpPr/>
          <p:nvPr/>
        </p:nvSpPr>
        <p:spPr>
          <a:xfrm>
            <a:off x="4264882" y="2888624"/>
            <a:ext cx="68473" cy="915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08" name="Rectangle 107">
            <a:extLst>
              <a:ext uri="{FF2B5EF4-FFF2-40B4-BE49-F238E27FC236}">
                <a16:creationId xmlns:a16="http://schemas.microsoft.com/office/drawing/2014/main" xmlns="" id="{EA982445-29CC-4973-96F1-4792935E6CA9}"/>
              </a:ext>
            </a:extLst>
          </p:cNvPr>
          <p:cNvSpPr/>
          <p:nvPr/>
        </p:nvSpPr>
        <p:spPr>
          <a:xfrm>
            <a:off x="4108114" y="2766566"/>
            <a:ext cx="403066"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H2</a:t>
            </a:r>
          </a:p>
        </p:txBody>
      </p:sp>
      <p:sp>
        <p:nvSpPr>
          <p:cNvPr id="109" name="Up Arrow 12">
            <a:extLst>
              <a:ext uri="{FF2B5EF4-FFF2-40B4-BE49-F238E27FC236}">
                <a16:creationId xmlns:a16="http://schemas.microsoft.com/office/drawing/2014/main" xmlns="" id="{9D11931F-437E-427C-B0D7-9852A20EE731}"/>
              </a:ext>
            </a:extLst>
          </p:cNvPr>
          <p:cNvSpPr/>
          <p:nvPr/>
        </p:nvSpPr>
        <p:spPr>
          <a:xfrm>
            <a:off x="4264880" y="2639534"/>
            <a:ext cx="66071" cy="965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10" name="Rectangle 109">
            <a:extLst>
              <a:ext uri="{FF2B5EF4-FFF2-40B4-BE49-F238E27FC236}">
                <a16:creationId xmlns:a16="http://schemas.microsoft.com/office/drawing/2014/main" xmlns="" id="{B05D82C9-11BC-4F44-892F-DD3EB42F2553}"/>
              </a:ext>
            </a:extLst>
          </p:cNvPr>
          <p:cNvSpPr/>
          <p:nvPr/>
        </p:nvSpPr>
        <p:spPr>
          <a:xfrm>
            <a:off x="4108113" y="2522447"/>
            <a:ext cx="403066"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H3</a:t>
            </a:r>
          </a:p>
        </p:txBody>
      </p:sp>
      <p:sp>
        <p:nvSpPr>
          <p:cNvPr id="111" name="Up Arrow 14">
            <a:extLst>
              <a:ext uri="{FF2B5EF4-FFF2-40B4-BE49-F238E27FC236}">
                <a16:creationId xmlns:a16="http://schemas.microsoft.com/office/drawing/2014/main" xmlns="" id="{61C7D9FE-816D-4CE2-A38C-83F4FEE58D16}"/>
              </a:ext>
            </a:extLst>
          </p:cNvPr>
          <p:cNvSpPr/>
          <p:nvPr/>
        </p:nvSpPr>
        <p:spPr>
          <a:xfrm>
            <a:off x="4264880" y="2395419"/>
            <a:ext cx="66071" cy="965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grpSp>
        <p:nvGrpSpPr>
          <p:cNvPr id="112" name="Group 111">
            <a:extLst>
              <a:ext uri="{FF2B5EF4-FFF2-40B4-BE49-F238E27FC236}">
                <a16:creationId xmlns:a16="http://schemas.microsoft.com/office/drawing/2014/main" xmlns="" id="{18B5924C-5590-4196-989E-228AB6DD0C67}"/>
              </a:ext>
            </a:extLst>
          </p:cNvPr>
          <p:cNvGrpSpPr/>
          <p:nvPr/>
        </p:nvGrpSpPr>
        <p:grpSpPr>
          <a:xfrm>
            <a:off x="4217897" y="2580144"/>
            <a:ext cx="179098" cy="301431"/>
            <a:chOff x="838200" y="1571920"/>
            <a:chExt cx="428702" cy="428702"/>
          </a:xfrm>
        </p:grpSpPr>
        <p:cxnSp>
          <p:nvCxnSpPr>
            <p:cNvPr id="185" name="Straight Connector 184">
              <a:extLst>
                <a:ext uri="{FF2B5EF4-FFF2-40B4-BE49-F238E27FC236}">
                  <a16:creationId xmlns:a16="http://schemas.microsoft.com/office/drawing/2014/main" xmlns="" id="{158A567F-4199-423D-B186-ADC4CAFC7617}"/>
                </a:ext>
              </a:extLst>
            </p:cNvPr>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192D68FD-96F8-4E1B-B6E6-27C0FC6EE587}"/>
                </a:ext>
              </a:extLst>
            </p:cNvPr>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13" name="TextBox 15">
            <a:extLst>
              <a:ext uri="{FF2B5EF4-FFF2-40B4-BE49-F238E27FC236}">
                <a16:creationId xmlns:a16="http://schemas.microsoft.com/office/drawing/2014/main" xmlns="" id="{D45DBC43-F106-4A95-B70C-AF3267CB754B}"/>
              </a:ext>
            </a:extLst>
          </p:cNvPr>
          <p:cNvSpPr txBox="1"/>
          <p:nvPr/>
        </p:nvSpPr>
        <p:spPr>
          <a:xfrm>
            <a:off x="4043222" y="3102139"/>
            <a:ext cx="257923" cy="191447"/>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en-US" sz="901" i="1">
                <a:solidFill>
                  <a:schemeClr val="accent1">
                    <a:lumMod val="50000"/>
                  </a:schemeClr>
                </a:solidFill>
              </a:rPr>
              <a:t>W</a:t>
            </a:r>
            <a:r>
              <a:rPr lang="en-US" sz="901" i="1" baseline="-25000">
                <a:solidFill>
                  <a:schemeClr val="accent1">
                    <a:lumMod val="50000"/>
                  </a:schemeClr>
                </a:solidFill>
              </a:rPr>
              <a:t>1</a:t>
            </a:r>
          </a:p>
        </p:txBody>
      </p:sp>
      <p:sp>
        <p:nvSpPr>
          <p:cNvPr id="114" name="TextBox 16">
            <a:extLst>
              <a:ext uri="{FF2B5EF4-FFF2-40B4-BE49-F238E27FC236}">
                <a16:creationId xmlns:a16="http://schemas.microsoft.com/office/drawing/2014/main" xmlns="" id="{6E908E54-D3CA-4DA9-B225-866695EC6783}"/>
              </a:ext>
            </a:extLst>
          </p:cNvPr>
          <p:cNvSpPr txBox="1"/>
          <p:nvPr/>
        </p:nvSpPr>
        <p:spPr>
          <a:xfrm>
            <a:off x="4044446" y="2860392"/>
            <a:ext cx="257923" cy="191447"/>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en-US" sz="901" i="1">
                <a:solidFill>
                  <a:schemeClr val="accent1">
                    <a:lumMod val="50000"/>
                  </a:schemeClr>
                </a:solidFill>
              </a:rPr>
              <a:t>W</a:t>
            </a:r>
            <a:r>
              <a:rPr lang="en-US" sz="901" i="1" baseline="-25000">
                <a:solidFill>
                  <a:schemeClr val="accent1">
                    <a:lumMod val="50000"/>
                  </a:schemeClr>
                </a:solidFill>
              </a:rPr>
              <a:t>2</a:t>
            </a:r>
          </a:p>
        </p:txBody>
      </p:sp>
      <p:sp>
        <p:nvSpPr>
          <p:cNvPr id="115" name="TextBox 17">
            <a:extLst>
              <a:ext uri="{FF2B5EF4-FFF2-40B4-BE49-F238E27FC236}">
                <a16:creationId xmlns:a16="http://schemas.microsoft.com/office/drawing/2014/main" xmlns="" id="{962C4082-F840-444F-B528-2FC4C6B65267}"/>
              </a:ext>
            </a:extLst>
          </p:cNvPr>
          <p:cNvSpPr txBox="1"/>
          <p:nvPr/>
        </p:nvSpPr>
        <p:spPr>
          <a:xfrm>
            <a:off x="4041086" y="2617428"/>
            <a:ext cx="257923" cy="191447"/>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en-US" sz="901" i="1">
                <a:solidFill>
                  <a:schemeClr val="accent1">
                    <a:lumMod val="50000"/>
                  </a:schemeClr>
                </a:solidFill>
              </a:rPr>
              <a:t>W</a:t>
            </a:r>
            <a:r>
              <a:rPr lang="en-US" sz="901" i="1" baseline="-25000">
                <a:solidFill>
                  <a:schemeClr val="accent1">
                    <a:lumMod val="50000"/>
                  </a:schemeClr>
                </a:solidFill>
              </a:rPr>
              <a:t>3</a:t>
            </a:r>
          </a:p>
        </p:txBody>
      </p:sp>
      <p:sp>
        <p:nvSpPr>
          <p:cNvPr id="116" name="TextBox 18">
            <a:extLst>
              <a:ext uri="{FF2B5EF4-FFF2-40B4-BE49-F238E27FC236}">
                <a16:creationId xmlns:a16="http://schemas.microsoft.com/office/drawing/2014/main" xmlns="" id="{37C0027C-6E18-4C7F-AA14-A56414E8C1A2}"/>
              </a:ext>
            </a:extLst>
          </p:cNvPr>
          <p:cNvSpPr txBox="1"/>
          <p:nvPr/>
        </p:nvSpPr>
        <p:spPr>
          <a:xfrm>
            <a:off x="4050469" y="2374661"/>
            <a:ext cx="257923" cy="191447"/>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en-US" sz="901" i="1">
                <a:solidFill>
                  <a:schemeClr val="accent1">
                    <a:lumMod val="50000"/>
                  </a:schemeClr>
                </a:solidFill>
              </a:rPr>
              <a:t>W</a:t>
            </a:r>
            <a:r>
              <a:rPr lang="en-US" sz="901" i="1" baseline="-25000">
                <a:solidFill>
                  <a:schemeClr val="accent1">
                    <a:lumMod val="50000"/>
                  </a:schemeClr>
                </a:solidFill>
              </a:rPr>
              <a:t>4</a:t>
            </a:r>
          </a:p>
        </p:txBody>
      </p:sp>
      <p:sp>
        <p:nvSpPr>
          <p:cNvPr id="117" name="Rectangle 116">
            <a:extLst>
              <a:ext uri="{FF2B5EF4-FFF2-40B4-BE49-F238E27FC236}">
                <a16:creationId xmlns:a16="http://schemas.microsoft.com/office/drawing/2014/main" xmlns="" id="{E379169B-AF7B-49AC-A61F-EC39DF41E872}"/>
              </a:ext>
            </a:extLst>
          </p:cNvPr>
          <p:cNvSpPr/>
          <p:nvPr/>
        </p:nvSpPr>
        <p:spPr>
          <a:xfrm>
            <a:off x="3882873" y="3259140"/>
            <a:ext cx="827682"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Input s</a:t>
            </a:r>
          </a:p>
        </p:txBody>
      </p:sp>
      <p:sp>
        <p:nvSpPr>
          <p:cNvPr id="118" name="Rectangle 117">
            <a:extLst>
              <a:ext uri="{FF2B5EF4-FFF2-40B4-BE49-F238E27FC236}">
                <a16:creationId xmlns:a16="http://schemas.microsoft.com/office/drawing/2014/main" xmlns="" id="{C94DC2BF-E1F7-4628-9D2A-15BE1C77A0A6}"/>
              </a:ext>
            </a:extLst>
          </p:cNvPr>
          <p:cNvSpPr/>
          <p:nvPr/>
        </p:nvSpPr>
        <p:spPr>
          <a:xfrm>
            <a:off x="4108114" y="2522290"/>
            <a:ext cx="403066"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H3</a:t>
            </a:r>
          </a:p>
        </p:txBody>
      </p:sp>
      <p:sp>
        <p:nvSpPr>
          <p:cNvPr id="119" name="Rectangle 118">
            <a:extLst>
              <a:ext uri="{FF2B5EF4-FFF2-40B4-BE49-F238E27FC236}">
                <a16:creationId xmlns:a16="http://schemas.microsoft.com/office/drawing/2014/main" xmlns="" id="{6E791657-02C3-4228-9DEE-AE8DCBB7321A}"/>
              </a:ext>
            </a:extLst>
          </p:cNvPr>
          <p:cNvSpPr/>
          <p:nvPr/>
        </p:nvSpPr>
        <p:spPr>
          <a:xfrm>
            <a:off x="5877239" y="2284301"/>
            <a:ext cx="720308" cy="883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701">
              <a:solidFill>
                <a:schemeClr val="accent1">
                  <a:lumMod val="50000"/>
                </a:schemeClr>
              </a:solidFill>
            </a:endParaRPr>
          </a:p>
        </p:txBody>
      </p:sp>
      <p:sp>
        <p:nvSpPr>
          <p:cNvPr id="120" name="Oval 119">
            <a:extLst>
              <a:ext uri="{FF2B5EF4-FFF2-40B4-BE49-F238E27FC236}">
                <a16:creationId xmlns:a16="http://schemas.microsoft.com/office/drawing/2014/main" xmlns="" id="{16C961A7-A21D-4F92-BB2A-641ECE859F30}"/>
              </a:ext>
            </a:extLst>
          </p:cNvPr>
          <p:cNvSpPr/>
          <p:nvPr/>
        </p:nvSpPr>
        <p:spPr>
          <a:xfrm>
            <a:off x="6059350" y="2290855"/>
            <a:ext cx="89560" cy="83865"/>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21" name="Oval 120">
            <a:extLst>
              <a:ext uri="{FF2B5EF4-FFF2-40B4-BE49-F238E27FC236}">
                <a16:creationId xmlns:a16="http://schemas.microsoft.com/office/drawing/2014/main" xmlns="" id="{797C09A7-D4D0-4697-A421-F3DFD836A515}"/>
              </a:ext>
            </a:extLst>
          </p:cNvPr>
          <p:cNvSpPr/>
          <p:nvPr/>
        </p:nvSpPr>
        <p:spPr>
          <a:xfrm>
            <a:off x="5887661" y="2290854"/>
            <a:ext cx="90596" cy="81790"/>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22" name="Oval 121">
            <a:extLst>
              <a:ext uri="{FF2B5EF4-FFF2-40B4-BE49-F238E27FC236}">
                <a16:creationId xmlns:a16="http://schemas.microsoft.com/office/drawing/2014/main" xmlns="" id="{AB6F1BC0-B70F-4187-AD8E-C815A4256387}"/>
              </a:ext>
            </a:extLst>
          </p:cNvPr>
          <p:cNvSpPr/>
          <p:nvPr/>
        </p:nvSpPr>
        <p:spPr>
          <a:xfrm>
            <a:off x="5969269" y="2290854"/>
            <a:ext cx="90596" cy="8179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23" name="Oval 122">
            <a:extLst>
              <a:ext uri="{FF2B5EF4-FFF2-40B4-BE49-F238E27FC236}">
                <a16:creationId xmlns:a16="http://schemas.microsoft.com/office/drawing/2014/main" xmlns="" id="{07574FBA-60FB-40E5-B20F-27441CA63F7E}"/>
              </a:ext>
            </a:extLst>
          </p:cNvPr>
          <p:cNvSpPr/>
          <p:nvPr/>
        </p:nvSpPr>
        <p:spPr>
          <a:xfrm>
            <a:off x="6150398" y="2294114"/>
            <a:ext cx="90596" cy="8179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24" name="Oval 123">
            <a:extLst>
              <a:ext uri="{FF2B5EF4-FFF2-40B4-BE49-F238E27FC236}">
                <a16:creationId xmlns:a16="http://schemas.microsoft.com/office/drawing/2014/main" xmlns="" id="{3947A786-5428-4A7B-ABF6-CC31D1E21AC5}"/>
              </a:ext>
            </a:extLst>
          </p:cNvPr>
          <p:cNvSpPr/>
          <p:nvPr/>
        </p:nvSpPr>
        <p:spPr>
          <a:xfrm>
            <a:off x="6238476" y="2294111"/>
            <a:ext cx="90596" cy="8179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25" name="Oval 124">
            <a:extLst>
              <a:ext uri="{FF2B5EF4-FFF2-40B4-BE49-F238E27FC236}">
                <a16:creationId xmlns:a16="http://schemas.microsoft.com/office/drawing/2014/main" xmlns="" id="{1C5A54E2-2EBE-4D01-A26A-CE88053C7EAA}"/>
              </a:ext>
            </a:extLst>
          </p:cNvPr>
          <p:cNvSpPr/>
          <p:nvPr/>
        </p:nvSpPr>
        <p:spPr>
          <a:xfrm>
            <a:off x="6327520" y="2290854"/>
            <a:ext cx="90596" cy="81790"/>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26" name="Oval 125">
            <a:extLst>
              <a:ext uri="{FF2B5EF4-FFF2-40B4-BE49-F238E27FC236}">
                <a16:creationId xmlns:a16="http://schemas.microsoft.com/office/drawing/2014/main" xmlns="" id="{06E344FF-0294-43D5-AD77-5F20B4557D02}"/>
              </a:ext>
            </a:extLst>
          </p:cNvPr>
          <p:cNvSpPr/>
          <p:nvPr/>
        </p:nvSpPr>
        <p:spPr>
          <a:xfrm>
            <a:off x="6503045" y="2284895"/>
            <a:ext cx="90596" cy="81790"/>
          </a:xfrm>
          <a:prstGeom prst="ellipse">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27" name="Oval 126">
            <a:extLst>
              <a:ext uri="{FF2B5EF4-FFF2-40B4-BE49-F238E27FC236}">
                <a16:creationId xmlns:a16="http://schemas.microsoft.com/office/drawing/2014/main" xmlns="" id="{180045AF-739D-4B01-A7D7-5812E8E9269A}"/>
              </a:ext>
            </a:extLst>
          </p:cNvPr>
          <p:cNvSpPr/>
          <p:nvPr/>
        </p:nvSpPr>
        <p:spPr>
          <a:xfrm>
            <a:off x="6419141" y="2290854"/>
            <a:ext cx="90596" cy="817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grpSp>
        <p:nvGrpSpPr>
          <p:cNvPr id="128" name="Group 127">
            <a:extLst>
              <a:ext uri="{FF2B5EF4-FFF2-40B4-BE49-F238E27FC236}">
                <a16:creationId xmlns:a16="http://schemas.microsoft.com/office/drawing/2014/main" xmlns="" id="{B4954668-378D-4C64-BCBC-25124A2AF6EA}"/>
              </a:ext>
            </a:extLst>
          </p:cNvPr>
          <p:cNvGrpSpPr/>
          <p:nvPr/>
        </p:nvGrpSpPr>
        <p:grpSpPr>
          <a:xfrm>
            <a:off x="6134645" y="2544522"/>
            <a:ext cx="179098" cy="301431"/>
            <a:chOff x="838200" y="1571920"/>
            <a:chExt cx="428702" cy="428702"/>
          </a:xfrm>
        </p:grpSpPr>
        <p:cxnSp>
          <p:nvCxnSpPr>
            <p:cNvPr id="183" name="Straight Connector 182">
              <a:extLst>
                <a:ext uri="{FF2B5EF4-FFF2-40B4-BE49-F238E27FC236}">
                  <a16:creationId xmlns:a16="http://schemas.microsoft.com/office/drawing/2014/main" xmlns="" id="{E63865DB-F42F-4F84-B0C4-EB6854F8C242}"/>
                </a:ext>
              </a:extLst>
            </p:cNvPr>
            <p:cNvCxnSpPr/>
            <p:nvPr/>
          </p:nvCxnSpPr>
          <p:spPr>
            <a:xfrm>
              <a:off x="838200" y="1786354"/>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C2C74CFA-9164-472E-B807-EF3931264C82}"/>
                </a:ext>
              </a:extLst>
            </p:cNvPr>
            <p:cNvCxnSpPr/>
            <p:nvPr/>
          </p:nvCxnSpPr>
          <p:spPr>
            <a:xfrm rot="16200000">
              <a:off x="833595" y="1786271"/>
              <a:ext cx="428702" cy="0"/>
            </a:xfrm>
            <a:prstGeom prst="line">
              <a:avLst/>
            </a:prstGeom>
            <a:ln w="3175">
              <a:solidFill>
                <a:schemeClr val="accent6">
                  <a:lumMod val="50000"/>
                </a:schemeClr>
              </a:solidFill>
              <a:tailEnd type="none"/>
            </a:ln>
          </p:spPr>
          <p:style>
            <a:lnRef idx="1">
              <a:schemeClr val="accent1"/>
            </a:lnRef>
            <a:fillRef idx="0">
              <a:schemeClr val="accent1"/>
            </a:fillRef>
            <a:effectRef idx="0">
              <a:schemeClr val="accent1"/>
            </a:effectRef>
            <a:fontRef idx="minor">
              <a:schemeClr val="tx1"/>
            </a:fontRef>
          </p:style>
        </p:cxnSp>
      </p:grpSp>
      <p:sp>
        <p:nvSpPr>
          <p:cNvPr id="129" name="TextBox 33">
            <a:extLst>
              <a:ext uri="{FF2B5EF4-FFF2-40B4-BE49-F238E27FC236}">
                <a16:creationId xmlns:a16="http://schemas.microsoft.com/office/drawing/2014/main" xmlns="" id="{58015B78-C6C6-424D-BC23-CFFD0526B5C1}"/>
              </a:ext>
            </a:extLst>
          </p:cNvPr>
          <p:cNvSpPr txBox="1"/>
          <p:nvPr/>
        </p:nvSpPr>
        <p:spPr>
          <a:xfrm>
            <a:off x="5316550" y="3362684"/>
            <a:ext cx="2715980" cy="225943"/>
          </a:xfrm>
          <a:prstGeom prst="rect">
            <a:avLst/>
          </a:prstGeom>
          <a:noFill/>
        </p:spPr>
        <p:txBody>
          <a:bodyPr wrap="squar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zh-CN" altLang="en-US" sz="1125">
                <a:solidFill>
                  <a:schemeClr val="accent1">
                    <a:lumMod val="50000"/>
                  </a:schemeClr>
                </a:solidFill>
              </a:rPr>
              <a:t>文字表述</a:t>
            </a:r>
            <a:r>
              <a:rPr lang="en-US" sz="1125">
                <a:solidFill>
                  <a:schemeClr val="accent1">
                    <a:lumMod val="50000"/>
                  </a:schemeClr>
                </a:solidFill>
              </a:rPr>
              <a:t>: </a:t>
            </a:r>
            <a:r>
              <a:rPr lang="zh-CN" altLang="en-US" sz="1125" i="1">
                <a:solidFill>
                  <a:schemeClr val="accent1">
                    <a:lumMod val="50000"/>
                  </a:schemeClr>
                </a:solidFill>
              </a:rPr>
              <a:t>一位男士手拿球拍在网球场上</a:t>
            </a:r>
            <a:endParaRPr lang="en-US" sz="1125">
              <a:solidFill>
                <a:schemeClr val="accent1">
                  <a:lumMod val="50000"/>
                </a:schemeClr>
              </a:solidFill>
            </a:endParaRPr>
          </a:p>
        </p:txBody>
      </p:sp>
      <p:sp>
        <p:nvSpPr>
          <p:cNvPr id="130" name="Up Arrow 39">
            <a:extLst>
              <a:ext uri="{FF2B5EF4-FFF2-40B4-BE49-F238E27FC236}">
                <a16:creationId xmlns:a16="http://schemas.microsoft.com/office/drawing/2014/main" xmlns="" id="{AE00DED2-71F9-4400-9AEF-5B6AA479F617}"/>
              </a:ext>
            </a:extLst>
          </p:cNvPr>
          <p:cNvSpPr/>
          <p:nvPr/>
        </p:nvSpPr>
        <p:spPr>
          <a:xfrm>
            <a:off x="6209446" y="3125606"/>
            <a:ext cx="68473" cy="915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31" name="Rectangle 130">
            <a:extLst>
              <a:ext uri="{FF2B5EF4-FFF2-40B4-BE49-F238E27FC236}">
                <a16:creationId xmlns:a16="http://schemas.microsoft.com/office/drawing/2014/main" xmlns="" id="{5FBFB48F-837D-402E-A635-F810560A4E33}"/>
              </a:ext>
            </a:extLst>
          </p:cNvPr>
          <p:cNvSpPr/>
          <p:nvPr/>
        </p:nvSpPr>
        <p:spPr>
          <a:xfrm>
            <a:off x="5979966" y="3003706"/>
            <a:ext cx="552625"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H1</a:t>
            </a:r>
          </a:p>
        </p:txBody>
      </p:sp>
      <p:sp>
        <p:nvSpPr>
          <p:cNvPr id="132" name="Up Arrow 41">
            <a:extLst>
              <a:ext uri="{FF2B5EF4-FFF2-40B4-BE49-F238E27FC236}">
                <a16:creationId xmlns:a16="http://schemas.microsoft.com/office/drawing/2014/main" xmlns="" id="{83209998-DBAB-4440-85AF-8BA6DCB60FC6}"/>
              </a:ext>
            </a:extLst>
          </p:cNvPr>
          <p:cNvSpPr/>
          <p:nvPr/>
        </p:nvSpPr>
        <p:spPr>
          <a:xfrm>
            <a:off x="6211849" y="2881651"/>
            <a:ext cx="68473" cy="9154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33" name="Rectangle 132">
            <a:extLst>
              <a:ext uri="{FF2B5EF4-FFF2-40B4-BE49-F238E27FC236}">
                <a16:creationId xmlns:a16="http://schemas.microsoft.com/office/drawing/2014/main" xmlns="" id="{B7BD3C8C-BDED-4C2D-9791-9EFDD465B044}"/>
              </a:ext>
            </a:extLst>
          </p:cNvPr>
          <p:cNvSpPr/>
          <p:nvPr/>
        </p:nvSpPr>
        <p:spPr>
          <a:xfrm>
            <a:off x="6055081" y="2759591"/>
            <a:ext cx="403066"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H2</a:t>
            </a:r>
          </a:p>
        </p:txBody>
      </p:sp>
      <p:sp>
        <p:nvSpPr>
          <p:cNvPr id="134" name="Up Arrow 43">
            <a:extLst>
              <a:ext uri="{FF2B5EF4-FFF2-40B4-BE49-F238E27FC236}">
                <a16:creationId xmlns:a16="http://schemas.microsoft.com/office/drawing/2014/main" xmlns="" id="{47768B1C-AAC8-47F1-A149-D1FA2A9904A8}"/>
              </a:ext>
            </a:extLst>
          </p:cNvPr>
          <p:cNvSpPr/>
          <p:nvPr/>
        </p:nvSpPr>
        <p:spPr>
          <a:xfrm>
            <a:off x="6211849" y="2632560"/>
            <a:ext cx="66071" cy="965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35" name="Rectangle 134">
            <a:extLst>
              <a:ext uri="{FF2B5EF4-FFF2-40B4-BE49-F238E27FC236}">
                <a16:creationId xmlns:a16="http://schemas.microsoft.com/office/drawing/2014/main" xmlns="" id="{BB209DD1-9EA0-4C35-88D6-AA7462286F9B}"/>
              </a:ext>
            </a:extLst>
          </p:cNvPr>
          <p:cNvSpPr/>
          <p:nvPr/>
        </p:nvSpPr>
        <p:spPr>
          <a:xfrm>
            <a:off x="6055081" y="2515472"/>
            <a:ext cx="403066"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H3</a:t>
            </a:r>
          </a:p>
        </p:txBody>
      </p:sp>
      <p:sp>
        <p:nvSpPr>
          <p:cNvPr id="136" name="Up Arrow 45">
            <a:extLst>
              <a:ext uri="{FF2B5EF4-FFF2-40B4-BE49-F238E27FC236}">
                <a16:creationId xmlns:a16="http://schemas.microsoft.com/office/drawing/2014/main" xmlns="" id="{BD0B35B7-9462-4A7A-A402-58BF554454EE}"/>
              </a:ext>
            </a:extLst>
          </p:cNvPr>
          <p:cNvSpPr/>
          <p:nvPr/>
        </p:nvSpPr>
        <p:spPr>
          <a:xfrm>
            <a:off x="6211849" y="2388444"/>
            <a:ext cx="66071" cy="9651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37" name="TextBox 41">
            <a:extLst>
              <a:ext uri="{FF2B5EF4-FFF2-40B4-BE49-F238E27FC236}">
                <a16:creationId xmlns:a16="http://schemas.microsoft.com/office/drawing/2014/main" xmlns="" id="{06463BA6-C0DB-4C7B-9256-0131A5D80E3D}"/>
              </a:ext>
            </a:extLst>
          </p:cNvPr>
          <p:cNvSpPr txBox="1"/>
          <p:nvPr/>
        </p:nvSpPr>
        <p:spPr>
          <a:xfrm>
            <a:off x="5990190" y="3095164"/>
            <a:ext cx="257923" cy="191447"/>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en-US" sz="901" i="1">
                <a:solidFill>
                  <a:schemeClr val="accent1">
                    <a:lumMod val="50000"/>
                  </a:schemeClr>
                </a:solidFill>
              </a:rPr>
              <a:t>W</a:t>
            </a:r>
            <a:r>
              <a:rPr lang="en-US" sz="901" i="1" baseline="-25000">
                <a:solidFill>
                  <a:schemeClr val="accent1">
                    <a:lumMod val="50000"/>
                  </a:schemeClr>
                </a:solidFill>
              </a:rPr>
              <a:t>1</a:t>
            </a:r>
          </a:p>
        </p:txBody>
      </p:sp>
      <p:sp>
        <p:nvSpPr>
          <p:cNvPr id="138" name="TextBox 42">
            <a:extLst>
              <a:ext uri="{FF2B5EF4-FFF2-40B4-BE49-F238E27FC236}">
                <a16:creationId xmlns:a16="http://schemas.microsoft.com/office/drawing/2014/main" xmlns="" id="{AB4D18BD-4E94-4643-809B-1EF4013C0079}"/>
              </a:ext>
            </a:extLst>
          </p:cNvPr>
          <p:cNvSpPr txBox="1"/>
          <p:nvPr/>
        </p:nvSpPr>
        <p:spPr>
          <a:xfrm>
            <a:off x="5991413" y="2853417"/>
            <a:ext cx="257923" cy="191447"/>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en-US" sz="901" i="1">
                <a:solidFill>
                  <a:schemeClr val="accent1">
                    <a:lumMod val="50000"/>
                  </a:schemeClr>
                </a:solidFill>
              </a:rPr>
              <a:t>W</a:t>
            </a:r>
            <a:r>
              <a:rPr lang="en-US" sz="901" i="1" baseline="-25000">
                <a:solidFill>
                  <a:schemeClr val="accent1">
                    <a:lumMod val="50000"/>
                  </a:schemeClr>
                </a:solidFill>
              </a:rPr>
              <a:t>2</a:t>
            </a:r>
          </a:p>
        </p:txBody>
      </p:sp>
      <p:sp>
        <p:nvSpPr>
          <p:cNvPr id="139" name="TextBox 43">
            <a:extLst>
              <a:ext uri="{FF2B5EF4-FFF2-40B4-BE49-F238E27FC236}">
                <a16:creationId xmlns:a16="http://schemas.microsoft.com/office/drawing/2014/main" xmlns="" id="{123EAFE7-61EB-45D6-BF02-BB7E8C9C469D}"/>
              </a:ext>
            </a:extLst>
          </p:cNvPr>
          <p:cNvSpPr txBox="1"/>
          <p:nvPr/>
        </p:nvSpPr>
        <p:spPr>
          <a:xfrm>
            <a:off x="5988053" y="2610453"/>
            <a:ext cx="257923" cy="191447"/>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en-US" sz="901" i="1">
                <a:solidFill>
                  <a:schemeClr val="accent1">
                    <a:lumMod val="50000"/>
                  </a:schemeClr>
                </a:solidFill>
              </a:rPr>
              <a:t>W</a:t>
            </a:r>
            <a:r>
              <a:rPr lang="en-US" sz="901" i="1" baseline="-25000">
                <a:solidFill>
                  <a:schemeClr val="accent1">
                    <a:lumMod val="50000"/>
                  </a:schemeClr>
                </a:solidFill>
              </a:rPr>
              <a:t>3</a:t>
            </a:r>
          </a:p>
        </p:txBody>
      </p:sp>
      <p:sp>
        <p:nvSpPr>
          <p:cNvPr id="140" name="Rectangle 139">
            <a:extLst>
              <a:ext uri="{FF2B5EF4-FFF2-40B4-BE49-F238E27FC236}">
                <a16:creationId xmlns:a16="http://schemas.microsoft.com/office/drawing/2014/main" xmlns="" id="{0E6445A4-1866-4695-8A18-86CF3B5A29E3}"/>
              </a:ext>
            </a:extLst>
          </p:cNvPr>
          <p:cNvSpPr/>
          <p:nvPr/>
        </p:nvSpPr>
        <p:spPr>
          <a:xfrm>
            <a:off x="5829840" y="3252166"/>
            <a:ext cx="827682"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Input t1</a:t>
            </a:r>
          </a:p>
        </p:txBody>
      </p:sp>
      <p:sp>
        <p:nvSpPr>
          <p:cNvPr id="141" name="Rectangle 140">
            <a:extLst>
              <a:ext uri="{FF2B5EF4-FFF2-40B4-BE49-F238E27FC236}">
                <a16:creationId xmlns:a16="http://schemas.microsoft.com/office/drawing/2014/main" xmlns="" id="{343D7A08-06AD-4399-A610-E258FDB96EAD}"/>
              </a:ext>
            </a:extLst>
          </p:cNvPr>
          <p:cNvSpPr/>
          <p:nvPr/>
        </p:nvSpPr>
        <p:spPr>
          <a:xfrm>
            <a:off x="6055081" y="2515316"/>
            <a:ext cx="403066" cy="91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r>
              <a:rPr lang="en-US" sz="701">
                <a:solidFill>
                  <a:schemeClr val="accent1">
                    <a:lumMod val="50000"/>
                  </a:schemeClr>
                </a:solidFill>
              </a:rPr>
              <a:t>H3</a:t>
            </a:r>
          </a:p>
        </p:txBody>
      </p:sp>
      <p:sp>
        <p:nvSpPr>
          <p:cNvPr id="142" name="Rectangle 141">
            <a:extLst>
              <a:ext uri="{FF2B5EF4-FFF2-40B4-BE49-F238E27FC236}">
                <a16:creationId xmlns:a16="http://schemas.microsoft.com/office/drawing/2014/main" xmlns="" id="{8348087A-1986-494D-954C-A3E3E4A25A1E}"/>
              </a:ext>
            </a:extLst>
          </p:cNvPr>
          <p:cNvSpPr/>
          <p:nvPr/>
        </p:nvSpPr>
        <p:spPr>
          <a:xfrm>
            <a:off x="3944741" y="2283864"/>
            <a:ext cx="720308" cy="883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701">
              <a:solidFill>
                <a:schemeClr val="accent1">
                  <a:lumMod val="50000"/>
                </a:schemeClr>
              </a:solidFill>
            </a:endParaRPr>
          </a:p>
        </p:txBody>
      </p:sp>
      <p:sp>
        <p:nvSpPr>
          <p:cNvPr id="143" name="Oval 142">
            <a:extLst>
              <a:ext uri="{FF2B5EF4-FFF2-40B4-BE49-F238E27FC236}">
                <a16:creationId xmlns:a16="http://schemas.microsoft.com/office/drawing/2014/main" xmlns="" id="{60F8F685-27D6-41EF-BF3C-92157A15B744}"/>
              </a:ext>
            </a:extLst>
          </p:cNvPr>
          <p:cNvSpPr/>
          <p:nvPr/>
        </p:nvSpPr>
        <p:spPr>
          <a:xfrm>
            <a:off x="4126850" y="2290418"/>
            <a:ext cx="89560" cy="83865"/>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44" name="Oval 143">
            <a:extLst>
              <a:ext uri="{FF2B5EF4-FFF2-40B4-BE49-F238E27FC236}">
                <a16:creationId xmlns:a16="http://schemas.microsoft.com/office/drawing/2014/main" xmlns="" id="{70B8FBB2-C6CF-4F38-A923-C2A5258B0936}"/>
              </a:ext>
            </a:extLst>
          </p:cNvPr>
          <p:cNvSpPr/>
          <p:nvPr/>
        </p:nvSpPr>
        <p:spPr>
          <a:xfrm>
            <a:off x="3955161" y="2290417"/>
            <a:ext cx="90596" cy="81790"/>
          </a:xfrm>
          <a:prstGeom prst="ellipse">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45" name="Oval 144">
            <a:extLst>
              <a:ext uri="{FF2B5EF4-FFF2-40B4-BE49-F238E27FC236}">
                <a16:creationId xmlns:a16="http://schemas.microsoft.com/office/drawing/2014/main" xmlns="" id="{6F4FB1E8-F512-4FD9-BFE0-0AE6431DD577}"/>
              </a:ext>
            </a:extLst>
          </p:cNvPr>
          <p:cNvSpPr/>
          <p:nvPr/>
        </p:nvSpPr>
        <p:spPr>
          <a:xfrm>
            <a:off x="4036770" y="2290416"/>
            <a:ext cx="90596" cy="8179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46" name="Oval 145">
            <a:extLst>
              <a:ext uri="{FF2B5EF4-FFF2-40B4-BE49-F238E27FC236}">
                <a16:creationId xmlns:a16="http://schemas.microsoft.com/office/drawing/2014/main" xmlns="" id="{D3E7C943-DC65-4774-AC02-5C185CA25A10}"/>
              </a:ext>
            </a:extLst>
          </p:cNvPr>
          <p:cNvSpPr/>
          <p:nvPr/>
        </p:nvSpPr>
        <p:spPr>
          <a:xfrm>
            <a:off x="4217898" y="2293677"/>
            <a:ext cx="90596" cy="8179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47" name="Oval 146">
            <a:extLst>
              <a:ext uri="{FF2B5EF4-FFF2-40B4-BE49-F238E27FC236}">
                <a16:creationId xmlns:a16="http://schemas.microsoft.com/office/drawing/2014/main" xmlns="" id="{A675B53C-0224-4FEF-A1C9-0A6881D6443D}"/>
              </a:ext>
            </a:extLst>
          </p:cNvPr>
          <p:cNvSpPr/>
          <p:nvPr/>
        </p:nvSpPr>
        <p:spPr>
          <a:xfrm>
            <a:off x="4305977" y="2293677"/>
            <a:ext cx="90596" cy="8179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48" name="Oval 147">
            <a:extLst>
              <a:ext uri="{FF2B5EF4-FFF2-40B4-BE49-F238E27FC236}">
                <a16:creationId xmlns:a16="http://schemas.microsoft.com/office/drawing/2014/main" xmlns="" id="{EC324D72-54E8-43B6-90F7-D5ACD580EF7B}"/>
              </a:ext>
            </a:extLst>
          </p:cNvPr>
          <p:cNvSpPr/>
          <p:nvPr/>
        </p:nvSpPr>
        <p:spPr>
          <a:xfrm>
            <a:off x="4395021" y="2290416"/>
            <a:ext cx="90596" cy="81790"/>
          </a:xfrm>
          <a:prstGeom prst="ellipse">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49" name="Oval 148">
            <a:extLst>
              <a:ext uri="{FF2B5EF4-FFF2-40B4-BE49-F238E27FC236}">
                <a16:creationId xmlns:a16="http://schemas.microsoft.com/office/drawing/2014/main" xmlns="" id="{6E88D20B-0103-4368-841C-3B569B731D78}"/>
              </a:ext>
            </a:extLst>
          </p:cNvPr>
          <p:cNvSpPr/>
          <p:nvPr/>
        </p:nvSpPr>
        <p:spPr>
          <a:xfrm>
            <a:off x="4570546" y="2284458"/>
            <a:ext cx="90596" cy="81790"/>
          </a:xfrm>
          <a:prstGeom prst="ellipse">
            <a:avLst/>
          </a:prstGeom>
          <a:solidFill>
            <a:schemeClr val="tx1">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50" name="Oval 149">
            <a:extLst>
              <a:ext uri="{FF2B5EF4-FFF2-40B4-BE49-F238E27FC236}">
                <a16:creationId xmlns:a16="http://schemas.microsoft.com/office/drawing/2014/main" xmlns="" id="{9A878263-F5F4-4430-9D91-020D9131DD88}"/>
              </a:ext>
            </a:extLst>
          </p:cNvPr>
          <p:cNvSpPr/>
          <p:nvPr/>
        </p:nvSpPr>
        <p:spPr>
          <a:xfrm>
            <a:off x="4486642" y="2290416"/>
            <a:ext cx="90596" cy="817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51" name="TextBox 55">
            <a:extLst>
              <a:ext uri="{FF2B5EF4-FFF2-40B4-BE49-F238E27FC236}">
                <a16:creationId xmlns:a16="http://schemas.microsoft.com/office/drawing/2014/main" xmlns="" id="{ACAD36C9-CD85-4C72-AFA6-C0642510A717}"/>
              </a:ext>
            </a:extLst>
          </p:cNvPr>
          <p:cNvSpPr txBox="1"/>
          <p:nvPr/>
        </p:nvSpPr>
        <p:spPr>
          <a:xfrm>
            <a:off x="5986124" y="2362583"/>
            <a:ext cx="257923" cy="191447"/>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en-US" sz="901" i="1">
                <a:solidFill>
                  <a:schemeClr val="accent1">
                    <a:lumMod val="50000"/>
                  </a:schemeClr>
                </a:solidFill>
              </a:rPr>
              <a:t>W</a:t>
            </a:r>
            <a:r>
              <a:rPr lang="en-US" sz="901" i="1" baseline="-25000">
                <a:solidFill>
                  <a:schemeClr val="accent1">
                    <a:lumMod val="50000"/>
                  </a:schemeClr>
                </a:solidFill>
              </a:rPr>
              <a:t>4</a:t>
            </a:r>
          </a:p>
        </p:txBody>
      </p:sp>
      <p:sp>
        <p:nvSpPr>
          <p:cNvPr id="152" name="Rectangle 151">
            <a:extLst>
              <a:ext uri="{FF2B5EF4-FFF2-40B4-BE49-F238E27FC236}">
                <a16:creationId xmlns:a16="http://schemas.microsoft.com/office/drawing/2014/main" xmlns="" id="{90C20A66-7DC6-4091-A0DB-8E1132026AA8}"/>
              </a:ext>
            </a:extLst>
          </p:cNvPr>
          <p:cNvSpPr/>
          <p:nvPr/>
        </p:nvSpPr>
        <p:spPr>
          <a:xfrm>
            <a:off x="2529283" y="4244253"/>
            <a:ext cx="1006976" cy="117989"/>
          </a:xfrm>
          <a:prstGeom prst="rect">
            <a:avLst/>
          </a:prstGeom>
          <a:solidFill>
            <a:schemeClr val="bg1">
              <a:lumMod val="75000"/>
            </a:schemeClr>
          </a:solid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53" name="TextBox 57">
            <a:extLst>
              <a:ext uri="{FF2B5EF4-FFF2-40B4-BE49-F238E27FC236}">
                <a16:creationId xmlns:a16="http://schemas.microsoft.com/office/drawing/2014/main" xmlns="" id="{E50F4B16-28FC-454C-9EDD-2953E3264441}"/>
              </a:ext>
            </a:extLst>
          </p:cNvPr>
          <p:cNvSpPr txBox="1"/>
          <p:nvPr/>
        </p:nvSpPr>
        <p:spPr>
          <a:xfrm>
            <a:off x="2649329" y="4244254"/>
            <a:ext cx="814890" cy="145280"/>
          </a:xfrm>
          <a:prstGeom prst="rect">
            <a:avLst/>
          </a:prstGeom>
          <a:noFill/>
        </p:spPr>
        <p:txBody>
          <a:bodyPr wrap="squar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392295"/>
            <a:r>
              <a:rPr lang="en-US" sz="601">
                <a:solidFill>
                  <a:schemeClr val="accent1">
                    <a:lumMod val="50000"/>
                  </a:schemeClr>
                </a:solidFill>
              </a:rPr>
              <a:t>Raw Image pixels</a:t>
            </a:r>
          </a:p>
        </p:txBody>
      </p:sp>
      <p:sp>
        <p:nvSpPr>
          <p:cNvPr id="154" name="Rectangle 153">
            <a:extLst>
              <a:ext uri="{FF2B5EF4-FFF2-40B4-BE49-F238E27FC236}">
                <a16:creationId xmlns:a16="http://schemas.microsoft.com/office/drawing/2014/main" xmlns="" id="{5A77BBAD-9466-42A5-814F-91CD86A93EAF}"/>
              </a:ext>
            </a:extLst>
          </p:cNvPr>
          <p:cNvSpPr/>
          <p:nvPr/>
        </p:nvSpPr>
        <p:spPr>
          <a:xfrm>
            <a:off x="2446844" y="4097770"/>
            <a:ext cx="1143685" cy="74024"/>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55" name="Rectangle 154">
            <a:extLst>
              <a:ext uri="{FF2B5EF4-FFF2-40B4-BE49-F238E27FC236}">
                <a16:creationId xmlns:a16="http://schemas.microsoft.com/office/drawing/2014/main" xmlns="" id="{5FBCD416-F0E4-4097-A2C4-AEA099F31866}"/>
              </a:ext>
            </a:extLst>
          </p:cNvPr>
          <p:cNvSpPr/>
          <p:nvPr/>
        </p:nvSpPr>
        <p:spPr>
          <a:xfrm>
            <a:off x="2446844" y="3820817"/>
            <a:ext cx="1143685" cy="74024"/>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56" name="Rectangle 155">
            <a:extLst>
              <a:ext uri="{FF2B5EF4-FFF2-40B4-BE49-F238E27FC236}">
                <a16:creationId xmlns:a16="http://schemas.microsoft.com/office/drawing/2014/main" xmlns="" id="{795C4BC8-C954-46AD-A4C1-6C220375D00B}"/>
              </a:ext>
            </a:extLst>
          </p:cNvPr>
          <p:cNvSpPr/>
          <p:nvPr/>
        </p:nvSpPr>
        <p:spPr>
          <a:xfrm>
            <a:off x="2446844" y="3956103"/>
            <a:ext cx="1143685" cy="74024"/>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57" name="TextBox 61">
            <a:extLst>
              <a:ext uri="{FF2B5EF4-FFF2-40B4-BE49-F238E27FC236}">
                <a16:creationId xmlns:a16="http://schemas.microsoft.com/office/drawing/2014/main" xmlns="" id="{5037FFF8-9C7A-4D1F-B327-AFD8D2680DF8}"/>
              </a:ext>
            </a:extLst>
          </p:cNvPr>
          <p:cNvSpPr txBox="1"/>
          <p:nvPr/>
        </p:nvSpPr>
        <p:spPr>
          <a:xfrm>
            <a:off x="2563121" y="4073796"/>
            <a:ext cx="941198" cy="145280"/>
          </a:xfrm>
          <a:prstGeom prst="rect">
            <a:avLst/>
          </a:prstGeom>
          <a:noFill/>
          <a:ln>
            <a:noFill/>
          </a:ln>
        </p:spPr>
        <p:txBody>
          <a:bodyPr wrap="squar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392295"/>
            <a:r>
              <a:rPr lang="en-US" sz="601">
                <a:solidFill>
                  <a:schemeClr val="accent1">
                    <a:lumMod val="50000"/>
                  </a:schemeClr>
                </a:solidFill>
              </a:rPr>
              <a:t>Convolution/pooling</a:t>
            </a:r>
          </a:p>
        </p:txBody>
      </p:sp>
      <p:sp>
        <p:nvSpPr>
          <p:cNvPr id="158" name="Right Arrow 78">
            <a:extLst>
              <a:ext uri="{FF2B5EF4-FFF2-40B4-BE49-F238E27FC236}">
                <a16:creationId xmlns:a16="http://schemas.microsoft.com/office/drawing/2014/main" xmlns="" id="{241690D7-A7AA-45DB-89B4-5746066453D5}"/>
              </a:ext>
            </a:extLst>
          </p:cNvPr>
          <p:cNvSpPr/>
          <p:nvPr/>
        </p:nvSpPr>
        <p:spPr>
          <a:xfrm rot="16200000">
            <a:off x="3010531" y="4145888"/>
            <a:ext cx="37013" cy="14036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59" name="Right Arrow 79">
            <a:extLst>
              <a:ext uri="{FF2B5EF4-FFF2-40B4-BE49-F238E27FC236}">
                <a16:creationId xmlns:a16="http://schemas.microsoft.com/office/drawing/2014/main" xmlns="" id="{82F81B8A-FC34-45EA-BA7B-3B36F72CBF7B}"/>
              </a:ext>
            </a:extLst>
          </p:cNvPr>
          <p:cNvSpPr/>
          <p:nvPr/>
        </p:nvSpPr>
        <p:spPr>
          <a:xfrm rot="16200000">
            <a:off x="3010531" y="4010041"/>
            <a:ext cx="37013" cy="14036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0" name="Right Arrow 80">
            <a:extLst>
              <a:ext uri="{FF2B5EF4-FFF2-40B4-BE49-F238E27FC236}">
                <a16:creationId xmlns:a16="http://schemas.microsoft.com/office/drawing/2014/main" xmlns="" id="{866100F3-4D81-4FFC-A8AF-6E9C21A4795D}"/>
              </a:ext>
            </a:extLst>
          </p:cNvPr>
          <p:cNvSpPr/>
          <p:nvPr/>
        </p:nvSpPr>
        <p:spPr>
          <a:xfrm rot="16200000">
            <a:off x="3007887" y="3869874"/>
            <a:ext cx="37013" cy="14036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1" name="Rectangle 160">
            <a:extLst>
              <a:ext uri="{FF2B5EF4-FFF2-40B4-BE49-F238E27FC236}">
                <a16:creationId xmlns:a16="http://schemas.microsoft.com/office/drawing/2014/main" xmlns="" id="{31F49C80-1EF6-4ED5-9E3E-EFF48EB9D8BE}"/>
              </a:ext>
            </a:extLst>
          </p:cNvPr>
          <p:cNvSpPr/>
          <p:nvPr/>
        </p:nvSpPr>
        <p:spPr>
          <a:xfrm>
            <a:off x="2446844" y="3679150"/>
            <a:ext cx="1143685" cy="74024"/>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2" name="Rectangle 161">
            <a:extLst>
              <a:ext uri="{FF2B5EF4-FFF2-40B4-BE49-F238E27FC236}">
                <a16:creationId xmlns:a16="http://schemas.microsoft.com/office/drawing/2014/main" xmlns="" id="{7F7613AE-5F17-4713-9016-BAA6AC1BD67C}"/>
              </a:ext>
            </a:extLst>
          </p:cNvPr>
          <p:cNvSpPr/>
          <p:nvPr/>
        </p:nvSpPr>
        <p:spPr>
          <a:xfrm>
            <a:off x="2446844" y="3402197"/>
            <a:ext cx="1143685" cy="74024"/>
          </a:xfrm>
          <a:prstGeom prst="rect">
            <a:avLst/>
          </a:prstGeom>
          <a:solidFill>
            <a:srgbClr val="FF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3" name="Rectangle 162">
            <a:extLst>
              <a:ext uri="{FF2B5EF4-FFF2-40B4-BE49-F238E27FC236}">
                <a16:creationId xmlns:a16="http://schemas.microsoft.com/office/drawing/2014/main" xmlns="" id="{547098A8-EFFD-407D-AEA1-83E2528BD4EA}"/>
              </a:ext>
            </a:extLst>
          </p:cNvPr>
          <p:cNvSpPr/>
          <p:nvPr/>
        </p:nvSpPr>
        <p:spPr>
          <a:xfrm>
            <a:off x="2446844" y="3537481"/>
            <a:ext cx="1143685" cy="74024"/>
          </a:xfrm>
          <a:prstGeom prst="rect">
            <a:avLst/>
          </a:prstGeom>
          <a:solidFill>
            <a:schemeClr val="accent5">
              <a:lumMod val="60000"/>
              <a:lumOff val="40000"/>
            </a:schemeClr>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4" name="Right Arrow 88">
            <a:extLst>
              <a:ext uri="{FF2B5EF4-FFF2-40B4-BE49-F238E27FC236}">
                <a16:creationId xmlns:a16="http://schemas.microsoft.com/office/drawing/2014/main" xmlns="" id="{28220579-68B9-406B-9883-92283B348421}"/>
              </a:ext>
            </a:extLst>
          </p:cNvPr>
          <p:cNvSpPr/>
          <p:nvPr/>
        </p:nvSpPr>
        <p:spPr>
          <a:xfrm rot="16200000">
            <a:off x="3010531" y="3591420"/>
            <a:ext cx="37013" cy="14036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5" name="Right Arrow 89">
            <a:extLst>
              <a:ext uri="{FF2B5EF4-FFF2-40B4-BE49-F238E27FC236}">
                <a16:creationId xmlns:a16="http://schemas.microsoft.com/office/drawing/2014/main" xmlns="" id="{14DC2268-2B5C-4B15-894C-03D31207A52D}"/>
              </a:ext>
            </a:extLst>
          </p:cNvPr>
          <p:cNvSpPr/>
          <p:nvPr/>
        </p:nvSpPr>
        <p:spPr>
          <a:xfrm rot="16200000">
            <a:off x="3007887" y="3436972"/>
            <a:ext cx="37013" cy="14036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6" name="Right Arrow 90">
            <a:extLst>
              <a:ext uri="{FF2B5EF4-FFF2-40B4-BE49-F238E27FC236}">
                <a16:creationId xmlns:a16="http://schemas.microsoft.com/office/drawing/2014/main" xmlns="" id="{DC140C9A-A0F6-4460-9EAA-C2B3BDEC5FEC}"/>
              </a:ext>
            </a:extLst>
          </p:cNvPr>
          <p:cNvSpPr/>
          <p:nvPr/>
        </p:nvSpPr>
        <p:spPr>
          <a:xfrm rot="16200000">
            <a:off x="3007887" y="3729665"/>
            <a:ext cx="37013" cy="14036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7" name="Rectangle 166">
            <a:extLst>
              <a:ext uri="{FF2B5EF4-FFF2-40B4-BE49-F238E27FC236}">
                <a16:creationId xmlns:a16="http://schemas.microsoft.com/office/drawing/2014/main" xmlns="" id="{0A83AD4E-2089-4289-8F1C-5806CC70A8C0}"/>
              </a:ext>
            </a:extLst>
          </p:cNvPr>
          <p:cNvSpPr/>
          <p:nvPr/>
        </p:nvSpPr>
        <p:spPr>
          <a:xfrm>
            <a:off x="2446844" y="3261806"/>
            <a:ext cx="1143685" cy="74024"/>
          </a:xfrm>
          <a:prstGeom prst="rect">
            <a:avLst/>
          </a:prstGeom>
          <a:solidFill>
            <a:srgbClr val="FF0000"/>
          </a:solidFill>
          <a:ln w="127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68" name="TextBox 72">
            <a:extLst>
              <a:ext uri="{FF2B5EF4-FFF2-40B4-BE49-F238E27FC236}">
                <a16:creationId xmlns:a16="http://schemas.microsoft.com/office/drawing/2014/main" xmlns="" id="{4BFDB31B-F663-48BD-B6B4-6C3AD277FF57}"/>
              </a:ext>
            </a:extLst>
          </p:cNvPr>
          <p:cNvSpPr txBox="1"/>
          <p:nvPr/>
        </p:nvSpPr>
        <p:spPr>
          <a:xfrm>
            <a:off x="2653062" y="3361660"/>
            <a:ext cx="759419" cy="145280"/>
          </a:xfrm>
          <a:prstGeom prst="rect">
            <a:avLst/>
          </a:prstGeom>
          <a:noFill/>
          <a:ln>
            <a:noFill/>
          </a:ln>
        </p:spPr>
        <p:txBody>
          <a:bodyPr wrap="squar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gn="ctr" defTabSz="392295"/>
            <a:r>
              <a:rPr lang="en-US" sz="601">
                <a:solidFill>
                  <a:schemeClr val="accent1">
                    <a:lumMod val="50000"/>
                  </a:schemeClr>
                </a:solidFill>
              </a:rPr>
              <a:t>Fully connected</a:t>
            </a:r>
          </a:p>
        </p:txBody>
      </p:sp>
      <p:sp>
        <p:nvSpPr>
          <p:cNvPr id="169" name="Right Arrow 95">
            <a:extLst>
              <a:ext uri="{FF2B5EF4-FFF2-40B4-BE49-F238E27FC236}">
                <a16:creationId xmlns:a16="http://schemas.microsoft.com/office/drawing/2014/main" xmlns="" id="{36339650-C39F-4E3F-906E-8E132330CD80}"/>
              </a:ext>
            </a:extLst>
          </p:cNvPr>
          <p:cNvSpPr/>
          <p:nvPr/>
        </p:nvSpPr>
        <p:spPr>
          <a:xfrm rot="16200000">
            <a:off x="3010531" y="3301461"/>
            <a:ext cx="37013" cy="140361"/>
          </a:xfrm>
          <a:prstGeom prst="rightArrow">
            <a:avLst/>
          </a:prstGeom>
          <a:solidFill>
            <a:srgbClr val="8C8C8C"/>
          </a:solid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70" name="Right Arrow 4">
            <a:extLst>
              <a:ext uri="{FF2B5EF4-FFF2-40B4-BE49-F238E27FC236}">
                <a16:creationId xmlns:a16="http://schemas.microsoft.com/office/drawing/2014/main" xmlns="" id="{3610087D-6E67-46DD-9B39-71FD90C210AA}"/>
              </a:ext>
            </a:extLst>
          </p:cNvPr>
          <p:cNvSpPr/>
          <p:nvPr/>
        </p:nvSpPr>
        <p:spPr>
          <a:xfrm>
            <a:off x="3658669" y="3208487"/>
            <a:ext cx="184190" cy="17001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392295"/>
            <a:endParaRPr lang="en-US" sz="901">
              <a:solidFill>
                <a:schemeClr val="accent1">
                  <a:lumMod val="50000"/>
                </a:schemeClr>
              </a:solidFill>
            </a:endParaRPr>
          </a:p>
        </p:txBody>
      </p:sp>
      <p:sp>
        <p:nvSpPr>
          <p:cNvPr id="171" name="Up Arrow 98">
            <a:extLst>
              <a:ext uri="{FF2B5EF4-FFF2-40B4-BE49-F238E27FC236}">
                <a16:creationId xmlns:a16="http://schemas.microsoft.com/office/drawing/2014/main" xmlns="" id="{9D3EB3E4-42B9-4FAA-BD61-C81A7F51678F}"/>
              </a:ext>
            </a:extLst>
          </p:cNvPr>
          <p:cNvSpPr/>
          <p:nvPr/>
        </p:nvSpPr>
        <p:spPr>
          <a:xfrm rot="20948736">
            <a:off x="4271126" y="2044741"/>
            <a:ext cx="60803" cy="160933"/>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endParaRPr lang="en-US" sz="901">
              <a:solidFill>
                <a:schemeClr val="accent1">
                  <a:lumMod val="50000"/>
                </a:schemeClr>
              </a:solidFill>
            </a:endParaRPr>
          </a:p>
        </p:txBody>
      </p:sp>
      <p:sp>
        <p:nvSpPr>
          <p:cNvPr id="172" name="Up Arrow 99">
            <a:extLst>
              <a:ext uri="{FF2B5EF4-FFF2-40B4-BE49-F238E27FC236}">
                <a16:creationId xmlns:a16="http://schemas.microsoft.com/office/drawing/2014/main" xmlns="" id="{2FDD4E63-47C7-43D7-BB6F-601E6FE731F7}"/>
              </a:ext>
            </a:extLst>
          </p:cNvPr>
          <p:cNvSpPr/>
          <p:nvPr/>
        </p:nvSpPr>
        <p:spPr>
          <a:xfrm rot="20214033">
            <a:off x="6167700" y="2023144"/>
            <a:ext cx="63438" cy="160933"/>
          </a:xfrm>
          <a:prstGeom prst="upArrow">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lIns="52308" tIns="26154" rIns="52308" bIns="26154"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endParaRPr lang="en-US" sz="901">
              <a:solidFill>
                <a:schemeClr val="accent1">
                  <a:lumMod val="50000"/>
                </a:schemeClr>
              </a:solidFill>
            </a:endParaRPr>
          </a:p>
        </p:txBody>
      </p:sp>
      <p:pic>
        <p:nvPicPr>
          <p:cNvPr id="173" name="Picture 172">
            <a:extLst>
              <a:ext uri="{FF2B5EF4-FFF2-40B4-BE49-F238E27FC236}">
                <a16:creationId xmlns:a16="http://schemas.microsoft.com/office/drawing/2014/main" xmlns="" id="{6E9428B4-F912-49E1-B981-92A1A319A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938223" y="3533545"/>
            <a:ext cx="1334672" cy="88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4" name="Straight Arrow Connector 173">
            <a:extLst>
              <a:ext uri="{FF2B5EF4-FFF2-40B4-BE49-F238E27FC236}">
                <a16:creationId xmlns:a16="http://schemas.microsoft.com/office/drawing/2014/main" xmlns="" id="{690B31E0-DD45-46CF-B6AC-0B8E543D343C}"/>
              </a:ext>
            </a:extLst>
          </p:cNvPr>
          <p:cNvCxnSpPr/>
          <p:nvPr/>
        </p:nvCxnSpPr>
        <p:spPr>
          <a:xfrm flipH="1">
            <a:off x="2325808" y="4299215"/>
            <a:ext cx="161163" cy="0"/>
          </a:xfrm>
          <a:prstGeom prst="straightConnector1">
            <a:avLst/>
          </a:prstGeom>
          <a:ln w="508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175" name="Freeform 51">
            <a:extLst>
              <a:ext uri="{FF2B5EF4-FFF2-40B4-BE49-F238E27FC236}">
                <a16:creationId xmlns:a16="http://schemas.microsoft.com/office/drawing/2014/main" xmlns="" id="{6954239E-B500-4AFB-81B3-E8B67E6F5993}"/>
              </a:ext>
            </a:extLst>
          </p:cNvPr>
          <p:cNvSpPr/>
          <p:nvPr/>
        </p:nvSpPr>
        <p:spPr>
          <a:xfrm>
            <a:off x="4376508" y="1759802"/>
            <a:ext cx="626318" cy="312647"/>
          </a:xfrm>
          <a:custGeom>
            <a:avLst/>
            <a:gdLst>
              <a:gd name="connsiteX0" fmla="*/ 0 w 1187865"/>
              <a:gd name="connsiteY0" fmla="*/ 564022 h 564022"/>
              <a:gd name="connsiteX1" fmla="*/ 350377 w 1187865"/>
              <a:gd name="connsiteY1" fmla="*/ 196553 h 564022"/>
              <a:gd name="connsiteX2" fmla="*/ 1187865 w 1187865"/>
              <a:gd name="connsiteY2" fmla="*/ 0 h 564022"/>
            </a:gdLst>
            <a:ahLst/>
            <a:cxnLst>
              <a:cxn ang="0">
                <a:pos x="connsiteX0" y="connsiteY0"/>
              </a:cxn>
              <a:cxn ang="0">
                <a:pos x="connsiteX1" y="connsiteY1"/>
              </a:cxn>
              <a:cxn ang="0">
                <a:pos x="connsiteX2" y="connsiteY2"/>
              </a:cxn>
            </a:cxnLst>
            <a:rect l="l" t="t" r="r" b="b"/>
            <a:pathLst>
              <a:path w="1187865" h="564022">
                <a:moveTo>
                  <a:pt x="0" y="564022"/>
                </a:moveTo>
                <a:cubicBezTo>
                  <a:pt x="76200" y="427289"/>
                  <a:pt x="152400" y="290557"/>
                  <a:pt x="350377" y="196553"/>
                </a:cubicBezTo>
                <a:cubicBezTo>
                  <a:pt x="548354" y="102549"/>
                  <a:pt x="868109" y="51274"/>
                  <a:pt x="1187865" y="0"/>
                </a:cubicBezTo>
              </a:path>
            </a:pathLst>
          </a:custGeom>
          <a:noFill/>
          <a:ln w="22225">
            <a:solidFill>
              <a:srgbClr val="0070C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endParaRPr lang="en-US" sz="801">
              <a:solidFill>
                <a:schemeClr val="accent1">
                  <a:lumMod val="50000"/>
                </a:schemeClr>
              </a:solidFill>
            </a:endParaRPr>
          </a:p>
        </p:txBody>
      </p:sp>
      <p:sp>
        <p:nvSpPr>
          <p:cNvPr id="176" name="Freeform 105">
            <a:extLst>
              <a:ext uri="{FF2B5EF4-FFF2-40B4-BE49-F238E27FC236}">
                <a16:creationId xmlns:a16="http://schemas.microsoft.com/office/drawing/2014/main" xmlns="" id="{F06E408A-711F-4AF7-A6BE-F3C3ECCC2ABF}"/>
              </a:ext>
            </a:extLst>
          </p:cNvPr>
          <p:cNvSpPr/>
          <p:nvPr/>
        </p:nvSpPr>
        <p:spPr>
          <a:xfrm flipH="1">
            <a:off x="5032797" y="1759802"/>
            <a:ext cx="1067981" cy="378319"/>
          </a:xfrm>
          <a:custGeom>
            <a:avLst/>
            <a:gdLst>
              <a:gd name="connsiteX0" fmla="*/ 0 w 1187865"/>
              <a:gd name="connsiteY0" fmla="*/ 564022 h 564022"/>
              <a:gd name="connsiteX1" fmla="*/ 350377 w 1187865"/>
              <a:gd name="connsiteY1" fmla="*/ 196553 h 564022"/>
              <a:gd name="connsiteX2" fmla="*/ 1187865 w 1187865"/>
              <a:gd name="connsiteY2" fmla="*/ 0 h 564022"/>
            </a:gdLst>
            <a:ahLst/>
            <a:cxnLst>
              <a:cxn ang="0">
                <a:pos x="connsiteX0" y="connsiteY0"/>
              </a:cxn>
              <a:cxn ang="0">
                <a:pos x="connsiteX1" y="connsiteY1"/>
              </a:cxn>
              <a:cxn ang="0">
                <a:pos x="connsiteX2" y="connsiteY2"/>
              </a:cxn>
            </a:cxnLst>
            <a:rect l="l" t="t" r="r" b="b"/>
            <a:pathLst>
              <a:path w="1187865" h="564022">
                <a:moveTo>
                  <a:pt x="0" y="564022"/>
                </a:moveTo>
                <a:cubicBezTo>
                  <a:pt x="76200" y="427289"/>
                  <a:pt x="152400" y="290557"/>
                  <a:pt x="350377" y="196553"/>
                </a:cubicBezTo>
                <a:cubicBezTo>
                  <a:pt x="548354" y="102549"/>
                  <a:pt x="868109" y="51274"/>
                  <a:pt x="1187865" y="0"/>
                </a:cubicBezTo>
              </a:path>
            </a:pathLst>
          </a:custGeom>
          <a:noFill/>
          <a:ln w="22225">
            <a:solidFill>
              <a:srgbClr val="0070C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a:endParaRPr lang="en-US" sz="801">
              <a:solidFill>
                <a:schemeClr val="accent1">
                  <a:lumMod val="50000"/>
                </a:schemeClr>
              </a:solidFill>
            </a:endParaRPr>
          </a:p>
        </p:txBody>
      </p:sp>
      <p:sp>
        <p:nvSpPr>
          <p:cNvPr id="177" name="Oval 176">
            <a:extLst>
              <a:ext uri="{FF2B5EF4-FFF2-40B4-BE49-F238E27FC236}">
                <a16:creationId xmlns:a16="http://schemas.microsoft.com/office/drawing/2014/main" xmlns="" id="{CBD7095F-DA2C-4EAD-B10E-7BE8B7252626}"/>
              </a:ext>
            </a:extLst>
          </p:cNvPr>
          <p:cNvSpPr/>
          <p:nvPr/>
        </p:nvSpPr>
        <p:spPr bwMode="auto">
          <a:xfrm>
            <a:off x="2332918" y="2916883"/>
            <a:ext cx="1344374" cy="1699005"/>
          </a:xfrm>
          <a:prstGeom prst="ellipse">
            <a:avLst/>
          </a:prstGeom>
          <a:noFill/>
          <a:ln>
            <a:solidFill>
              <a:schemeClr val="accent1">
                <a:lumMod val="40000"/>
                <a:lumOff val="60000"/>
              </a:schemeClr>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27668" rIns="0" bIns="27668" numCol="1" rtlCol="0" anchor="ctr" anchorCtr="0" compatLnSpc="1">
            <a:prstTxWarp prst="textNoShape">
              <a:avLst/>
            </a:prstTxWarp>
          </a:bodyPr>
          <a:lstStyle>
            <a:defPPr>
              <a:defRPr lang="en-US"/>
            </a:defPPr>
            <a:lvl1pPr marL="0" algn="l" defTabSz="932742" rtl="0" eaLnBrk="1" latinLnBrk="0" hangingPunct="1">
              <a:defRPr sz="1800" kern="1200">
                <a:solidFill>
                  <a:schemeClr val="lt1"/>
                </a:solidFill>
                <a:latin typeface="+mn-lt"/>
                <a:ea typeface="+mn-ea"/>
                <a:cs typeface="+mn-cs"/>
              </a:defRPr>
            </a:lvl1pPr>
            <a:lvl2pPr marL="466371" algn="l" defTabSz="932742" rtl="0" eaLnBrk="1" latinLnBrk="0" hangingPunct="1">
              <a:defRPr sz="1800" kern="1200">
                <a:solidFill>
                  <a:schemeClr val="lt1"/>
                </a:solidFill>
                <a:latin typeface="+mn-lt"/>
                <a:ea typeface="+mn-ea"/>
                <a:cs typeface="+mn-cs"/>
              </a:defRPr>
            </a:lvl2pPr>
            <a:lvl3pPr marL="932742" algn="l" defTabSz="932742" rtl="0" eaLnBrk="1" latinLnBrk="0" hangingPunct="1">
              <a:defRPr sz="1800" kern="1200">
                <a:solidFill>
                  <a:schemeClr val="lt1"/>
                </a:solidFill>
                <a:latin typeface="+mn-lt"/>
                <a:ea typeface="+mn-ea"/>
                <a:cs typeface="+mn-cs"/>
              </a:defRPr>
            </a:lvl3pPr>
            <a:lvl4pPr marL="1399113" algn="l" defTabSz="932742" rtl="0" eaLnBrk="1" latinLnBrk="0" hangingPunct="1">
              <a:defRPr sz="1800" kern="1200">
                <a:solidFill>
                  <a:schemeClr val="lt1"/>
                </a:solidFill>
                <a:latin typeface="+mn-lt"/>
                <a:ea typeface="+mn-ea"/>
                <a:cs typeface="+mn-cs"/>
              </a:defRPr>
            </a:lvl4pPr>
            <a:lvl5pPr marL="1865484" algn="l" defTabSz="932742" rtl="0" eaLnBrk="1" latinLnBrk="0" hangingPunct="1">
              <a:defRPr sz="1800" kern="1200">
                <a:solidFill>
                  <a:schemeClr val="lt1"/>
                </a:solidFill>
                <a:latin typeface="+mn-lt"/>
                <a:ea typeface="+mn-ea"/>
                <a:cs typeface="+mn-cs"/>
              </a:defRPr>
            </a:lvl5pPr>
            <a:lvl6pPr marL="2331856" algn="l" defTabSz="932742" rtl="0" eaLnBrk="1" latinLnBrk="0" hangingPunct="1">
              <a:defRPr sz="1800" kern="1200">
                <a:solidFill>
                  <a:schemeClr val="lt1"/>
                </a:solidFill>
                <a:latin typeface="+mn-lt"/>
                <a:ea typeface="+mn-ea"/>
                <a:cs typeface="+mn-cs"/>
              </a:defRPr>
            </a:lvl6pPr>
            <a:lvl7pPr marL="2798226" algn="l" defTabSz="932742" rtl="0" eaLnBrk="1" latinLnBrk="0" hangingPunct="1">
              <a:defRPr sz="1800" kern="1200">
                <a:solidFill>
                  <a:schemeClr val="lt1"/>
                </a:solidFill>
                <a:latin typeface="+mn-lt"/>
                <a:ea typeface="+mn-ea"/>
                <a:cs typeface="+mn-cs"/>
              </a:defRPr>
            </a:lvl7pPr>
            <a:lvl8pPr marL="3264597" algn="l" defTabSz="932742" rtl="0" eaLnBrk="1" latinLnBrk="0" hangingPunct="1">
              <a:defRPr sz="1800" kern="1200">
                <a:solidFill>
                  <a:schemeClr val="lt1"/>
                </a:solidFill>
                <a:latin typeface="+mn-lt"/>
                <a:ea typeface="+mn-ea"/>
                <a:cs typeface="+mn-cs"/>
              </a:defRPr>
            </a:lvl8pPr>
            <a:lvl9pPr marL="3730969" algn="l" defTabSz="932742" rtl="0" eaLnBrk="1" latinLnBrk="0" hangingPunct="1">
              <a:defRPr sz="1800" kern="1200">
                <a:solidFill>
                  <a:schemeClr val="lt1"/>
                </a:solidFill>
                <a:latin typeface="+mn-lt"/>
                <a:ea typeface="+mn-ea"/>
                <a:cs typeface="+mn-cs"/>
              </a:defRPr>
            </a:lvl9pPr>
          </a:lstStyle>
          <a:p>
            <a:pPr algn="ctr" defTabSz="553181" fontAlgn="base">
              <a:spcBef>
                <a:spcPct val="0"/>
              </a:spcBef>
              <a:spcAft>
                <a:spcPct val="0"/>
              </a:spcAft>
            </a:pPr>
            <a:endParaRPr lang="en-US" sz="1187">
              <a:solidFill>
                <a:schemeClr val="accent1">
                  <a:lumMod val="50000"/>
                </a:schemeClr>
              </a:solidFill>
            </a:endParaRPr>
          </a:p>
        </p:txBody>
      </p:sp>
      <p:sp>
        <p:nvSpPr>
          <p:cNvPr id="178" name="TextBox 83">
            <a:extLst>
              <a:ext uri="{FF2B5EF4-FFF2-40B4-BE49-F238E27FC236}">
                <a16:creationId xmlns:a16="http://schemas.microsoft.com/office/drawing/2014/main" xmlns="" id="{0D6518DF-0007-4282-AE5C-C361C52CA69D}"/>
              </a:ext>
            </a:extLst>
          </p:cNvPr>
          <p:cNvSpPr txBox="1"/>
          <p:nvPr/>
        </p:nvSpPr>
        <p:spPr>
          <a:xfrm>
            <a:off x="2637222" y="4585195"/>
            <a:ext cx="613450" cy="372523"/>
          </a:xfrm>
          <a:prstGeom prst="rect">
            <a:avLst/>
          </a:prstGeom>
          <a:noFill/>
        </p:spPr>
        <p:txBody>
          <a:bodyPr wrap="none" lIns="108496" tIns="86797" rIns="108496" bIns="86797"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a:lnSpc>
                <a:spcPct val="90000"/>
              </a:lnSpc>
              <a:spcAft>
                <a:spcPts val="356"/>
              </a:spcAft>
            </a:pPr>
            <a:r>
              <a:rPr lang="en-US" sz="1424">
                <a:solidFill>
                  <a:schemeClr val="accent1">
                    <a:lumMod val="50000"/>
                  </a:schemeClr>
                </a:solidFill>
              </a:rPr>
              <a:t>CNN</a:t>
            </a:r>
          </a:p>
        </p:txBody>
      </p:sp>
      <p:sp>
        <p:nvSpPr>
          <p:cNvPr id="182" name="TextBox 88">
            <a:extLst>
              <a:ext uri="{FF2B5EF4-FFF2-40B4-BE49-F238E27FC236}">
                <a16:creationId xmlns:a16="http://schemas.microsoft.com/office/drawing/2014/main" xmlns="" id="{8C45980D-7C82-47F2-BE0D-8DA8885229DF}"/>
              </a:ext>
            </a:extLst>
          </p:cNvPr>
          <p:cNvSpPr txBox="1"/>
          <p:nvPr/>
        </p:nvSpPr>
        <p:spPr>
          <a:xfrm>
            <a:off x="4522072" y="1101668"/>
            <a:ext cx="1780776" cy="225943"/>
          </a:xfrm>
          <a:prstGeom prst="rect">
            <a:avLst/>
          </a:prstGeom>
          <a:noFill/>
        </p:spPr>
        <p:txBody>
          <a:bodyPr wrap="none" lIns="52308" tIns="26154" rIns="52308" bIns="26154" rtlCol="0">
            <a:spAutoFit/>
          </a:bodyPr>
          <a:ls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a:lstStyle>
          <a:p>
            <a:pPr defTabSz="392295"/>
            <a:r>
              <a:rPr lang="zh-CN" altLang="en-US" sz="1125" dirty="0">
                <a:solidFill>
                  <a:schemeClr val="accent1">
                    <a:lumMod val="50000"/>
                  </a:schemeClr>
                </a:solidFill>
              </a:rPr>
              <a:t>视觉</a:t>
            </a:r>
            <a:r>
              <a:rPr lang="en-US" altLang="zh-CN" sz="1125" dirty="0">
                <a:solidFill>
                  <a:schemeClr val="accent1">
                    <a:lumMod val="50000"/>
                  </a:schemeClr>
                </a:solidFill>
              </a:rPr>
              <a:t>-</a:t>
            </a:r>
            <a:r>
              <a:rPr lang="zh-CN" altLang="en-US" sz="1125" dirty="0">
                <a:solidFill>
                  <a:schemeClr val="accent1">
                    <a:lumMod val="50000"/>
                  </a:schemeClr>
                </a:solidFill>
              </a:rPr>
              <a:t>语言多模态语义空间</a:t>
            </a:r>
            <a:endParaRPr lang="en-US" sz="1125" dirty="0">
              <a:solidFill>
                <a:schemeClr val="accent1">
                  <a:lumMod val="50000"/>
                </a:schemeClr>
              </a:solidFill>
            </a:endParaRPr>
          </a:p>
        </p:txBody>
      </p:sp>
      <p:sp>
        <p:nvSpPr>
          <p:cNvPr id="187" name="TextBox 186">
            <a:extLst>
              <a:ext uri="{FF2B5EF4-FFF2-40B4-BE49-F238E27FC236}">
                <a16:creationId xmlns:a16="http://schemas.microsoft.com/office/drawing/2014/main" xmlns="" id="{EF16F991-25DE-41A2-84A6-88B4EF13C34A}"/>
              </a:ext>
            </a:extLst>
          </p:cNvPr>
          <p:cNvSpPr txBox="1"/>
          <p:nvPr/>
        </p:nvSpPr>
        <p:spPr>
          <a:xfrm>
            <a:off x="4073028" y="4223232"/>
            <a:ext cx="4467140" cy="840087"/>
          </a:xfrm>
          <a:prstGeom prst="rect">
            <a:avLst/>
          </a:prstGeom>
          <a:noFill/>
        </p:spPr>
        <p:txBody>
          <a:bodyPr wrap="square" lIns="108496" tIns="86797" rIns="108496" bIns="86797" rtlCol="0">
            <a:spAutoFit/>
          </a:bodyPr>
          <a:lstStyle/>
          <a:p>
            <a:pPr>
              <a:lnSpc>
                <a:spcPct val="90000"/>
              </a:lnSpc>
              <a:spcAft>
                <a:spcPts val="356"/>
              </a:spcAft>
            </a:pPr>
            <a:r>
              <a:rPr lang="en-US" sz="1600" dirty="0">
                <a:solidFill>
                  <a:schemeClr val="accent1">
                    <a:lumMod val="50000"/>
                  </a:schemeClr>
                </a:solidFill>
                <a:latin typeface="Times New Roman" panose="02020603050405020304" pitchFamily="18" charset="0"/>
                <a:cs typeface="Times New Roman" panose="02020603050405020304" pitchFamily="18" charset="0"/>
              </a:rPr>
              <a:t>Xiaodong He, “</a:t>
            </a:r>
            <a:r>
              <a:rPr lang="en-US" sz="1600" i="1" dirty="0">
                <a:solidFill>
                  <a:schemeClr val="accent1">
                    <a:lumMod val="50000"/>
                  </a:schemeClr>
                </a:solidFill>
                <a:latin typeface="Times New Roman" panose="02020603050405020304" pitchFamily="18" charset="0"/>
                <a:cs typeface="Times New Roman" panose="02020603050405020304" pitchFamily="18" charset="0"/>
              </a:rPr>
              <a:t>Deep Semantic Learning: Teach machines to understand text, image, and knowledge graph,</a:t>
            </a:r>
            <a:r>
              <a:rPr lang="en-US" sz="1600" dirty="0">
                <a:solidFill>
                  <a:schemeClr val="accent1">
                    <a:lumMod val="50000"/>
                  </a:schemeClr>
                </a:solidFill>
                <a:latin typeface="Times New Roman" panose="02020603050405020304" pitchFamily="18" charset="0"/>
                <a:cs typeface="Times New Roman" panose="02020603050405020304" pitchFamily="18" charset="0"/>
              </a:rPr>
              <a:t>” Keynote at DeepVision, CVPR2015</a:t>
            </a:r>
          </a:p>
        </p:txBody>
      </p:sp>
    </p:spTree>
    <p:extLst>
      <p:ext uri="{BB962C8B-B14F-4D97-AF65-F5344CB8AC3E}">
        <p14:creationId xmlns:p14="http://schemas.microsoft.com/office/powerpoint/2010/main" val="2171198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xmlns="" id="{85F9FFC7-4DD9-4CF1-83DA-D5AE46DFC1C8}"/>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lvl="0"/>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理解场景和知识</a:t>
            </a:r>
            <a:r>
              <a:rPr lang="en-US" altLang="zh-CN" sz="3600" b="1" dirty="0">
                <a:solidFill>
                  <a:sysClr val="window" lastClr="FFFFFF"/>
                </a:solidFill>
              </a:rPr>
              <a:t>, </a:t>
            </a:r>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用语言表达</a:t>
            </a:r>
          </a:p>
        </p:txBody>
      </p:sp>
      <p:pic>
        <p:nvPicPr>
          <p:cNvPr id="11" name="Picture 10">
            <a:extLst>
              <a:ext uri="{FF2B5EF4-FFF2-40B4-BE49-F238E27FC236}">
                <a16:creationId xmlns:a16="http://schemas.microsoft.com/office/drawing/2014/main" xmlns="" id="{E378480C-DEA0-4251-8D39-7704836E06E9}"/>
              </a:ext>
            </a:extLst>
          </p:cNvPr>
          <p:cNvPicPr>
            <a:picLocks noChangeAspect="1"/>
          </p:cNvPicPr>
          <p:nvPr/>
        </p:nvPicPr>
        <p:blipFill>
          <a:blip r:embed="rId4"/>
          <a:stretch>
            <a:fillRect/>
          </a:stretch>
        </p:blipFill>
        <p:spPr>
          <a:xfrm>
            <a:off x="436144" y="1047837"/>
            <a:ext cx="3482522" cy="2551919"/>
          </a:xfrm>
          <a:prstGeom prst="rect">
            <a:avLst/>
          </a:prstGeom>
        </p:spPr>
      </p:pic>
      <p:sp>
        <p:nvSpPr>
          <p:cNvPr id="14" name="Rectangle: Rounded Corners 13">
            <a:extLst>
              <a:ext uri="{FF2B5EF4-FFF2-40B4-BE49-F238E27FC236}">
                <a16:creationId xmlns:a16="http://schemas.microsoft.com/office/drawing/2014/main" xmlns="" id="{4DB633E2-F154-46C7-A388-24D5D4C1E24D}"/>
              </a:ext>
            </a:extLst>
          </p:cNvPr>
          <p:cNvSpPr/>
          <p:nvPr/>
        </p:nvSpPr>
        <p:spPr bwMode="auto">
          <a:xfrm>
            <a:off x="436144" y="3620858"/>
            <a:ext cx="3497398" cy="308278"/>
          </a:xfrm>
          <a:prstGeom prst="roundRect">
            <a:avLst/>
          </a:prstGeom>
          <a:solidFill>
            <a:srgbClr val="228E7C"/>
          </a:solidFill>
          <a:ln>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nSpc>
                <a:spcPct val="90000"/>
              </a:lnSpc>
              <a:spcAft>
                <a:spcPts val="600"/>
              </a:spcAft>
            </a:pPr>
            <a:r>
              <a:rPr lang="en-US" sz="2200" dirty="0">
                <a:solidFill>
                  <a:schemeClr val="bg1"/>
                </a:solidFill>
              </a:rPr>
              <a:t>  </a:t>
            </a:r>
            <a:r>
              <a:rPr lang="en-US" sz="2000" dirty="0">
                <a:solidFill>
                  <a:schemeClr val="bg1"/>
                </a:solidFill>
              </a:rPr>
              <a:t>a baseball player throwing a ball</a:t>
            </a:r>
          </a:p>
        </p:txBody>
      </p:sp>
      <p:sp>
        <p:nvSpPr>
          <p:cNvPr id="16" name="TextBox 15">
            <a:extLst>
              <a:ext uri="{FF2B5EF4-FFF2-40B4-BE49-F238E27FC236}">
                <a16:creationId xmlns:a16="http://schemas.microsoft.com/office/drawing/2014/main" xmlns="" id="{DAC3435D-F2CE-4A4D-A7D5-6C0A82966A09}"/>
              </a:ext>
            </a:extLst>
          </p:cNvPr>
          <p:cNvSpPr txBox="1"/>
          <p:nvPr/>
        </p:nvSpPr>
        <p:spPr>
          <a:xfrm>
            <a:off x="259455" y="3929136"/>
            <a:ext cx="3968055" cy="572464"/>
          </a:xfrm>
          <a:prstGeom prst="rect">
            <a:avLst/>
          </a:prstGeom>
          <a:noFill/>
        </p:spPr>
        <p:txBody>
          <a:bodyPr wrap="square" lIns="182880" tIns="146304" rIns="182880" bIns="146304" rtlCol="0">
            <a:spAutoFit/>
          </a:bodyPr>
          <a:lstStyle/>
          <a:p>
            <a:pPr>
              <a:lnSpc>
                <a:spcPct val="90000"/>
              </a:lnSpc>
              <a:spcAft>
                <a:spcPts val="600"/>
              </a:spcAft>
            </a:pPr>
            <a:r>
              <a:rPr lang="zh-CN" altLang="en-US" sz="2000" dirty="0">
                <a:solidFill>
                  <a:schemeClr val="bg1"/>
                </a:solidFill>
              </a:rPr>
              <a:t>“一个棒球运动员在扔一个球。”</a:t>
            </a:r>
            <a:endParaRPr lang="en-US" sz="2000" dirty="0">
              <a:solidFill>
                <a:schemeClr val="bg1"/>
              </a:solidFill>
            </a:endParaRPr>
          </a:p>
        </p:txBody>
      </p:sp>
      <p:pic>
        <p:nvPicPr>
          <p:cNvPr id="17" name="Picture 16">
            <a:extLst>
              <a:ext uri="{FF2B5EF4-FFF2-40B4-BE49-F238E27FC236}">
                <a16:creationId xmlns:a16="http://schemas.microsoft.com/office/drawing/2014/main" xmlns="" id="{D967C2F6-86C6-4031-BF62-6C48F910A8C2}"/>
              </a:ext>
            </a:extLst>
          </p:cNvPr>
          <p:cNvPicPr>
            <a:picLocks noChangeAspect="1"/>
          </p:cNvPicPr>
          <p:nvPr/>
        </p:nvPicPr>
        <p:blipFill rotWithShape="1">
          <a:blip r:embed="rId5"/>
          <a:srcRect b="6918"/>
          <a:stretch/>
        </p:blipFill>
        <p:spPr>
          <a:xfrm>
            <a:off x="4153113" y="1081092"/>
            <a:ext cx="1836420" cy="1374594"/>
          </a:xfrm>
          <a:prstGeom prst="rect">
            <a:avLst/>
          </a:prstGeom>
        </p:spPr>
      </p:pic>
      <p:sp>
        <p:nvSpPr>
          <p:cNvPr id="18" name="TextBox 17">
            <a:extLst>
              <a:ext uri="{FF2B5EF4-FFF2-40B4-BE49-F238E27FC236}">
                <a16:creationId xmlns:a16="http://schemas.microsoft.com/office/drawing/2014/main" xmlns="" id="{31234C9C-6344-4DE5-A108-6B405B10F8CC}"/>
              </a:ext>
            </a:extLst>
          </p:cNvPr>
          <p:cNvSpPr txBox="1"/>
          <p:nvPr/>
        </p:nvSpPr>
        <p:spPr>
          <a:xfrm>
            <a:off x="3976965" y="2374234"/>
            <a:ext cx="2181761" cy="517065"/>
          </a:xfrm>
          <a:prstGeom prst="rect">
            <a:avLst/>
          </a:prstGeom>
          <a:noFill/>
        </p:spPr>
        <p:txBody>
          <a:bodyPr wrap="square" lIns="182880" tIns="146304" rIns="182880" bIns="146304" rtlCol="0">
            <a:spAutoFit/>
          </a:bodyPr>
          <a:lstStyle/>
          <a:p>
            <a:pPr>
              <a:lnSpc>
                <a:spcPct val="90000"/>
              </a:lnSpc>
              <a:spcAft>
                <a:spcPts val="600"/>
              </a:spcAft>
            </a:pPr>
            <a:r>
              <a:rPr lang="zh-CN" altLang="en-US" sz="1600" dirty="0">
                <a:solidFill>
                  <a:schemeClr val="bg1"/>
                </a:solidFill>
              </a:rPr>
              <a:t>一个</a:t>
            </a:r>
            <a:r>
              <a:rPr lang="zh-CN" altLang="en-US" sz="1600" b="1" dirty="0">
                <a:solidFill>
                  <a:srgbClr val="FF0000"/>
                </a:solidFill>
              </a:rPr>
              <a:t>棒球</a:t>
            </a:r>
            <a:endParaRPr lang="en-US" sz="1600" dirty="0">
              <a:gradFill>
                <a:gsLst>
                  <a:gs pos="2917">
                    <a:schemeClr val="tx1"/>
                  </a:gs>
                  <a:gs pos="30000">
                    <a:schemeClr val="tx1"/>
                  </a:gs>
                </a:gsLst>
                <a:lin ang="5400000" scaled="0"/>
              </a:gradFill>
            </a:endParaRPr>
          </a:p>
        </p:txBody>
      </p:sp>
      <p:pic>
        <p:nvPicPr>
          <p:cNvPr id="19" name="Picture 18">
            <a:extLst>
              <a:ext uri="{FF2B5EF4-FFF2-40B4-BE49-F238E27FC236}">
                <a16:creationId xmlns:a16="http://schemas.microsoft.com/office/drawing/2014/main" xmlns="" id="{D46A0D91-E094-425A-9A55-8B73ACCD80E2}"/>
              </a:ext>
            </a:extLst>
          </p:cNvPr>
          <p:cNvPicPr>
            <a:picLocks noChangeAspect="1"/>
          </p:cNvPicPr>
          <p:nvPr/>
        </p:nvPicPr>
        <p:blipFill rotWithShape="1">
          <a:blip r:embed="rId6"/>
          <a:srcRect b="7303"/>
          <a:stretch/>
        </p:blipFill>
        <p:spPr>
          <a:xfrm>
            <a:off x="6424115" y="1077600"/>
            <a:ext cx="1839468" cy="1371734"/>
          </a:xfrm>
          <a:prstGeom prst="rect">
            <a:avLst/>
          </a:prstGeom>
        </p:spPr>
      </p:pic>
      <p:pic>
        <p:nvPicPr>
          <p:cNvPr id="20" name="Picture 19">
            <a:extLst>
              <a:ext uri="{FF2B5EF4-FFF2-40B4-BE49-F238E27FC236}">
                <a16:creationId xmlns:a16="http://schemas.microsoft.com/office/drawing/2014/main" xmlns="" id="{DC0A50B0-AFFF-4046-8EB9-52EC1AD98E1D}"/>
              </a:ext>
            </a:extLst>
          </p:cNvPr>
          <p:cNvPicPr>
            <a:picLocks noChangeAspect="1"/>
          </p:cNvPicPr>
          <p:nvPr/>
        </p:nvPicPr>
        <p:blipFill rotWithShape="1">
          <a:blip r:embed="rId7"/>
          <a:srcRect b="7477"/>
          <a:stretch/>
        </p:blipFill>
        <p:spPr>
          <a:xfrm>
            <a:off x="4172939" y="2925017"/>
            <a:ext cx="1837944" cy="1363519"/>
          </a:xfrm>
          <a:prstGeom prst="rect">
            <a:avLst/>
          </a:prstGeom>
        </p:spPr>
      </p:pic>
      <p:pic>
        <p:nvPicPr>
          <p:cNvPr id="21" name="Picture 20">
            <a:extLst>
              <a:ext uri="{FF2B5EF4-FFF2-40B4-BE49-F238E27FC236}">
                <a16:creationId xmlns:a16="http://schemas.microsoft.com/office/drawing/2014/main" xmlns="" id="{093E8FE0-E71C-4013-9044-EAE8E38838EE}"/>
              </a:ext>
            </a:extLst>
          </p:cNvPr>
          <p:cNvPicPr>
            <a:picLocks noChangeAspect="1"/>
          </p:cNvPicPr>
          <p:nvPr/>
        </p:nvPicPr>
        <p:blipFill rotWithShape="1">
          <a:blip r:embed="rId8"/>
          <a:srcRect b="7858"/>
          <a:stretch/>
        </p:blipFill>
        <p:spPr>
          <a:xfrm>
            <a:off x="6402524" y="2942905"/>
            <a:ext cx="1837944" cy="1363521"/>
          </a:xfrm>
          <a:prstGeom prst="rect">
            <a:avLst/>
          </a:prstGeom>
        </p:spPr>
      </p:pic>
      <p:sp>
        <p:nvSpPr>
          <p:cNvPr id="22" name="TextBox 21">
            <a:extLst>
              <a:ext uri="{FF2B5EF4-FFF2-40B4-BE49-F238E27FC236}">
                <a16:creationId xmlns:a16="http://schemas.microsoft.com/office/drawing/2014/main" xmlns="" id="{DC1154A0-9466-43FB-8DAA-187C8F0950BB}"/>
              </a:ext>
            </a:extLst>
          </p:cNvPr>
          <p:cNvSpPr txBox="1"/>
          <p:nvPr/>
        </p:nvSpPr>
        <p:spPr>
          <a:xfrm>
            <a:off x="6215993" y="2387490"/>
            <a:ext cx="2091013" cy="517065"/>
          </a:xfrm>
          <a:prstGeom prst="rect">
            <a:avLst/>
          </a:prstGeom>
          <a:noFill/>
        </p:spPr>
        <p:txBody>
          <a:bodyPr wrap="square" lIns="182880" tIns="146304" rIns="182880" bIns="146304" rtlCol="0">
            <a:spAutoFit/>
          </a:bodyPr>
          <a:lstStyle/>
          <a:p>
            <a:pPr>
              <a:lnSpc>
                <a:spcPct val="90000"/>
              </a:lnSpc>
              <a:spcAft>
                <a:spcPts val="600"/>
              </a:spcAft>
            </a:pPr>
            <a:r>
              <a:rPr lang="zh-CN" altLang="en-US" sz="1600" dirty="0">
                <a:solidFill>
                  <a:schemeClr val="bg1"/>
                </a:solidFill>
              </a:rPr>
              <a:t>一个棒球</a:t>
            </a:r>
            <a:r>
              <a:rPr lang="zh-CN" altLang="en-US" sz="1600" b="1" dirty="0">
                <a:solidFill>
                  <a:srgbClr val="FF0000"/>
                </a:solidFill>
              </a:rPr>
              <a:t>运动员</a:t>
            </a:r>
            <a:endParaRPr lang="en-US" sz="1600" b="1" dirty="0">
              <a:solidFill>
                <a:srgbClr val="FF0000"/>
              </a:solidFill>
            </a:endParaRPr>
          </a:p>
        </p:txBody>
      </p:sp>
      <p:sp>
        <p:nvSpPr>
          <p:cNvPr id="25" name="TextBox 24">
            <a:extLst>
              <a:ext uri="{FF2B5EF4-FFF2-40B4-BE49-F238E27FC236}">
                <a16:creationId xmlns:a16="http://schemas.microsoft.com/office/drawing/2014/main" xmlns="" id="{97572159-F39B-4766-9809-4F0909FBE536}"/>
              </a:ext>
            </a:extLst>
          </p:cNvPr>
          <p:cNvSpPr txBox="1"/>
          <p:nvPr/>
        </p:nvSpPr>
        <p:spPr>
          <a:xfrm>
            <a:off x="3976965" y="4288536"/>
            <a:ext cx="2271468" cy="517065"/>
          </a:xfrm>
          <a:prstGeom prst="rect">
            <a:avLst/>
          </a:prstGeom>
          <a:noFill/>
        </p:spPr>
        <p:txBody>
          <a:bodyPr wrap="square" lIns="182880" tIns="146304" rIns="182880" bIns="146304" rtlCol="0">
            <a:spAutoFit/>
          </a:bodyPr>
          <a:lstStyle/>
          <a:p>
            <a:pPr>
              <a:lnSpc>
                <a:spcPct val="90000"/>
              </a:lnSpc>
              <a:spcAft>
                <a:spcPts val="600"/>
              </a:spcAft>
            </a:pPr>
            <a:r>
              <a:rPr lang="zh-CN" altLang="en-US" sz="1600" dirty="0">
                <a:solidFill>
                  <a:schemeClr val="bg1"/>
                </a:solidFill>
              </a:rPr>
              <a:t>一个棒球运动员</a:t>
            </a:r>
            <a:r>
              <a:rPr lang="zh-CN" altLang="en-US" sz="1600" b="1" dirty="0">
                <a:solidFill>
                  <a:srgbClr val="FF0000"/>
                </a:solidFill>
              </a:rPr>
              <a:t>在扔</a:t>
            </a:r>
            <a:endParaRPr lang="en-US" sz="1600" dirty="0">
              <a:gradFill>
                <a:gsLst>
                  <a:gs pos="2917">
                    <a:schemeClr val="tx1"/>
                  </a:gs>
                  <a:gs pos="30000">
                    <a:schemeClr val="tx1"/>
                  </a:gs>
                </a:gsLst>
                <a:lin ang="5400000" scaled="0"/>
              </a:gradFill>
            </a:endParaRPr>
          </a:p>
        </p:txBody>
      </p:sp>
      <p:sp>
        <p:nvSpPr>
          <p:cNvPr id="26" name="TextBox 25">
            <a:extLst>
              <a:ext uri="{FF2B5EF4-FFF2-40B4-BE49-F238E27FC236}">
                <a16:creationId xmlns:a16="http://schemas.microsoft.com/office/drawing/2014/main" xmlns="" id="{8EC933B4-7A8B-44F0-BD33-33C2517204C4}"/>
              </a:ext>
            </a:extLst>
          </p:cNvPr>
          <p:cNvSpPr txBox="1"/>
          <p:nvPr/>
        </p:nvSpPr>
        <p:spPr>
          <a:xfrm>
            <a:off x="6215993" y="4275850"/>
            <a:ext cx="3118171" cy="517065"/>
          </a:xfrm>
          <a:prstGeom prst="rect">
            <a:avLst/>
          </a:prstGeom>
          <a:noFill/>
        </p:spPr>
        <p:txBody>
          <a:bodyPr wrap="square" lIns="182880" tIns="146304" rIns="182880" bIns="146304" rtlCol="0">
            <a:spAutoFit/>
          </a:bodyPr>
          <a:lstStyle/>
          <a:p>
            <a:pPr>
              <a:lnSpc>
                <a:spcPct val="90000"/>
              </a:lnSpc>
              <a:spcAft>
                <a:spcPts val="600"/>
              </a:spcAft>
            </a:pPr>
            <a:r>
              <a:rPr lang="zh-CN" altLang="en-US" sz="1600" dirty="0">
                <a:solidFill>
                  <a:schemeClr val="bg1"/>
                </a:solidFill>
              </a:rPr>
              <a:t>一个棒球运动员在扔一个</a:t>
            </a:r>
            <a:r>
              <a:rPr lang="zh-CN" altLang="en-US" sz="1600" b="1" dirty="0">
                <a:solidFill>
                  <a:srgbClr val="FF0000"/>
                </a:solidFill>
              </a:rPr>
              <a:t>球</a:t>
            </a:r>
            <a:endParaRPr lang="en-US" sz="1600" dirty="0">
              <a:gradFill>
                <a:gsLst>
                  <a:gs pos="2917">
                    <a:schemeClr val="tx1"/>
                  </a:gs>
                  <a:gs pos="30000">
                    <a:schemeClr val="tx1"/>
                  </a:gs>
                </a:gsLst>
                <a:lin ang="5400000" scaled="0"/>
              </a:gradFill>
            </a:endParaRPr>
          </a:p>
        </p:txBody>
      </p:sp>
      <p:pic>
        <p:nvPicPr>
          <p:cNvPr id="24" name="图片 23"/>
          <p:cNvPicPr>
            <a:picLocks noChangeAspect="1"/>
          </p:cNvPicPr>
          <p:nvPr/>
        </p:nvPicPr>
        <p:blipFill>
          <a:blip r:embed="rId9"/>
          <a:stretch>
            <a:fillRect/>
          </a:stretch>
        </p:blipFill>
        <p:spPr>
          <a:xfrm>
            <a:off x="6351373" y="305731"/>
            <a:ext cx="1532237" cy="411379"/>
          </a:xfrm>
          <a:prstGeom prst="rect">
            <a:avLst/>
          </a:prstGeom>
        </p:spPr>
      </p:pic>
      <p:sp>
        <p:nvSpPr>
          <p:cNvPr id="27" name="TextBox 26">
            <a:extLst>
              <a:ext uri="{FF2B5EF4-FFF2-40B4-BE49-F238E27FC236}">
                <a16:creationId xmlns:a16="http://schemas.microsoft.com/office/drawing/2014/main" xmlns="" id="{50651E9D-3FB7-45A8-B87D-3A191717230B}"/>
              </a:ext>
            </a:extLst>
          </p:cNvPr>
          <p:cNvSpPr txBox="1"/>
          <p:nvPr/>
        </p:nvSpPr>
        <p:spPr>
          <a:xfrm>
            <a:off x="0" y="4619738"/>
            <a:ext cx="5346155" cy="523220"/>
          </a:xfrm>
          <a:prstGeom prst="rect">
            <a:avLst/>
          </a:prstGeom>
          <a:noFill/>
        </p:spPr>
        <p:txBody>
          <a:bodyPr wrap="square" rtlCol="0">
            <a:spAutoFit/>
          </a:bodyPr>
          <a:lstStyle/>
          <a:p>
            <a:pPr defTabSz="685739"/>
            <a:r>
              <a:rPr lang="en-US" sz="1400" dirty="0">
                <a:solidFill>
                  <a:schemeClr val="bg1"/>
                </a:solidFill>
                <a:latin typeface="Arial" panose="020B0604020202020204" pitchFamily="34" charset="0"/>
                <a:cs typeface="Arial" panose="020B0604020202020204" pitchFamily="34" charset="0"/>
              </a:rPr>
              <a:t>[Fang, Gupta, </a:t>
            </a:r>
            <a:r>
              <a:rPr lang="en-US" sz="1400" dirty="0" err="1">
                <a:solidFill>
                  <a:schemeClr val="bg1"/>
                </a:solidFill>
                <a:latin typeface="Arial" panose="020B0604020202020204" pitchFamily="34" charset="0"/>
                <a:cs typeface="Arial" panose="020B0604020202020204" pitchFamily="34" charset="0"/>
              </a:rPr>
              <a:t>Iandola</a:t>
            </a:r>
            <a:r>
              <a:rPr lang="en-US" sz="1400" dirty="0">
                <a:solidFill>
                  <a:schemeClr val="bg1"/>
                </a:solidFill>
                <a:latin typeface="Arial" panose="020B0604020202020204" pitchFamily="34" charset="0"/>
                <a:cs typeface="Arial" panose="020B0604020202020204" pitchFamily="34" charset="0"/>
              </a:rPr>
              <a:t>, Srivastava, Deng, Dollar, Gao, He,            et al., “From Captions to Visual Concepts and Back,” CVPR2015]</a:t>
            </a:r>
          </a:p>
        </p:txBody>
      </p:sp>
    </p:spTree>
    <p:extLst>
      <p:ext uri="{BB962C8B-B14F-4D97-AF65-F5344CB8AC3E}">
        <p14:creationId xmlns:p14="http://schemas.microsoft.com/office/powerpoint/2010/main" val="309356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P spid="18" grpId="0"/>
      <p:bldP spid="22" grpId="0"/>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xmlns="" id="{F5C5478F-C38F-A246-8044-EC981786BB3C}"/>
              </a:ext>
            </a:extLst>
          </p:cNvPr>
          <p:cNvSpPr txBox="1">
            <a:spLocks/>
          </p:cNvSpPr>
          <p:nvPr/>
        </p:nvSpPr>
        <p:spPr>
          <a:xfrm>
            <a:off x="99086" y="3824276"/>
            <a:ext cx="2633920" cy="1011197"/>
          </a:xfrm>
          <a:prstGeom prst="rect">
            <a:avLst/>
          </a:prstGeom>
          <a:solidFill>
            <a:schemeClr val="bg1">
              <a:alpha val="10000"/>
            </a:schemeClr>
          </a:solidFill>
        </p:spPr>
        <p:txBody>
          <a:bodyPr vert="horz" lIns="182880" tIns="182880" rIns="182880" bIns="182880" rtlCol="0" anchor="ctr"/>
          <a:lstStyle>
            <a:defPPr>
              <a:defRPr lang="zh-CN"/>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i="1" dirty="0">
                <a:solidFill>
                  <a:prstClr val="white"/>
                </a:solidFill>
                <a:latin typeface="Microsoft YaHei"/>
                <a:cs typeface="Segoe UI" panose="020B0502040204020203" pitchFamily="34" charset="0"/>
              </a:rPr>
              <a:t>“A </a:t>
            </a:r>
            <a:r>
              <a:rPr lang="en-US" sz="1200" b="1" i="1" dirty="0">
                <a:solidFill>
                  <a:srgbClr val="00B0F0"/>
                </a:solidFill>
                <a:latin typeface="Microsoft YaHei"/>
                <a:cs typeface="Segoe UI" panose="020B0502040204020203" pitchFamily="34" charset="0"/>
              </a:rPr>
              <a:t>colorful</a:t>
            </a:r>
            <a:r>
              <a:rPr lang="en-US" sz="1200" b="1" i="1" dirty="0">
                <a:solidFill>
                  <a:prstClr val="white"/>
                </a:solidFill>
                <a:latin typeface="Microsoft YaHei"/>
                <a:cs typeface="Segoe UI" panose="020B0502040204020203" pitchFamily="34" charset="0"/>
              </a:rPr>
              <a:t> </a:t>
            </a:r>
            <a:r>
              <a:rPr lang="en-US" sz="1200" b="1" i="1" dirty="0">
                <a:solidFill>
                  <a:srgbClr val="FFFF00"/>
                </a:solidFill>
                <a:latin typeface="Microsoft YaHei"/>
                <a:cs typeface="Segoe UI" panose="020B0502040204020203" pitchFamily="34" charset="0"/>
              </a:rPr>
              <a:t>bird</a:t>
            </a:r>
            <a:r>
              <a:rPr lang="en-US" sz="1200" b="1" i="1" dirty="0">
                <a:solidFill>
                  <a:prstClr val="white"/>
                </a:solidFill>
                <a:latin typeface="Microsoft YaHei"/>
                <a:cs typeface="Segoe UI" panose="020B0502040204020203" pitchFamily="34" charset="0"/>
              </a:rPr>
              <a:t> perched on a tree branch.”</a:t>
            </a:r>
            <a:endParaRPr lang="en-US" sz="1200" b="1" dirty="0">
              <a:solidFill>
                <a:prstClr val="white"/>
              </a:solidFill>
              <a:latin typeface="Microsoft YaHei"/>
              <a:cs typeface="Segoe UI" panose="020B0502040204020203" pitchFamily="34" charset="0"/>
            </a:endParaRPr>
          </a:p>
          <a:p>
            <a:endParaRPr lang="en-US" sz="700" b="1" dirty="0">
              <a:solidFill>
                <a:prstClr val="white"/>
              </a:solidFill>
              <a:latin typeface="Microsoft YaHei"/>
              <a:cs typeface="Segoe UI" panose="020B0502040204020203" pitchFamily="34" charset="0"/>
            </a:endParaRPr>
          </a:p>
          <a:p>
            <a:r>
              <a:rPr lang="zh-CN" altLang="en-US" sz="1600" dirty="0">
                <a:solidFill>
                  <a:prstClr val="white"/>
                </a:solidFill>
                <a:latin typeface="Microsoft YaHei"/>
              </a:rPr>
              <a:t>一只</a:t>
            </a:r>
            <a:r>
              <a:rPr lang="zh-CN" altLang="en-US" sz="1600" b="1" dirty="0">
                <a:solidFill>
                  <a:srgbClr val="00B0F0"/>
                </a:solidFill>
                <a:latin typeface="Microsoft YaHei"/>
              </a:rPr>
              <a:t>多彩</a:t>
            </a:r>
            <a:r>
              <a:rPr lang="zh-CN" altLang="en-US" sz="1600" dirty="0">
                <a:solidFill>
                  <a:prstClr val="white"/>
                </a:solidFill>
                <a:latin typeface="Microsoft YaHei"/>
              </a:rPr>
              <a:t>的</a:t>
            </a:r>
            <a:r>
              <a:rPr lang="zh-CN" altLang="en-US" sz="1600" b="1" dirty="0">
                <a:solidFill>
                  <a:srgbClr val="FFFF00"/>
                </a:solidFill>
                <a:latin typeface="Microsoft YaHei"/>
              </a:rPr>
              <a:t>小鸟</a:t>
            </a:r>
            <a:r>
              <a:rPr lang="zh-CN" altLang="en-US" sz="1600" dirty="0">
                <a:solidFill>
                  <a:prstClr val="white"/>
                </a:solidFill>
                <a:latin typeface="Microsoft YaHei"/>
              </a:rPr>
              <a:t>在树枝上鸣叫</a:t>
            </a:r>
            <a:r>
              <a:rPr lang="zh-CN" altLang="en-US" sz="1600" b="1" dirty="0">
                <a:solidFill>
                  <a:prstClr val="white"/>
                </a:solidFill>
                <a:latin typeface="Microsoft YaHei"/>
              </a:rPr>
              <a:t>。</a:t>
            </a:r>
            <a:endParaRPr lang="en-US" sz="1600" b="1" dirty="0">
              <a:solidFill>
                <a:prstClr val="white"/>
              </a:solidFill>
              <a:latin typeface="Microsoft YaHei"/>
              <a:cs typeface="Segoe UI" panose="020B0502040204020203" pitchFamily="34" charset="0"/>
            </a:endParaRPr>
          </a:p>
        </p:txBody>
      </p:sp>
      <p:pic>
        <p:nvPicPr>
          <p:cNvPr id="5" name="Picture 4">
            <a:extLst>
              <a:ext uri="{FF2B5EF4-FFF2-40B4-BE49-F238E27FC236}">
                <a16:creationId xmlns:a16="http://schemas.microsoft.com/office/drawing/2014/main" xmlns="" id="{2C239F89-E62A-C444-B8CC-4BA28770480A}"/>
              </a:ext>
            </a:extLst>
          </p:cNvPr>
          <p:cNvPicPr>
            <a:picLocks noChangeAspect="1"/>
          </p:cNvPicPr>
          <p:nvPr/>
        </p:nvPicPr>
        <p:blipFill rotWithShape="1">
          <a:blip r:embed="rId2"/>
          <a:srcRect l="11870" t="43550" r="8073" b="2839"/>
          <a:stretch/>
        </p:blipFill>
        <p:spPr>
          <a:xfrm>
            <a:off x="238935" y="951507"/>
            <a:ext cx="2360080" cy="2706334"/>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6" name="Picture 6">
            <a:extLst>
              <a:ext uri="{FF2B5EF4-FFF2-40B4-BE49-F238E27FC236}">
                <a16:creationId xmlns:a16="http://schemas.microsoft.com/office/drawing/2014/main" xmlns="" id="{CB4CAAC7-E7D4-874F-938A-300535774D76}"/>
              </a:ext>
            </a:extLst>
          </p:cNvPr>
          <p:cNvPicPr>
            <a:picLocks noChangeAspect="1"/>
          </p:cNvPicPr>
          <p:nvPr/>
        </p:nvPicPr>
        <p:blipFill rotWithShape="1">
          <a:blip r:embed="rId3"/>
          <a:srcRect l="14856" t="41685" r="9339" b="2880"/>
          <a:stretch/>
        </p:blipFill>
        <p:spPr>
          <a:xfrm>
            <a:off x="6516706" y="951506"/>
            <a:ext cx="2160176" cy="2706335"/>
          </a:xfrm>
          <a:prstGeom prst="rect">
            <a:avLst/>
          </a:prstGeom>
          <a:ln w="12700" cap="sq">
            <a:noFill/>
            <a:prstDash val="solid"/>
            <a:miter lim="800000"/>
          </a:ln>
          <a:effectLst>
            <a:outerShdw blurRad="50800" dist="38100" dir="2700000" algn="tl" rotWithShape="0">
              <a:srgbClr val="000000">
                <a:alpha val="43000"/>
              </a:srgbClr>
            </a:outerShdw>
          </a:effectLst>
        </p:spPr>
      </p:pic>
      <p:pic>
        <p:nvPicPr>
          <p:cNvPr id="7" name="Picture 7">
            <a:extLst>
              <a:ext uri="{FF2B5EF4-FFF2-40B4-BE49-F238E27FC236}">
                <a16:creationId xmlns:a16="http://schemas.microsoft.com/office/drawing/2014/main" xmlns="" id="{A3A97DDB-AEC7-3F4A-8470-0584D8A4BFB4}"/>
              </a:ext>
            </a:extLst>
          </p:cNvPr>
          <p:cNvPicPr>
            <a:picLocks noChangeAspect="1"/>
          </p:cNvPicPr>
          <p:nvPr/>
        </p:nvPicPr>
        <p:blipFill rotWithShape="1">
          <a:blip r:embed="rId4"/>
          <a:srcRect l="8017" t="1019" r="9824"/>
          <a:stretch/>
        </p:blipFill>
        <p:spPr>
          <a:xfrm>
            <a:off x="3087913" y="951506"/>
            <a:ext cx="2873636" cy="2706335"/>
          </a:xfrm>
          <a:prstGeom prst="rect">
            <a:avLst/>
          </a:prstGeom>
          <a:ln w="12700" cap="sq">
            <a:noFill/>
            <a:prstDash val="solid"/>
            <a:miter lim="800000"/>
          </a:ln>
          <a:effectLst>
            <a:outerShdw blurRad="50800" dist="38100" dir="2700000" algn="tl" rotWithShape="0">
              <a:srgbClr val="000000">
                <a:alpha val="43000"/>
              </a:srgbClr>
            </a:outerShdw>
          </a:effectLst>
        </p:spPr>
      </p:pic>
      <p:sp>
        <p:nvSpPr>
          <p:cNvPr id="8" name="Title 1">
            <a:extLst>
              <a:ext uri="{FF2B5EF4-FFF2-40B4-BE49-F238E27FC236}">
                <a16:creationId xmlns:a16="http://schemas.microsoft.com/office/drawing/2014/main" xmlns="" id="{3BF95517-EA85-4B42-B49B-F385DE9E55E2}"/>
              </a:ext>
            </a:extLst>
          </p:cNvPr>
          <p:cNvSpPr txBox="1">
            <a:spLocks/>
          </p:cNvSpPr>
          <p:nvPr/>
        </p:nvSpPr>
        <p:spPr>
          <a:xfrm>
            <a:off x="6720145" y="23485"/>
            <a:ext cx="2466885" cy="313941"/>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lnSpc>
                <a:spcPct val="100000"/>
              </a:lnSpc>
            </a:pPr>
            <a:r>
              <a:rPr lang="en-US" altLang="zh-CN" sz="1600" b="1" dirty="0">
                <a:solidFill>
                  <a:srgbClr val="FFFF00"/>
                </a:solidFill>
                <a:latin typeface="微软雅黑" panose="020B0503020204020204" pitchFamily="34" charset="-122"/>
                <a:cs typeface="Segoe UI" panose="020B0502040204020203" pitchFamily="34" charset="0"/>
              </a:rPr>
              <a:t>[http://captionbot.ai]</a:t>
            </a:r>
            <a:endParaRPr lang="en-US" sz="1600" b="1" dirty="0">
              <a:solidFill>
                <a:srgbClr val="FFFF00"/>
              </a:solidFill>
              <a:latin typeface="微软雅黑" panose="020B0503020204020204" pitchFamily="34" charset="-122"/>
              <a:cs typeface="Segoe UI" panose="020B0502040204020203" pitchFamily="34" charset="0"/>
            </a:endParaRPr>
          </a:p>
        </p:txBody>
      </p:sp>
      <p:sp>
        <p:nvSpPr>
          <p:cNvPr id="9" name="Text Placeholder 2">
            <a:extLst>
              <a:ext uri="{FF2B5EF4-FFF2-40B4-BE49-F238E27FC236}">
                <a16:creationId xmlns:a16="http://schemas.microsoft.com/office/drawing/2014/main" xmlns="" id="{EA14BE6C-425D-AD48-BB23-3E57FF4A140C}"/>
              </a:ext>
            </a:extLst>
          </p:cNvPr>
          <p:cNvSpPr txBox="1">
            <a:spLocks/>
          </p:cNvSpPr>
          <p:nvPr/>
        </p:nvSpPr>
        <p:spPr>
          <a:xfrm>
            <a:off x="2953313" y="3831091"/>
            <a:ext cx="3276395" cy="1004382"/>
          </a:xfrm>
          <a:prstGeom prst="rect">
            <a:avLst/>
          </a:prstGeom>
          <a:solidFill>
            <a:schemeClr val="bg1">
              <a:alpha val="10000"/>
            </a:schemeClr>
          </a:solidFill>
        </p:spPr>
        <p:txBody>
          <a:bodyPr vert="horz" lIns="182880" tIns="182880" rIns="182880" bIns="182880" rtlCol="0" anchor="ctr"/>
          <a:lstStyle>
            <a:defPPr>
              <a:defRPr lang="zh-CN"/>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i="1" dirty="0">
                <a:solidFill>
                  <a:prstClr val="white"/>
                </a:solidFill>
                <a:latin typeface="Microsoft YaHei"/>
                <a:cs typeface="Segoe UI" panose="020B0502040204020203" pitchFamily="34" charset="0"/>
              </a:rPr>
              <a:t>“</a:t>
            </a:r>
            <a:r>
              <a:rPr lang="en-US" sz="1200" b="1" i="1" dirty="0">
                <a:solidFill>
                  <a:srgbClr val="FFC000"/>
                </a:solidFill>
                <a:latin typeface="Microsoft YaHei"/>
                <a:cs typeface="Segoe UI" panose="020B0502040204020203" pitchFamily="34" charset="0"/>
              </a:rPr>
              <a:t>Jen-</a:t>
            </a:r>
            <a:r>
              <a:rPr lang="en-US" sz="1200" b="1" i="1" dirty="0" err="1">
                <a:solidFill>
                  <a:srgbClr val="FFC000"/>
                </a:solidFill>
                <a:latin typeface="Microsoft YaHei"/>
                <a:cs typeface="Segoe UI" panose="020B0502040204020203" pitchFamily="34" charset="0"/>
              </a:rPr>
              <a:t>Hsun</a:t>
            </a:r>
            <a:r>
              <a:rPr lang="en-US" sz="1200" b="1" i="1" dirty="0">
                <a:solidFill>
                  <a:srgbClr val="FFC000"/>
                </a:solidFill>
                <a:latin typeface="Microsoft YaHei"/>
                <a:cs typeface="Segoe UI" panose="020B0502040204020203" pitchFamily="34" charset="0"/>
              </a:rPr>
              <a:t> Huang</a:t>
            </a:r>
            <a:r>
              <a:rPr lang="en-US" sz="1200" b="1" i="1" dirty="0">
                <a:solidFill>
                  <a:prstClr val="white"/>
                </a:solidFill>
                <a:latin typeface="Microsoft YaHei"/>
                <a:cs typeface="Segoe UI" panose="020B0502040204020203" pitchFamily="34" charset="0"/>
              </a:rPr>
              <a:t>, </a:t>
            </a:r>
            <a:r>
              <a:rPr lang="en-US" sz="1200" b="1" i="1" dirty="0" err="1">
                <a:solidFill>
                  <a:srgbClr val="70AD47">
                    <a:lumMod val="60000"/>
                    <a:lumOff val="40000"/>
                  </a:srgbClr>
                </a:solidFill>
                <a:latin typeface="Microsoft YaHei"/>
                <a:cs typeface="Segoe UI" panose="020B0502040204020203" pitchFamily="34" charset="0"/>
              </a:rPr>
              <a:t>Xiaodong</a:t>
            </a:r>
            <a:r>
              <a:rPr lang="en-US" sz="1200" b="1" i="1" dirty="0">
                <a:solidFill>
                  <a:srgbClr val="70AD47">
                    <a:lumMod val="60000"/>
                    <a:lumOff val="40000"/>
                  </a:srgbClr>
                </a:solidFill>
                <a:latin typeface="Microsoft YaHei"/>
                <a:cs typeface="Segoe UI" panose="020B0502040204020203" pitchFamily="34" charset="0"/>
              </a:rPr>
              <a:t> He</a:t>
            </a:r>
            <a:r>
              <a:rPr lang="en-US" sz="1200" b="1" i="1" dirty="0">
                <a:solidFill>
                  <a:prstClr val="white"/>
                </a:solidFill>
                <a:latin typeface="Microsoft YaHei"/>
                <a:cs typeface="Segoe UI" panose="020B0502040204020203" pitchFamily="34" charset="0"/>
              </a:rPr>
              <a:t>, </a:t>
            </a:r>
            <a:r>
              <a:rPr lang="en-US" sz="1200" b="1" i="1" dirty="0">
                <a:solidFill>
                  <a:srgbClr val="00B0F0"/>
                </a:solidFill>
                <a:latin typeface="Microsoft YaHei"/>
                <a:cs typeface="Segoe UI" panose="020B0502040204020203" pitchFamily="34" charset="0"/>
              </a:rPr>
              <a:t>Jian Sun</a:t>
            </a:r>
            <a:r>
              <a:rPr lang="en-US" sz="1200" b="1" i="1" dirty="0">
                <a:solidFill>
                  <a:prstClr val="white"/>
                </a:solidFill>
                <a:latin typeface="Microsoft YaHei"/>
                <a:cs typeface="Segoe UI" panose="020B0502040204020203" pitchFamily="34" charset="0"/>
              </a:rPr>
              <a:t> et al., that are posing for a picture.”</a:t>
            </a:r>
            <a:endParaRPr lang="en-US" sz="1200" b="1" dirty="0">
              <a:solidFill>
                <a:prstClr val="white"/>
              </a:solidFill>
              <a:latin typeface="Microsoft YaHei"/>
              <a:cs typeface="Segoe UI" panose="020B0502040204020203" pitchFamily="34" charset="0"/>
            </a:endParaRPr>
          </a:p>
          <a:p>
            <a:endParaRPr lang="en-US" sz="700" b="1" dirty="0">
              <a:solidFill>
                <a:prstClr val="white"/>
              </a:solidFill>
              <a:latin typeface="Microsoft YaHei"/>
              <a:cs typeface="Segoe UI" panose="020B0502040204020203" pitchFamily="34" charset="0"/>
            </a:endParaRPr>
          </a:p>
          <a:p>
            <a:r>
              <a:rPr lang="zh-CN" altLang="en-US" sz="1600" b="1" dirty="0">
                <a:solidFill>
                  <a:srgbClr val="FFC000"/>
                </a:solidFill>
                <a:latin typeface="Microsoft YaHei"/>
                <a:cs typeface="Segoe UI" panose="020B0502040204020203" pitchFamily="34" charset="0"/>
              </a:rPr>
              <a:t>黄仁勋</a:t>
            </a:r>
            <a:r>
              <a:rPr lang="en-US" altLang="zh-CN" sz="1600" dirty="0">
                <a:solidFill>
                  <a:prstClr val="white"/>
                </a:solidFill>
                <a:latin typeface="Microsoft YaHei"/>
              </a:rPr>
              <a:t>,</a:t>
            </a:r>
            <a:r>
              <a:rPr lang="zh-CN" altLang="en-US" sz="1600" b="1" dirty="0">
                <a:solidFill>
                  <a:srgbClr val="70AD47">
                    <a:lumMod val="60000"/>
                    <a:lumOff val="40000"/>
                  </a:srgbClr>
                </a:solidFill>
                <a:latin typeface="Microsoft YaHei"/>
                <a:cs typeface="Segoe UI" panose="020B0502040204020203" pitchFamily="34" charset="0"/>
              </a:rPr>
              <a:t>何晓冬</a:t>
            </a:r>
            <a:r>
              <a:rPr lang="en-US" altLang="zh-CN" sz="1600" dirty="0">
                <a:solidFill>
                  <a:prstClr val="white"/>
                </a:solidFill>
                <a:latin typeface="Microsoft YaHei"/>
              </a:rPr>
              <a:t>,</a:t>
            </a:r>
            <a:r>
              <a:rPr lang="zh-CN" altLang="en-US" sz="1600" b="1" dirty="0">
                <a:solidFill>
                  <a:srgbClr val="00B0F0"/>
                </a:solidFill>
                <a:latin typeface="Microsoft YaHei"/>
                <a:cs typeface="Segoe UI" panose="020B0502040204020203" pitchFamily="34" charset="0"/>
              </a:rPr>
              <a:t>孙剑</a:t>
            </a:r>
            <a:r>
              <a:rPr lang="zh-CN" altLang="en-US" sz="1600" dirty="0">
                <a:solidFill>
                  <a:prstClr val="white"/>
                </a:solidFill>
                <a:latin typeface="Microsoft YaHei"/>
              </a:rPr>
              <a:t>等合影留念</a:t>
            </a:r>
            <a:r>
              <a:rPr lang="zh-CN" altLang="en-US" sz="1600" b="1" dirty="0">
                <a:solidFill>
                  <a:prstClr val="white"/>
                </a:solidFill>
                <a:latin typeface="Microsoft YaHei"/>
              </a:rPr>
              <a:t>。</a:t>
            </a:r>
            <a:endParaRPr lang="en-US" sz="1600" b="1" dirty="0">
              <a:solidFill>
                <a:prstClr val="white"/>
              </a:solidFill>
              <a:latin typeface="Microsoft YaHei"/>
              <a:cs typeface="Segoe UI" panose="020B0502040204020203" pitchFamily="34" charset="0"/>
            </a:endParaRPr>
          </a:p>
        </p:txBody>
      </p:sp>
      <p:sp>
        <p:nvSpPr>
          <p:cNvPr id="10" name="Text Placeholder 2">
            <a:extLst>
              <a:ext uri="{FF2B5EF4-FFF2-40B4-BE49-F238E27FC236}">
                <a16:creationId xmlns:a16="http://schemas.microsoft.com/office/drawing/2014/main" xmlns="" id="{FC51EE19-6B35-FD4C-BC4E-223E060DAE1C}"/>
              </a:ext>
            </a:extLst>
          </p:cNvPr>
          <p:cNvSpPr txBox="1">
            <a:spLocks/>
          </p:cNvSpPr>
          <p:nvPr/>
        </p:nvSpPr>
        <p:spPr>
          <a:xfrm>
            <a:off x="6376857" y="3817934"/>
            <a:ext cx="2466885" cy="1004382"/>
          </a:xfrm>
          <a:prstGeom prst="rect">
            <a:avLst/>
          </a:prstGeom>
          <a:solidFill>
            <a:schemeClr val="bg1">
              <a:alpha val="10000"/>
            </a:schemeClr>
          </a:solidFill>
        </p:spPr>
        <p:txBody>
          <a:bodyPr vert="horz" lIns="182880" tIns="182880" rIns="182880" bIns="182880" rtlCol="0" anchor="ctr"/>
          <a:lstStyle>
            <a:defPPr>
              <a:defRPr lang="zh-CN"/>
            </a:defPPr>
            <a:lvl1pPr marL="0" algn="l" defTabSz="685800" rtl="0" eaLnBrk="1" latinLnBrk="0" hangingPunct="1">
              <a:defRPr sz="900" kern="1200">
                <a:solidFill>
                  <a:schemeClr val="tx1">
                    <a:tint val="75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200" b="1" i="1" dirty="0">
                <a:solidFill>
                  <a:prstClr val="white"/>
                </a:solidFill>
                <a:latin typeface="Microsoft YaHei"/>
                <a:cs typeface="Segoe UI" panose="020B0502040204020203" pitchFamily="34" charset="0"/>
              </a:rPr>
              <a:t>“A </a:t>
            </a:r>
            <a:r>
              <a:rPr lang="en-US" sz="1200" b="1" i="1" dirty="0">
                <a:solidFill>
                  <a:srgbClr val="99FFCC"/>
                </a:solidFill>
                <a:latin typeface="Microsoft YaHei"/>
                <a:cs typeface="Segoe UI" panose="020B0502040204020203" pitchFamily="34" charset="0"/>
              </a:rPr>
              <a:t>little boy </a:t>
            </a:r>
            <a:r>
              <a:rPr lang="en-US" sz="1200" b="1" i="1" dirty="0">
                <a:solidFill>
                  <a:prstClr val="white"/>
                </a:solidFill>
                <a:latin typeface="Microsoft YaHei"/>
                <a:cs typeface="Segoe UI" panose="020B0502040204020203" pitchFamily="34" charset="0"/>
              </a:rPr>
              <a:t>sitting in front of a </a:t>
            </a:r>
            <a:r>
              <a:rPr lang="en-US" sz="1200" b="1" i="1" dirty="0">
                <a:solidFill>
                  <a:srgbClr val="FFFF00"/>
                </a:solidFill>
                <a:latin typeface="Microsoft YaHei"/>
                <a:cs typeface="Segoe UI" panose="020B0502040204020203" pitchFamily="34" charset="0"/>
              </a:rPr>
              <a:t>birthday cake </a:t>
            </a:r>
            <a:r>
              <a:rPr lang="en-US" sz="1200" b="1" i="1" dirty="0">
                <a:solidFill>
                  <a:prstClr val="white"/>
                </a:solidFill>
                <a:latin typeface="Microsoft YaHei"/>
                <a:cs typeface="Segoe UI" panose="020B0502040204020203" pitchFamily="34" charset="0"/>
              </a:rPr>
              <a:t>and he seems </a:t>
            </a:r>
            <a:r>
              <a:rPr lang="en-US" sz="1200" b="1" i="1" dirty="0">
                <a:solidFill>
                  <a:srgbClr val="FF6600"/>
                </a:solidFill>
                <a:latin typeface="Microsoft YaHei"/>
                <a:cs typeface="Segoe UI" panose="020B0502040204020203" pitchFamily="34" charset="0"/>
              </a:rPr>
              <a:t>happy</a:t>
            </a:r>
            <a:r>
              <a:rPr lang="en-US" sz="1200" b="1" i="1" dirty="0">
                <a:solidFill>
                  <a:prstClr val="white"/>
                </a:solidFill>
                <a:latin typeface="Microsoft YaHei"/>
                <a:cs typeface="Segoe UI" panose="020B0502040204020203" pitchFamily="34" charset="0"/>
              </a:rPr>
              <a:t>.”  </a:t>
            </a:r>
            <a:r>
              <a:rPr lang="zh-CN" altLang="en-US" sz="1600" dirty="0">
                <a:solidFill>
                  <a:prstClr val="white"/>
                </a:solidFill>
                <a:latin typeface="Microsoft YaHei"/>
              </a:rPr>
              <a:t>一位</a:t>
            </a:r>
            <a:r>
              <a:rPr lang="zh-CN" altLang="en-US" sz="1600" b="1" dirty="0">
                <a:solidFill>
                  <a:srgbClr val="99FFCC"/>
                </a:solidFill>
                <a:latin typeface="Microsoft YaHei"/>
                <a:cs typeface="Segoe UI" panose="020B0502040204020203" pitchFamily="34" charset="0"/>
              </a:rPr>
              <a:t>小男孩</a:t>
            </a:r>
            <a:r>
              <a:rPr lang="zh-CN" altLang="en-US" sz="1600" dirty="0">
                <a:solidFill>
                  <a:prstClr val="white"/>
                </a:solidFill>
                <a:latin typeface="Microsoft YaHei"/>
              </a:rPr>
              <a:t>坐在</a:t>
            </a:r>
            <a:r>
              <a:rPr lang="zh-CN" altLang="en-US" sz="1600" b="1" dirty="0">
                <a:solidFill>
                  <a:srgbClr val="FFFF00"/>
                </a:solidFill>
                <a:latin typeface="Microsoft YaHei"/>
                <a:cs typeface="Segoe UI" panose="020B0502040204020203" pitchFamily="34" charset="0"/>
              </a:rPr>
              <a:t>生日蛋糕</a:t>
            </a:r>
            <a:r>
              <a:rPr lang="zh-CN" altLang="en-US" sz="1600" dirty="0">
                <a:solidFill>
                  <a:prstClr val="white"/>
                </a:solidFill>
                <a:latin typeface="Microsoft YaHei"/>
              </a:rPr>
              <a:t>前，看起来</a:t>
            </a:r>
            <a:r>
              <a:rPr lang="zh-CN" altLang="en-US" sz="1600" b="1" dirty="0">
                <a:solidFill>
                  <a:srgbClr val="FF6600"/>
                </a:solidFill>
                <a:latin typeface="Microsoft YaHei"/>
                <a:cs typeface="Segoe UI" panose="020B0502040204020203" pitchFamily="34" charset="0"/>
              </a:rPr>
              <a:t>很高兴</a:t>
            </a:r>
            <a:r>
              <a:rPr lang="zh-CN" altLang="en-US" sz="1600" b="1" dirty="0">
                <a:solidFill>
                  <a:prstClr val="white"/>
                </a:solidFill>
                <a:latin typeface="Microsoft YaHei"/>
              </a:rPr>
              <a:t>。</a:t>
            </a:r>
            <a:endParaRPr lang="en-US" sz="1600" b="1" dirty="0">
              <a:solidFill>
                <a:prstClr val="white"/>
              </a:solidFill>
              <a:latin typeface="Microsoft YaHei"/>
              <a:cs typeface="Segoe UI" panose="020B0502040204020203" pitchFamily="34" charset="0"/>
            </a:endParaRPr>
          </a:p>
        </p:txBody>
      </p:sp>
      <p:sp>
        <p:nvSpPr>
          <p:cNvPr id="13" name="标题 1">
            <a:extLst>
              <a:ext uri="{FF2B5EF4-FFF2-40B4-BE49-F238E27FC236}">
                <a16:creationId xmlns:a16="http://schemas.microsoft.com/office/drawing/2014/main" xmlns="" id="{DC302892-DC96-4019-83A6-370DC2D906A5}"/>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lvl="0"/>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图像描述机器人：</a:t>
            </a:r>
            <a:r>
              <a:rPr kumimoji="0" lang="en-US" altLang="zh-CN"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CaptionBot</a:t>
            </a:r>
            <a:endPar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endParaRPr>
          </a:p>
        </p:txBody>
      </p:sp>
    </p:spTree>
    <p:extLst>
      <p:ext uri="{BB962C8B-B14F-4D97-AF65-F5344CB8AC3E}">
        <p14:creationId xmlns:p14="http://schemas.microsoft.com/office/powerpoint/2010/main" val="4517034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xmlns="" id="{85F9FFC7-4DD9-4CF1-83DA-D5AE46DFC1C8}"/>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理解语言</a:t>
            </a:r>
            <a:r>
              <a:rPr kumimoji="0" lang="en-US" altLang="zh-CN"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 </a:t>
            </a:r>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用绘画来表达</a:t>
            </a:r>
          </a:p>
        </p:txBody>
      </p:sp>
      <p:sp>
        <p:nvSpPr>
          <p:cNvPr id="3" name="Rectangle 2">
            <a:extLst>
              <a:ext uri="{FF2B5EF4-FFF2-40B4-BE49-F238E27FC236}">
                <a16:creationId xmlns:a16="http://schemas.microsoft.com/office/drawing/2014/main" xmlns="" id="{A9B412F5-C3E0-470C-B08B-3729AF2D862D}"/>
              </a:ext>
            </a:extLst>
          </p:cNvPr>
          <p:cNvSpPr/>
          <p:nvPr/>
        </p:nvSpPr>
        <p:spPr>
          <a:xfrm>
            <a:off x="2132255" y="1371647"/>
            <a:ext cx="4185761" cy="461665"/>
          </a:xfrm>
          <a:prstGeom prst="rect">
            <a:avLst/>
          </a:prstGeom>
        </p:spPr>
        <p:txBody>
          <a:bodyPr wrap="none">
            <a:spAutoFit/>
          </a:bodyPr>
          <a:lstStyle/>
          <a:p>
            <a:r>
              <a:rPr lang="zh-CN" altLang="en-US" sz="2400" dirty="0">
                <a:solidFill>
                  <a:schemeClr val="bg1"/>
                </a:solidFill>
                <a:latin typeface="Segoe UI Semilight" panose="020B0402040204020203" pitchFamily="34" charset="0"/>
                <a:cs typeface="Segoe UI Semilight" panose="020B0402040204020203" pitchFamily="34" charset="0"/>
              </a:rPr>
              <a:t>一只红羽毛白肚子的短咀小鸟</a:t>
            </a:r>
            <a:endParaRPr lang="en-US" sz="2400" dirty="0">
              <a:solidFill>
                <a:schemeClr val="bg1"/>
              </a:solidFill>
              <a:latin typeface="Segoe UI Semilight" panose="020B0402040204020203" pitchFamily="34" charset="0"/>
              <a:cs typeface="Segoe UI Semilight" panose="020B0402040204020203" pitchFamily="34" charset="0"/>
            </a:endParaRPr>
          </a:p>
        </p:txBody>
      </p:sp>
      <p:sp>
        <p:nvSpPr>
          <p:cNvPr id="4" name="Arrow: Right 3">
            <a:extLst>
              <a:ext uri="{FF2B5EF4-FFF2-40B4-BE49-F238E27FC236}">
                <a16:creationId xmlns:a16="http://schemas.microsoft.com/office/drawing/2014/main" xmlns="" id="{37D911E0-5577-4FB8-A741-05F2B3BC45F9}"/>
              </a:ext>
            </a:extLst>
          </p:cNvPr>
          <p:cNvSpPr/>
          <p:nvPr/>
        </p:nvSpPr>
        <p:spPr>
          <a:xfrm>
            <a:off x="5904916" y="2611870"/>
            <a:ext cx="331076" cy="32056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xmlns="" id="{D6799956-CF2A-4726-9BB1-3FB165C8F6F9}"/>
              </a:ext>
            </a:extLst>
          </p:cNvPr>
          <p:cNvSpPr/>
          <p:nvPr/>
        </p:nvSpPr>
        <p:spPr>
          <a:xfrm>
            <a:off x="2857938" y="1817547"/>
            <a:ext cx="808003" cy="45719"/>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xmlns="" id="{A2BAE795-9E7A-4850-ACEB-22E4F373FA2E}"/>
              </a:ext>
            </a:extLst>
          </p:cNvPr>
          <p:cNvSpPr/>
          <p:nvPr/>
        </p:nvSpPr>
        <p:spPr>
          <a:xfrm>
            <a:off x="3791422" y="1817548"/>
            <a:ext cx="808004" cy="61484"/>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xmlns="" id="{A08A4C75-CAA7-4BF7-84C7-E789D5235544}"/>
              </a:ext>
            </a:extLst>
          </p:cNvPr>
          <p:cNvSpPr/>
          <p:nvPr/>
        </p:nvSpPr>
        <p:spPr>
          <a:xfrm>
            <a:off x="4977168" y="1818326"/>
            <a:ext cx="600626" cy="4571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xmlns="" id="{54995683-495D-41DA-A546-51A3E958F1C3}"/>
              </a:ext>
            </a:extLst>
          </p:cNvPr>
          <p:cNvCxnSpPr>
            <a:cxnSpLocks/>
            <a:stCxn id="10" idx="2"/>
          </p:cNvCxnSpPr>
          <p:nvPr/>
        </p:nvCxnSpPr>
        <p:spPr>
          <a:xfrm flipH="1">
            <a:off x="1137164" y="1863266"/>
            <a:ext cx="2124776" cy="1249632"/>
          </a:xfrm>
          <a:prstGeom prst="straightConnector1">
            <a:avLst/>
          </a:prstGeom>
          <a:ln>
            <a:solidFill>
              <a:schemeClr val="bg1">
                <a:lumMod val="85000"/>
              </a:schemeClr>
            </a:solidFill>
            <a:prstDash val="dash"/>
            <a:tailEnd type="triangle"/>
          </a:ln>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xmlns="" id="{D4D020D3-83C6-4037-AA4F-397796161294}"/>
              </a:ext>
            </a:extLst>
          </p:cNvPr>
          <p:cNvCxnSpPr>
            <a:cxnSpLocks/>
            <a:stCxn id="33" idx="2"/>
          </p:cNvCxnSpPr>
          <p:nvPr/>
        </p:nvCxnSpPr>
        <p:spPr>
          <a:xfrm flipH="1">
            <a:off x="3008894" y="1879032"/>
            <a:ext cx="1186530" cy="1197079"/>
          </a:xfrm>
          <a:prstGeom prst="straightConnector1">
            <a:avLst/>
          </a:prstGeom>
          <a:ln>
            <a:solidFill>
              <a:schemeClr val="accent6">
                <a:lumMod val="60000"/>
                <a:lumOff val="40000"/>
              </a:schemeClr>
            </a:solidFill>
            <a:prstDash val="dash"/>
            <a:tailEnd type="triangle"/>
          </a:ln>
        </p:spPr>
        <p:style>
          <a:lnRef idx="3">
            <a:schemeClr val="accent1"/>
          </a:lnRef>
          <a:fillRef idx="0">
            <a:schemeClr val="accent1"/>
          </a:fillRef>
          <a:effectRef idx="2">
            <a:schemeClr val="accent1"/>
          </a:effectRef>
          <a:fontRef idx="minor">
            <a:schemeClr val="tx1"/>
          </a:fontRef>
        </p:style>
      </p:cxnSp>
      <p:cxnSp>
        <p:nvCxnSpPr>
          <p:cNvPr id="38" name="Straight Arrow Connector 37">
            <a:extLst>
              <a:ext uri="{FF2B5EF4-FFF2-40B4-BE49-F238E27FC236}">
                <a16:creationId xmlns:a16="http://schemas.microsoft.com/office/drawing/2014/main" xmlns="" id="{61116075-EA06-44F9-A713-CA32B8579C60}"/>
              </a:ext>
            </a:extLst>
          </p:cNvPr>
          <p:cNvCxnSpPr>
            <a:cxnSpLocks/>
            <a:stCxn id="34" idx="2"/>
          </p:cNvCxnSpPr>
          <p:nvPr/>
        </p:nvCxnSpPr>
        <p:spPr>
          <a:xfrm flipH="1">
            <a:off x="5000821" y="1864045"/>
            <a:ext cx="276660" cy="1248853"/>
          </a:xfrm>
          <a:prstGeom prst="straightConnector1">
            <a:avLst/>
          </a:prstGeom>
          <a:ln>
            <a:solidFill>
              <a:schemeClr val="accent4">
                <a:lumMod val="60000"/>
                <a:lumOff val="40000"/>
              </a:schemeClr>
            </a:solidFill>
            <a:prstDash val="dash"/>
            <a:tailEnd type="triangle"/>
          </a:ln>
        </p:spPr>
        <p:style>
          <a:lnRef idx="3">
            <a:schemeClr val="accent1"/>
          </a:lnRef>
          <a:fillRef idx="0">
            <a:schemeClr val="accent1"/>
          </a:fillRef>
          <a:effectRef idx="2">
            <a:schemeClr val="accent1"/>
          </a:effectRef>
          <a:fontRef idx="minor">
            <a:schemeClr val="tx1"/>
          </a:fontRef>
        </p:style>
      </p:cxnSp>
      <p:grpSp>
        <p:nvGrpSpPr>
          <p:cNvPr id="39" name="Group 38">
            <a:extLst>
              <a:ext uri="{FF2B5EF4-FFF2-40B4-BE49-F238E27FC236}">
                <a16:creationId xmlns:a16="http://schemas.microsoft.com/office/drawing/2014/main" xmlns="" id="{6B792195-C0F6-4BFD-BEDD-58267EC9FA6F}"/>
              </a:ext>
            </a:extLst>
          </p:cNvPr>
          <p:cNvGrpSpPr/>
          <p:nvPr/>
        </p:nvGrpSpPr>
        <p:grpSpPr>
          <a:xfrm>
            <a:off x="523846" y="925974"/>
            <a:ext cx="1448940" cy="990118"/>
            <a:chOff x="523846" y="925974"/>
            <a:chExt cx="1448940" cy="990118"/>
          </a:xfrm>
        </p:grpSpPr>
        <p:pic>
          <p:nvPicPr>
            <p:cNvPr id="40" name="Picture 39" descr="A close up of a logo&#10;&#10;Description generated with high confidence">
              <a:extLst>
                <a:ext uri="{FF2B5EF4-FFF2-40B4-BE49-F238E27FC236}">
                  <a16:creationId xmlns:a16="http://schemas.microsoft.com/office/drawing/2014/main" xmlns="" id="{E0008E5E-1A67-4D75-9819-CD5D496A05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3846" y="925974"/>
              <a:ext cx="960634" cy="960634"/>
            </a:xfrm>
            <a:prstGeom prst="rect">
              <a:avLst/>
            </a:prstGeom>
          </p:spPr>
        </p:pic>
        <p:pic>
          <p:nvPicPr>
            <p:cNvPr id="41" name="Graphic 30" descr="Radio microphone">
              <a:extLst>
                <a:ext uri="{FF2B5EF4-FFF2-40B4-BE49-F238E27FC236}">
                  <a16:creationId xmlns:a16="http://schemas.microsoft.com/office/drawing/2014/main" xmlns="" id="{51CFF1E3-D556-4E04-959F-0037EE0F023A}"/>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70000"/>
                      </a14:imgEffect>
                    </a14:imgLayer>
                  </a14:imgProps>
                </a:ext>
                <a:ext uri="{28A0092B-C50C-407E-A947-70E740481C1C}">
                  <a14:useLocalDpi xmlns:a14="http://schemas.microsoft.com/office/drawing/2010/main" val="0"/>
                </a:ext>
              </a:extLst>
            </a:blip>
            <a:stretch>
              <a:fillRect/>
            </a:stretch>
          </p:blipFill>
          <p:spPr>
            <a:xfrm>
              <a:off x="1437146" y="1380452"/>
              <a:ext cx="535640" cy="535640"/>
            </a:xfrm>
            <a:prstGeom prst="rect">
              <a:avLst/>
            </a:prstGeom>
          </p:spPr>
        </p:pic>
      </p:grpSp>
      <p:pic>
        <p:nvPicPr>
          <p:cNvPr id="18" name="Picture 17">
            <a:extLst>
              <a:ext uri="{FF2B5EF4-FFF2-40B4-BE49-F238E27FC236}">
                <a16:creationId xmlns:a16="http://schemas.microsoft.com/office/drawing/2014/main" xmlns="" id="{61E1D204-22D7-4E60-80DE-106F49CBEB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88425" y="975836"/>
            <a:ext cx="946835" cy="1196986"/>
          </a:xfrm>
          <a:prstGeom prst="rect">
            <a:avLst/>
          </a:prstGeom>
        </p:spPr>
      </p:pic>
      <p:sp>
        <p:nvSpPr>
          <p:cNvPr id="19" name="文本框 18"/>
          <p:cNvSpPr txBox="1"/>
          <p:nvPr/>
        </p:nvSpPr>
        <p:spPr>
          <a:xfrm>
            <a:off x="177002" y="4800600"/>
            <a:ext cx="559879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rPr>
              <a:t>【Xu</a:t>
            </a:r>
            <a:r>
              <a:rPr lang="en-US" altLang="zh-CN" sz="1600" dirty="0">
                <a:solidFill>
                  <a:prstClr val="white">
                    <a:lumMod val="95000"/>
                  </a:prstClr>
                </a:solidFill>
                <a:latin typeface="Arial" panose="020F0502020204030204"/>
                <a:ea typeface="Microsoft YaHei"/>
              </a:rPr>
              <a:t>, Zhang, Huang, Zhang, Gan, Huang, He</a:t>
            </a: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rPr>
              <a:t>, CVPR2018】</a:t>
            </a:r>
            <a:endParaRPr kumimoji="0" lang="zh-CN" altLang="en-US"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endParaRPr>
          </a:p>
        </p:txBody>
      </p:sp>
      <p:pic>
        <p:nvPicPr>
          <p:cNvPr id="20" name="图片 19"/>
          <p:cNvPicPr>
            <a:picLocks noChangeAspect="1"/>
          </p:cNvPicPr>
          <p:nvPr/>
        </p:nvPicPr>
        <p:blipFill>
          <a:blip r:embed="rId8"/>
          <a:stretch>
            <a:fillRect/>
          </a:stretch>
        </p:blipFill>
        <p:spPr>
          <a:xfrm>
            <a:off x="6351373" y="305731"/>
            <a:ext cx="1532237" cy="411379"/>
          </a:xfrm>
          <a:prstGeom prst="rect">
            <a:avLst/>
          </a:prstGeom>
        </p:spPr>
      </p:pic>
      <p:pic>
        <p:nvPicPr>
          <p:cNvPr id="2" name="Picture 1">
            <a:extLst>
              <a:ext uri="{FF2B5EF4-FFF2-40B4-BE49-F238E27FC236}">
                <a16:creationId xmlns:a16="http://schemas.microsoft.com/office/drawing/2014/main" xmlns="" id="{7F2829C0-2DC2-403C-8A51-D8491B31B625}"/>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16000"/>
                    </a14:imgEffect>
                  </a14:imgLayer>
                </a14:imgProps>
              </a:ext>
            </a:extLst>
          </a:blip>
          <a:srcRect b="3161"/>
          <a:stretch/>
        </p:blipFill>
        <p:spPr>
          <a:xfrm>
            <a:off x="412699" y="3084061"/>
            <a:ext cx="1725358" cy="1670819"/>
          </a:xfrm>
          <a:prstGeom prst="rect">
            <a:avLst/>
          </a:prstGeom>
        </p:spPr>
      </p:pic>
      <p:pic>
        <p:nvPicPr>
          <p:cNvPr id="11" name="Picture 10">
            <a:extLst>
              <a:ext uri="{FF2B5EF4-FFF2-40B4-BE49-F238E27FC236}">
                <a16:creationId xmlns:a16="http://schemas.microsoft.com/office/drawing/2014/main" xmlns="" id="{93CA24AA-034D-4A8E-98F8-A1F16B8E945A}"/>
              </a:ext>
            </a:extLst>
          </p:cNvPr>
          <p:cNvPicPr>
            <a:picLocks noChangeAspect="1"/>
          </p:cNvPicPr>
          <p:nvPr/>
        </p:nvPicPr>
        <p:blipFill rotWithShape="1">
          <a:blip r:embed="rId11">
            <a:extLst>
              <a:ext uri="{BEBA8EAE-BF5A-486C-A8C5-ECC9F3942E4B}">
                <a14:imgProps xmlns:a14="http://schemas.microsoft.com/office/drawing/2010/main">
                  <a14:imgLayer r:embed="rId12">
                    <a14:imgEffect>
                      <a14:brightnessContrast bright="16000"/>
                    </a14:imgEffect>
                  </a14:imgLayer>
                </a14:imgProps>
              </a:ext>
            </a:extLst>
          </a:blip>
          <a:srcRect b="2956"/>
          <a:stretch/>
        </p:blipFill>
        <p:spPr>
          <a:xfrm>
            <a:off x="2264904" y="3091574"/>
            <a:ext cx="1721501" cy="1658493"/>
          </a:xfrm>
          <a:prstGeom prst="rect">
            <a:avLst/>
          </a:prstGeom>
        </p:spPr>
      </p:pic>
      <p:pic>
        <p:nvPicPr>
          <p:cNvPr id="17" name="Picture 16">
            <a:extLst>
              <a:ext uri="{FF2B5EF4-FFF2-40B4-BE49-F238E27FC236}">
                <a16:creationId xmlns:a16="http://schemas.microsoft.com/office/drawing/2014/main" xmlns="" id="{D1FDD191-0898-437F-AD46-03028A498D03}"/>
              </a:ext>
            </a:extLst>
          </p:cNvPr>
          <p:cNvPicPr>
            <a:picLocks noChangeAspect="1"/>
          </p:cNvPicPr>
          <p:nvPr/>
        </p:nvPicPr>
        <p:blipFill>
          <a:blip r:embed="rId13">
            <a:extLst>
              <a:ext uri="{BEBA8EAE-BF5A-486C-A8C5-ECC9F3942E4B}">
                <a14:imgProps xmlns:a14="http://schemas.microsoft.com/office/drawing/2010/main">
                  <a14:imgLayer r:embed="rId14">
                    <a14:imgEffect>
                      <a14:brightnessContrast bright="16000"/>
                    </a14:imgEffect>
                  </a14:imgLayer>
                </a14:imgProps>
              </a:ext>
            </a:extLst>
          </a:blip>
          <a:stretch>
            <a:fillRect/>
          </a:stretch>
        </p:blipFill>
        <p:spPr>
          <a:xfrm>
            <a:off x="4136634" y="3093548"/>
            <a:ext cx="1721501" cy="1696643"/>
          </a:xfrm>
          <a:prstGeom prst="rect">
            <a:avLst/>
          </a:prstGeom>
        </p:spPr>
      </p:pic>
      <p:pic>
        <p:nvPicPr>
          <p:cNvPr id="29" name="Picture 28" descr="A small red bird perched on a tree branch&#10;&#10;Description generated with very high confidence">
            <a:extLst>
              <a:ext uri="{FF2B5EF4-FFF2-40B4-BE49-F238E27FC236}">
                <a16:creationId xmlns:a16="http://schemas.microsoft.com/office/drawing/2014/main" xmlns="" id="{8CB7B3CA-B7FA-4DF8-AE99-3C511D9FB541}"/>
              </a:ext>
            </a:extLst>
          </p:cNvPr>
          <p:cNvPicPr>
            <a:picLocks noChangeAspect="1"/>
          </p:cNvPicPr>
          <p:nvPr/>
        </p:nvPicPr>
        <p:blipFill>
          <a:blip r:embed="rId15">
            <a:extLst>
              <a:ext uri="{BEBA8EAE-BF5A-486C-A8C5-ECC9F3942E4B}">
                <a14:imgProps xmlns:a14="http://schemas.microsoft.com/office/drawing/2010/main">
                  <a14:imgLayer r:embed="rId16">
                    <a14:imgEffect>
                      <a14:brightnessContrast bright="16000"/>
                    </a14:imgEffect>
                  </a14:imgLayer>
                </a14:imgProps>
              </a:ext>
            </a:extLst>
          </a:blip>
          <a:stretch>
            <a:fillRect/>
          </a:stretch>
        </p:blipFill>
        <p:spPr>
          <a:xfrm>
            <a:off x="6404873" y="2459255"/>
            <a:ext cx="2326428" cy="2330936"/>
          </a:xfrm>
          <a:prstGeom prst="rect">
            <a:avLst/>
          </a:prstGeom>
        </p:spPr>
      </p:pic>
    </p:spTree>
    <p:extLst>
      <p:ext uri="{BB962C8B-B14F-4D97-AF65-F5344CB8AC3E}">
        <p14:creationId xmlns:p14="http://schemas.microsoft.com/office/powerpoint/2010/main" val="116519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0" grpId="0" animBg="1"/>
      <p:bldP spid="33" grpId="0" animBg="1"/>
      <p:bldP spid="34" grpId="0" animBg="1"/>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7BCDC3F-19D7-417D-BCF6-56896DEF8A00}"/>
              </a:ext>
            </a:extLst>
          </p:cNvPr>
          <p:cNvSpPr/>
          <p:nvPr/>
        </p:nvSpPr>
        <p:spPr>
          <a:xfrm>
            <a:off x="106017" y="760931"/>
            <a:ext cx="8931965" cy="4332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标题 1">
            <a:extLst>
              <a:ext uri="{FF2B5EF4-FFF2-40B4-BE49-F238E27FC236}">
                <a16:creationId xmlns:a16="http://schemas.microsoft.com/office/drawing/2014/main" xmlns="" id="{85F9FFC7-4DD9-4CF1-83DA-D5AE46DFC1C8}"/>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altLang="zh-CN" sz="3600" b="1" i="0" u="none" strike="noStrike" kern="1200" cap="none" spc="0" normalizeH="0" baseline="0" noProof="0" dirty="0" err="1">
                <a:ln>
                  <a:noFill/>
                </a:ln>
                <a:solidFill>
                  <a:sysClr val="window" lastClr="FFFFFF"/>
                </a:solidFill>
                <a:effectLst/>
                <a:uLnTx/>
                <a:uFillTx/>
                <a:ea typeface="方正兰亭粗黑简体" panose="02000000000000000000" pitchFamily="2" charset="-122"/>
                <a:cs typeface="+mj-cs"/>
              </a:rPr>
              <a:t>AttnGAN</a:t>
            </a:r>
            <a:r>
              <a:rPr kumimoji="0" lang="en-US" altLang="zh-CN"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 </a:t>
            </a:r>
            <a:r>
              <a:rPr lang="zh-CN" altLang="en-US" sz="3600" b="1" dirty="0">
                <a:solidFill>
                  <a:sysClr val="window" lastClr="FFFFFF"/>
                </a:solidFill>
              </a:rPr>
              <a:t>智能</a:t>
            </a:r>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绘画机器人</a:t>
            </a:r>
          </a:p>
        </p:txBody>
      </p:sp>
      <p:pic>
        <p:nvPicPr>
          <p:cNvPr id="20" name="图片 19"/>
          <p:cNvPicPr>
            <a:picLocks noChangeAspect="1"/>
          </p:cNvPicPr>
          <p:nvPr/>
        </p:nvPicPr>
        <p:blipFill>
          <a:blip r:embed="rId4"/>
          <a:stretch>
            <a:fillRect/>
          </a:stretch>
        </p:blipFill>
        <p:spPr>
          <a:xfrm>
            <a:off x="6351373" y="305731"/>
            <a:ext cx="1532237" cy="411379"/>
          </a:xfrm>
          <a:prstGeom prst="rect">
            <a:avLst/>
          </a:prstGeom>
        </p:spPr>
      </p:pic>
      <p:pic>
        <p:nvPicPr>
          <p:cNvPr id="2" name="图片 1"/>
          <p:cNvPicPr>
            <a:picLocks noChangeAspect="1"/>
          </p:cNvPicPr>
          <p:nvPr/>
        </p:nvPicPr>
        <p:blipFill>
          <a:blip r:embed="rId5"/>
          <a:stretch>
            <a:fillRect/>
          </a:stretch>
        </p:blipFill>
        <p:spPr>
          <a:xfrm>
            <a:off x="420306" y="853170"/>
            <a:ext cx="8273988" cy="4002006"/>
          </a:xfrm>
          <a:prstGeom prst="rect">
            <a:avLst/>
          </a:prstGeom>
        </p:spPr>
      </p:pic>
      <p:sp>
        <p:nvSpPr>
          <p:cNvPr id="6" name="文本框 18">
            <a:extLst>
              <a:ext uri="{FF2B5EF4-FFF2-40B4-BE49-F238E27FC236}">
                <a16:creationId xmlns:a16="http://schemas.microsoft.com/office/drawing/2014/main" xmlns="" id="{D970E410-184F-4094-BF29-8B2D664C9A3D}"/>
              </a:ext>
            </a:extLst>
          </p:cNvPr>
          <p:cNvSpPr txBox="1"/>
          <p:nvPr/>
        </p:nvSpPr>
        <p:spPr>
          <a:xfrm>
            <a:off x="177002" y="4800600"/>
            <a:ext cx="5598797" cy="338554"/>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rPr>
              <a:t>【Xu</a:t>
            </a:r>
            <a:r>
              <a:rPr lang="en-US" altLang="zh-CN" sz="1600" dirty="0">
                <a:solidFill>
                  <a:prstClr val="white">
                    <a:lumMod val="95000"/>
                  </a:prstClr>
                </a:solidFill>
                <a:latin typeface="Arial" panose="020F0502020204030204"/>
                <a:ea typeface="Microsoft YaHei"/>
              </a:rPr>
              <a:t>, Zhang, Huang, Zhang, Gan, Huang, He</a:t>
            </a: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rPr>
              <a:t>, CVPR2018】</a:t>
            </a:r>
            <a:endParaRPr kumimoji="0" lang="zh-CN" altLang="en-US"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endParaRPr>
          </a:p>
        </p:txBody>
      </p:sp>
    </p:spTree>
    <p:extLst>
      <p:ext uri="{BB962C8B-B14F-4D97-AF65-F5344CB8AC3E}">
        <p14:creationId xmlns:p14="http://schemas.microsoft.com/office/powerpoint/2010/main" val="206384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7FC3235C-A452-4638-BF30-283DE3B92BF0}"/>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1000"/>
                    </a14:imgEffect>
                  </a14:imgLayer>
                </a14:imgProps>
              </a:ext>
            </a:extLst>
          </a:blip>
          <a:stretch>
            <a:fillRect/>
          </a:stretch>
        </p:blipFill>
        <p:spPr>
          <a:xfrm>
            <a:off x="6673364" y="150933"/>
            <a:ext cx="2314238" cy="2295525"/>
          </a:xfrm>
          <a:prstGeom prst="rect">
            <a:avLst/>
          </a:prstGeom>
        </p:spPr>
      </p:pic>
      <p:pic>
        <p:nvPicPr>
          <p:cNvPr id="3" name="Picture 2" descr="A small bird sitting on a branch&#10;&#10;Description generated with very high confidence">
            <a:extLst>
              <a:ext uri="{FF2B5EF4-FFF2-40B4-BE49-F238E27FC236}">
                <a16:creationId xmlns:a16="http://schemas.microsoft.com/office/drawing/2014/main" xmlns="" id="{4C3544F2-9F67-40A3-A801-E463E8C26111}"/>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1000"/>
                    </a14:imgEffect>
                  </a14:imgLayer>
                </a14:imgProps>
              </a:ext>
              <a:ext uri="{28A0092B-C50C-407E-A947-70E740481C1C}">
                <a14:useLocalDpi xmlns:a14="http://schemas.microsoft.com/office/drawing/2010/main" val="0"/>
              </a:ext>
            </a:extLst>
          </a:blip>
          <a:stretch>
            <a:fillRect/>
          </a:stretch>
        </p:blipFill>
        <p:spPr>
          <a:xfrm>
            <a:off x="6673364" y="2697042"/>
            <a:ext cx="2291085" cy="2295604"/>
          </a:xfrm>
          <a:prstGeom prst="rect">
            <a:avLst/>
          </a:prstGeom>
        </p:spPr>
      </p:pic>
      <p:sp>
        <p:nvSpPr>
          <p:cNvPr id="12" name="TextBox 11">
            <a:extLst>
              <a:ext uri="{FF2B5EF4-FFF2-40B4-BE49-F238E27FC236}">
                <a16:creationId xmlns:a16="http://schemas.microsoft.com/office/drawing/2014/main" xmlns="" id="{6D4C04B1-4D15-4ECD-A39A-ADF75DFA909E}"/>
              </a:ext>
            </a:extLst>
          </p:cNvPr>
          <p:cNvSpPr txBox="1"/>
          <p:nvPr/>
        </p:nvSpPr>
        <p:spPr>
          <a:xfrm>
            <a:off x="375543" y="2758092"/>
            <a:ext cx="1726357" cy="1477328"/>
          </a:xfrm>
          <a:prstGeom prst="rect">
            <a:avLst/>
          </a:prstGeom>
          <a:noFill/>
        </p:spPr>
        <p:txBody>
          <a:bodyPr wrap="square" rtlCol="0">
            <a:spAutoFit/>
          </a:bodyPr>
          <a:lstStyle/>
          <a:p>
            <a:r>
              <a:rPr lang="en-US" sz="1800" dirty="0">
                <a:solidFill>
                  <a:schemeClr val="bg1"/>
                </a:solidFill>
                <a:latin typeface="Segoe UI Semilight" panose="020B0402040204020203" pitchFamily="34" charset="0"/>
                <a:cs typeface="Segoe UI Semilight" panose="020B0402040204020203" pitchFamily="34" charset="0"/>
              </a:rPr>
              <a:t>this bird has</a:t>
            </a:r>
            <a:r>
              <a:rPr lang="zh-CN" altLang="en-US" sz="1800" dirty="0">
                <a:solidFill>
                  <a:schemeClr val="bg1"/>
                </a:solidFill>
                <a:latin typeface="Segoe UI Semilight" panose="020B0402040204020203" pitchFamily="34" charset="0"/>
                <a:cs typeface="Segoe UI Semilight" panose="020B0402040204020203" pitchFamily="34" charset="0"/>
              </a:rPr>
              <a:t> </a:t>
            </a:r>
            <a:r>
              <a:rPr lang="en-US" altLang="zh-CN" sz="1800" dirty="0">
                <a:solidFill>
                  <a:schemeClr val="bg1"/>
                </a:solidFill>
                <a:latin typeface="Segoe UI Semilight" panose="020B0402040204020203" pitchFamily="34" charset="0"/>
                <a:cs typeface="Segoe UI Semilight" panose="020B0402040204020203" pitchFamily="34" charset="0"/>
              </a:rPr>
              <a:t>a</a:t>
            </a:r>
            <a:r>
              <a:rPr lang="zh-CN" altLang="en-US" sz="1800" dirty="0">
                <a:solidFill>
                  <a:schemeClr val="bg1"/>
                </a:solidFill>
                <a:latin typeface="Segoe UI Semilight" panose="020B0402040204020203" pitchFamily="34" charset="0"/>
                <a:cs typeface="Segoe UI Semilight" panose="020B0402040204020203" pitchFamily="34" charset="0"/>
              </a:rPr>
              <a:t> </a:t>
            </a:r>
            <a:r>
              <a:rPr lang="en-US" altLang="zh-CN" sz="1800" dirty="0">
                <a:solidFill>
                  <a:schemeClr val="bg1"/>
                </a:solidFill>
                <a:latin typeface="Segoe UI Semilight" panose="020B0402040204020203" pitchFamily="34" charset="0"/>
                <a:cs typeface="Segoe UI Semilight" panose="020B0402040204020203" pitchFamily="34" charset="0"/>
              </a:rPr>
              <a:t>yellow</a:t>
            </a:r>
            <a:r>
              <a:rPr lang="zh-CN" altLang="en-US" sz="1800" dirty="0">
                <a:solidFill>
                  <a:schemeClr val="bg1"/>
                </a:solidFill>
                <a:latin typeface="Segoe UI Semilight" panose="020B0402040204020203" pitchFamily="34" charset="0"/>
                <a:cs typeface="Segoe UI Semilight" panose="020B0402040204020203" pitchFamily="34" charset="0"/>
              </a:rPr>
              <a:t> </a:t>
            </a:r>
            <a:r>
              <a:rPr lang="en-US" altLang="zh-CN" sz="1800" dirty="0">
                <a:solidFill>
                  <a:schemeClr val="bg1"/>
                </a:solidFill>
                <a:latin typeface="Segoe UI Semilight" panose="020B0402040204020203" pitchFamily="34" charset="0"/>
                <a:cs typeface="Segoe UI Semilight" panose="020B0402040204020203" pitchFamily="34" charset="0"/>
              </a:rPr>
              <a:t>crown</a:t>
            </a:r>
            <a:r>
              <a:rPr lang="zh-CN" altLang="en-US" sz="1800" dirty="0">
                <a:solidFill>
                  <a:schemeClr val="bg1"/>
                </a:solidFill>
                <a:latin typeface="Segoe UI Semilight" panose="020B0402040204020203" pitchFamily="34" charset="0"/>
                <a:cs typeface="Segoe UI Semilight" panose="020B0402040204020203" pitchFamily="34" charset="0"/>
              </a:rPr>
              <a:t> </a:t>
            </a:r>
            <a:r>
              <a:rPr lang="en-US" altLang="zh-CN" sz="1800" dirty="0">
                <a:solidFill>
                  <a:schemeClr val="bg1"/>
                </a:solidFill>
                <a:latin typeface="Segoe UI Semilight" panose="020B0402040204020203" pitchFamily="34" charset="0"/>
                <a:cs typeface="Segoe UI Semilight" panose="020B0402040204020203" pitchFamily="34" charset="0"/>
              </a:rPr>
              <a:t>and</a:t>
            </a:r>
            <a:r>
              <a:rPr lang="zh-CN" altLang="en-US" sz="1800" dirty="0">
                <a:solidFill>
                  <a:schemeClr val="bg1"/>
                </a:solidFill>
                <a:latin typeface="Segoe UI Semilight" panose="020B0402040204020203" pitchFamily="34" charset="0"/>
                <a:cs typeface="Segoe UI Semilight" panose="020B0402040204020203" pitchFamily="34" charset="0"/>
              </a:rPr>
              <a:t> </a:t>
            </a:r>
            <a:r>
              <a:rPr lang="en-US" altLang="zh-CN" sz="1800" dirty="0">
                <a:solidFill>
                  <a:schemeClr val="bg1"/>
                </a:solidFill>
                <a:latin typeface="Segoe UI Semilight" panose="020B0402040204020203" pitchFamily="34" charset="0"/>
                <a:cs typeface="Segoe UI Semilight" panose="020B0402040204020203" pitchFamily="34" charset="0"/>
              </a:rPr>
              <a:t>a</a:t>
            </a:r>
            <a:r>
              <a:rPr lang="zh-CN" altLang="en-US" sz="1800" dirty="0">
                <a:solidFill>
                  <a:schemeClr val="bg1"/>
                </a:solidFill>
                <a:latin typeface="Segoe UI Semilight" panose="020B0402040204020203" pitchFamily="34" charset="0"/>
                <a:cs typeface="Segoe UI Semilight" panose="020B0402040204020203" pitchFamily="34" charset="0"/>
              </a:rPr>
              <a:t> </a:t>
            </a:r>
            <a:r>
              <a:rPr lang="en-US" altLang="zh-CN" sz="1800" dirty="0">
                <a:solidFill>
                  <a:schemeClr val="bg1"/>
                </a:solidFill>
                <a:latin typeface="Segoe UI Semilight" panose="020B0402040204020203" pitchFamily="34" charset="0"/>
                <a:cs typeface="Segoe UI Semilight" panose="020B0402040204020203" pitchFamily="34" charset="0"/>
              </a:rPr>
              <a:t>black </a:t>
            </a:r>
            <a:r>
              <a:rPr lang="en-US" altLang="zh-CN" sz="1800" dirty="0" err="1">
                <a:solidFill>
                  <a:schemeClr val="bg1"/>
                </a:solidFill>
                <a:latin typeface="Segoe UI Semilight" panose="020B0402040204020203" pitchFamily="34" charset="0"/>
                <a:cs typeface="Segoe UI Semilight" panose="020B0402040204020203" pitchFamily="34" charset="0"/>
              </a:rPr>
              <a:t>eyering</a:t>
            </a:r>
            <a:r>
              <a:rPr lang="en-US" altLang="zh-CN" sz="1800" dirty="0">
                <a:solidFill>
                  <a:schemeClr val="bg1"/>
                </a:solidFill>
                <a:latin typeface="Segoe UI Semilight" panose="020B0402040204020203" pitchFamily="34" charset="0"/>
                <a:cs typeface="Segoe UI Semilight" panose="020B0402040204020203" pitchFamily="34" charset="0"/>
              </a:rPr>
              <a:t> that is round</a:t>
            </a:r>
            <a:endParaRPr lang="en-US" sz="1800" dirty="0">
              <a:solidFill>
                <a:schemeClr val="bg1"/>
              </a:solidFill>
              <a:latin typeface="Segoe UI Semilight" panose="020B0402040204020203" pitchFamily="34" charset="0"/>
              <a:cs typeface="Segoe UI Semilight" panose="020B0402040204020203" pitchFamily="34" charset="0"/>
            </a:endParaRPr>
          </a:p>
        </p:txBody>
      </p:sp>
      <p:sp>
        <p:nvSpPr>
          <p:cNvPr id="13" name="TextBox 12">
            <a:extLst>
              <a:ext uri="{FF2B5EF4-FFF2-40B4-BE49-F238E27FC236}">
                <a16:creationId xmlns:a16="http://schemas.microsoft.com/office/drawing/2014/main" xmlns="" id="{F4AE1EF2-A4C2-4525-BC52-80F86FD5C14F}"/>
              </a:ext>
            </a:extLst>
          </p:cNvPr>
          <p:cNvSpPr txBox="1"/>
          <p:nvPr/>
        </p:nvSpPr>
        <p:spPr>
          <a:xfrm>
            <a:off x="5012504" y="211905"/>
            <a:ext cx="1726357" cy="1477328"/>
          </a:xfrm>
          <a:prstGeom prst="rect">
            <a:avLst/>
          </a:prstGeom>
          <a:noFill/>
        </p:spPr>
        <p:txBody>
          <a:bodyPr wrap="square" rtlCol="0">
            <a:spAutoFit/>
          </a:bodyPr>
          <a:lstStyle/>
          <a:p>
            <a:r>
              <a:rPr lang="en-US" sz="1800" dirty="0">
                <a:solidFill>
                  <a:schemeClr val="bg1"/>
                </a:solidFill>
                <a:latin typeface="Segoe UI Semilight" panose="020B0402040204020203" pitchFamily="34" charset="0"/>
                <a:cs typeface="Segoe UI Semilight" panose="020B0402040204020203" pitchFamily="34" charset="0"/>
              </a:rPr>
              <a:t>this bird has a green crown black primaries and a white belly</a:t>
            </a:r>
          </a:p>
        </p:txBody>
      </p:sp>
      <p:sp>
        <p:nvSpPr>
          <p:cNvPr id="14" name="TextBox 13">
            <a:extLst>
              <a:ext uri="{FF2B5EF4-FFF2-40B4-BE49-F238E27FC236}">
                <a16:creationId xmlns:a16="http://schemas.microsoft.com/office/drawing/2014/main" xmlns="" id="{18BF3D9D-00AD-4AD1-803B-93D242D116A2}"/>
              </a:ext>
            </a:extLst>
          </p:cNvPr>
          <p:cNvSpPr txBox="1"/>
          <p:nvPr/>
        </p:nvSpPr>
        <p:spPr>
          <a:xfrm>
            <a:off x="4947007" y="2811266"/>
            <a:ext cx="1726357" cy="1200329"/>
          </a:xfrm>
          <a:prstGeom prst="rect">
            <a:avLst/>
          </a:prstGeom>
          <a:noFill/>
        </p:spPr>
        <p:txBody>
          <a:bodyPr wrap="square" rtlCol="0">
            <a:spAutoFit/>
          </a:bodyPr>
          <a:lstStyle/>
          <a:p>
            <a:r>
              <a:rPr lang="en-US" sz="1800" dirty="0">
                <a:solidFill>
                  <a:schemeClr val="bg1"/>
                </a:solidFill>
                <a:latin typeface="Segoe UI Semilight" panose="020B0402040204020203" pitchFamily="34" charset="0"/>
                <a:cs typeface="Segoe UI Semilight" panose="020B0402040204020203" pitchFamily="34" charset="0"/>
              </a:rPr>
              <a:t>a small red and white bird with</a:t>
            </a:r>
          </a:p>
          <a:p>
            <a:r>
              <a:rPr lang="en-US" sz="1800" dirty="0">
                <a:solidFill>
                  <a:schemeClr val="bg1"/>
                </a:solidFill>
                <a:latin typeface="Segoe UI Semilight" panose="020B0402040204020203" pitchFamily="34" charset="0"/>
                <a:cs typeface="Segoe UI Semilight" panose="020B0402040204020203" pitchFamily="34" charset="0"/>
              </a:rPr>
              <a:t>a small curved beak</a:t>
            </a:r>
          </a:p>
        </p:txBody>
      </p:sp>
      <p:pic>
        <p:nvPicPr>
          <p:cNvPr id="10" name="Picture 9">
            <a:extLst>
              <a:ext uri="{FF2B5EF4-FFF2-40B4-BE49-F238E27FC236}">
                <a16:creationId xmlns:a16="http://schemas.microsoft.com/office/drawing/2014/main" xmlns="" id="{18BA3D3D-E321-4245-A003-46DCDE62740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1000"/>
                    </a14:imgEffect>
                  </a14:imgLayer>
                </a14:imgProps>
              </a:ext>
            </a:extLst>
          </a:blip>
          <a:stretch>
            <a:fillRect/>
          </a:stretch>
        </p:blipFill>
        <p:spPr>
          <a:xfrm>
            <a:off x="2151295" y="150854"/>
            <a:ext cx="2291085" cy="2295525"/>
          </a:xfrm>
          <a:prstGeom prst="rect">
            <a:avLst/>
          </a:prstGeom>
        </p:spPr>
      </p:pic>
      <p:sp>
        <p:nvSpPr>
          <p:cNvPr id="16" name="TextBox 15">
            <a:extLst>
              <a:ext uri="{FF2B5EF4-FFF2-40B4-BE49-F238E27FC236}">
                <a16:creationId xmlns:a16="http://schemas.microsoft.com/office/drawing/2014/main" xmlns="" id="{97C178BE-3BE2-47B4-B52F-6B779FC294BB}"/>
              </a:ext>
            </a:extLst>
          </p:cNvPr>
          <p:cNvSpPr txBox="1"/>
          <p:nvPr/>
        </p:nvSpPr>
        <p:spPr>
          <a:xfrm>
            <a:off x="375543" y="265078"/>
            <a:ext cx="1726357" cy="1200329"/>
          </a:xfrm>
          <a:prstGeom prst="rect">
            <a:avLst/>
          </a:prstGeom>
          <a:noFill/>
        </p:spPr>
        <p:txBody>
          <a:bodyPr wrap="square" rtlCol="0">
            <a:spAutoFit/>
          </a:bodyPr>
          <a:lstStyle/>
          <a:p>
            <a:r>
              <a:rPr lang="en-US" sz="1800" dirty="0">
                <a:solidFill>
                  <a:schemeClr val="bg1"/>
                </a:solidFill>
                <a:latin typeface="Segoe UI Semilight" panose="020B0402040204020203" pitchFamily="34" charset="0"/>
                <a:cs typeface="Segoe UI Semilight" panose="020B0402040204020203" pitchFamily="34" charset="0"/>
              </a:rPr>
              <a:t>this bird has wings that are blue and has a red belly</a:t>
            </a:r>
          </a:p>
        </p:txBody>
      </p:sp>
      <p:pic>
        <p:nvPicPr>
          <p:cNvPr id="2" name="Picture 1">
            <a:extLst>
              <a:ext uri="{FF2B5EF4-FFF2-40B4-BE49-F238E27FC236}">
                <a16:creationId xmlns:a16="http://schemas.microsoft.com/office/drawing/2014/main" xmlns="" id="{BCAE7054-1869-4BEF-AB6E-DB40C4AB34B7}"/>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21000"/>
                    </a14:imgEffect>
                  </a14:imgLayer>
                </a14:imgProps>
              </a:ext>
            </a:extLst>
          </a:blip>
          <a:stretch>
            <a:fillRect/>
          </a:stretch>
        </p:blipFill>
        <p:spPr>
          <a:xfrm>
            <a:off x="2146222" y="2695973"/>
            <a:ext cx="2291085" cy="2296673"/>
          </a:xfrm>
          <a:prstGeom prst="rect">
            <a:avLst/>
          </a:prstGeom>
        </p:spPr>
      </p:pic>
    </p:spTree>
    <p:extLst>
      <p:ext uri="{BB962C8B-B14F-4D97-AF65-F5344CB8AC3E}">
        <p14:creationId xmlns:p14="http://schemas.microsoft.com/office/powerpoint/2010/main" val="3158537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xmlns="" id="{85F9FFC7-4DD9-4CF1-83DA-D5AE46DFC1C8}"/>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lvl="0"/>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创作</a:t>
            </a:r>
            <a:r>
              <a:rPr lang="zh-CN" altLang="en-US" sz="3600" b="1" dirty="0"/>
              <a:t>长文的技术挑战</a:t>
            </a:r>
            <a:endParaRPr kumimoji="0" lang="zh-CN" altLang="en-US" sz="3600" b="1"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endParaRPr>
          </a:p>
        </p:txBody>
      </p:sp>
      <p:sp>
        <p:nvSpPr>
          <p:cNvPr id="22" name="Text Placeholder 5">
            <a:extLst>
              <a:ext uri="{FF2B5EF4-FFF2-40B4-BE49-F238E27FC236}">
                <a16:creationId xmlns:a16="http://schemas.microsoft.com/office/drawing/2014/main" xmlns="" id="{C18B87A0-D004-446A-9A8F-8E99D4F2CBA4}"/>
              </a:ext>
            </a:extLst>
          </p:cNvPr>
          <p:cNvSpPr txBox="1">
            <a:spLocks/>
          </p:cNvSpPr>
          <p:nvPr/>
        </p:nvSpPr>
        <p:spPr>
          <a:xfrm>
            <a:off x="255212" y="1242807"/>
            <a:ext cx="8673325" cy="3555165"/>
          </a:xfrm>
          <a:prstGeom prst="rect">
            <a:avLst/>
          </a:prstGeom>
        </p:spPr>
        <p:txBody>
          <a:bodyPr/>
          <a:lstStyle>
            <a:lvl1pPr marL="294208" marR="0" indent="-294208" algn="l" defTabSz="800293" rtl="0" eaLnBrk="1" fontAlgn="auto" latinLnBrk="0" hangingPunct="1">
              <a:lnSpc>
                <a:spcPct val="90000"/>
              </a:lnSpc>
              <a:spcBef>
                <a:spcPct val="20000"/>
              </a:spcBef>
              <a:spcAft>
                <a:spcPts val="0"/>
              </a:spcAft>
              <a:buClrTx/>
              <a:buSzPct val="90000"/>
              <a:buFont typeface="Arial" pitchFamily="34" charset="0"/>
              <a:buChar char="•"/>
              <a:tabLst/>
              <a:defRPr sz="3400" kern="1200" spc="0" baseline="0">
                <a:gradFill>
                  <a:gsLst>
                    <a:gs pos="1250">
                      <a:schemeClr val="tx1"/>
                    </a:gs>
                    <a:gs pos="100000">
                      <a:schemeClr val="tx1"/>
                    </a:gs>
                  </a:gsLst>
                  <a:lin ang="5400000" scaled="0"/>
                </a:gradFill>
                <a:latin typeface="+mj-lt"/>
                <a:ea typeface="+mn-ea"/>
                <a:cs typeface="+mn-cs"/>
              </a:defRPr>
            </a:lvl1pPr>
            <a:lvl2pPr marL="501244" marR="0" indent="-207035" algn="l" defTabSz="800293" rtl="0" eaLnBrk="1" fontAlgn="auto" latinLnBrk="0" hangingPunct="1">
              <a:lnSpc>
                <a:spcPct val="90000"/>
              </a:lnSpc>
              <a:spcBef>
                <a:spcPct val="20000"/>
              </a:spcBef>
              <a:spcAft>
                <a:spcPts val="0"/>
              </a:spcAft>
              <a:buClrTx/>
              <a:buSzPct val="90000"/>
              <a:buFont typeface="Arial" pitchFamily="34" charset="0"/>
              <a:buChar char="•"/>
              <a:tabLst/>
              <a:defRPr sz="2100" kern="1200" spc="0" baseline="0">
                <a:gradFill>
                  <a:gsLst>
                    <a:gs pos="1250">
                      <a:schemeClr val="tx1"/>
                    </a:gs>
                    <a:gs pos="100000">
                      <a:schemeClr val="tx1"/>
                    </a:gs>
                  </a:gsLst>
                  <a:lin ang="5400000" scaled="0"/>
                </a:gradFill>
                <a:latin typeface="+mn-lt"/>
                <a:ea typeface="+mn-ea"/>
                <a:cs typeface="+mn-cs"/>
              </a:defRPr>
            </a:lvl2pPr>
            <a:lvl3pPr marL="686486" marR="0" indent="-196139" algn="l" defTabSz="800293" rtl="0" eaLnBrk="1" fontAlgn="auto" latinLnBrk="0" hangingPunct="1">
              <a:lnSpc>
                <a:spcPct val="90000"/>
              </a:lnSpc>
              <a:spcBef>
                <a:spcPct val="20000"/>
              </a:spcBef>
              <a:spcAft>
                <a:spcPts val="0"/>
              </a:spcAft>
              <a:buClrTx/>
              <a:buSzPct val="90000"/>
              <a:buFont typeface="Arial" pitchFamily="34" charset="0"/>
              <a:buChar char="•"/>
              <a:tabLst/>
              <a:defRPr sz="2100" kern="1200" spc="0" baseline="0">
                <a:gradFill>
                  <a:gsLst>
                    <a:gs pos="1250">
                      <a:schemeClr val="tx1"/>
                    </a:gs>
                    <a:gs pos="100000">
                      <a:schemeClr val="tx1"/>
                    </a:gs>
                  </a:gsLst>
                  <a:lin ang="5400000" scaled="0"/>
                </a:gradFill>
                <a:latin typeface="+mn-lt"/>
                <a:ea typeface="+mn-ea"/>
                <a:cs typeface="+mn-cs"/>
              </a:defRPr>
            </a:lvl3pPr>
            <a:lvl4pPr marL="882625" marR="0" indent="-196139" algn="l" defTabSz="800293" rtl="0" eaLnBrk="1" fontAlgn="auto" latinLnBrk="0" hangingPunct="1">
              <a:lnSpc>
                <a:spcPct val="90000"/>
              </a:lnSpc>
              <a:spcBef>
                <a:spcPct val="20000"/>
              </a:spcBef>
              <a:spcAft>
                <a:spcPts val="0"/>
              </a:spcAft>
              <a:buClrTx/>
              <a:buSzPct val="90000"/>
              <a:buFont typeface="Arial" pitchFamily="34" charset="0"/>
              <a:buChar char="•"/>
              <a:tabLst/>
              <a:defRPr sz="1700" kern="1200" spc="0" baseline="0">
                <a:gradFill>
                  <a:gsLst>
                    <a:gs pos="1250">
                      <a:schemeClr val="tx1"/>
                    </a:gs>
                    <a:gs pos="100000">
                      <a:schemeClr val="tx1"/>
                    </a:gs>
                  </a:gsLst>
                  <a:lin ang="5400000" scaled="0"/>
                </a:gradFill>
                <a:latin typeface="+mn-lt"/>
                <a:ea typeface="+mn-ea"/>
                <a:cs typeface="+mn-cs"/>
              </a:defRPr>
            </a:lvl4pPr>
            <a:lvl5pPr marL="1078763" marR="0" indent="-196139" algn="l" defTabSz="800293" rtl="0" eaLnBrk="1" fontAlgn="auto" latinLnBrk="0" hangingPunct="1">
              <a:lnSpc>
                <a:spcPct val="90000"/>
              </a:lnSpc>
              <a:spcBef>
                <a:spcPct val="20000"/>
              </a:spcBef>
              <a:spcAft>
                <a:spcPts val="0"/>
              </a:spcAft>
              <a:buClrTx/>
              <a:buSzPct val="90000"/>
              <a:buFont typeface="Arial" pitchFamily="34" charset="0"/>
              <a:buChar char="•"/>
              <a:tabLst/>
              <a:defRPr sz="1700" kern="1200" spc="0" baseline="0">
                <a:gradFill>
                  <a:gsLst>
                    <a:gs pos="1250">
                      <a:schemeClr val="tx1"/>
                    </a:gs>
                    <a:gs pos="100000">
                      <a:schemeClr val="tx1"/>
                    </a:gs>
                  </a:gsLst>
                  <a:lin ang="5400000" scaled="0"/>
                </a:gradFill>
                <a:latin typeface="+mn-lt"/>
                <a:ea typeface="+mn-ea"/>
                <a:cs typeface="+mn-cs"/>
              </a:defRPr>
            </a:lvl5pPr>
            <a:lvl6pPr marL="2200804" indent="-200074" algn="l" defTabSz="800293" rtl="0" eaLnBrk="1" latinLnBrk="0" hangingPunct="1">
              <a:spcBef>
                <a:spcPct val="20000"/>
              </a:spcBef>
              <a:buFont typeface="Arial" pitchFamily="34" charset="0"/>
              <a:buChar char="•"/>
              <a:defRPr sz="1700" kern="1200">
                <a:solidFill>
                  <a:schemeClr val="tx1"/>
                </a:solidFill>
                <a:latin typeface="+mn-lt"/>
                <a:ea typeface="+mn-ea"/>
                <a:cs typeface="+mn-cs"/>
              </a:defRPr>
            </a:lvl6pPr>
            <a:lvl7pPr marL="2600951" indent="-200074" algn="l" defTabSz="800293" rtl="0" eaLnBrk="1" latinLnBrk="0" hangingPunct="1">
              <a:spcBef>
                <a:spcPct val="20000"/>
              </a:spcBef>
              <a:buFont typeface="Arial" pitchFamily="34" charset="0"/>
              <a:buChar char="•"/>
              <a:defRPr sz="1700" kern="1200">
                <a:solidFill>
                  <a:schemeClr val="tx1"/>
                </a:solidFill>
                <a:latin typeface="+mn-lt"/>
                <a:ea typeface="+mn-ea"/>
                <a:cs typeface="+mn-cs"/>
              </a:defRPr>
            </a:lvl7pPr>
            <a:lvl8pPr marL="3001098" indent="-200074" algn="l" defTabSz="800293" rtl="0" eaLnBrk="1" latinLnBrk="0" hangingPunct="1">
              <a:spcBef>
                <a:spcPct val="20000"/>
              </a:spcBef>
              <a:buFont typeface="Arial" pitchFamily="34" charset="0"/>
              <a:buChar char="•"/>
              <a:defRPr sz="1700" kern="1200">
                <a:solidFill>
                  <a:schemeClr val="tx1"/>
                </a:solidFill>
                <a:latin typeface="+mn-lt"/>
                <a:ea typeface="+mn-ea"/>
                <a:cs typeface="+mn-cs"/>
              </a:defRPr>
            </a:lvl8pPr>
            <a:lvl9pPr marL="3401245" indent="-200074" algn="l" defTabSz="800293" rtl="0" eaLnBrk="1" latinLnBrk="0" hangingPunct="1">
              <a:spcBef>
                <a:spcPct val="20000"/>
              </a:spcBef>
              <a:buFont typeface="Arial" pitchFamily="34" charset="0"/>
              <a:buChar char="•"/>
              <a:defRPr sz="1700" kern="1200">
                <a:solidFill>
                  <a:schemeClr val="tx1"/>
                </a:solidFill>
                <a:latin typeface="+mn-lt"/>
                <a:ea typeface="+mn-ea"/>
                <a:cs typeface="+mn-cs"/>
              </a:defRPr>
            </a:lvl9pPr>
          </a:lstStyle>
          <a:p>
            <a:pPr marL="601523" indent="-514350">
              <a:buFont typeface="+mj-lt"/>
              <a:buAutoNum type="arabicPeriod"/>
            </a:pPr>
            <a:r>
              <a:rPr lang="zh-CN" altLang="en-US" sz="2800" dirty="0">
                <a:solidFill>
                  <a:schemeClr val="bg1"/>
                </a:solidFill>
              </a:rPr>
              <a:t>从简单输入到创作长文需要大量内容的扩充</a:t>
            </a:r>
            <a:endParaRPr lang="en-US" altLang="zh-CN" sz="2800" dirty="0">
              <a:solidFill>
                <a:schemeClr val="bg1"/>
              </a:solidFill>
            </a:endParaRPr>
          </a:p>
          <a:p>
            <a:pPr marL="601523" indent="-514350">
              <a:buFont typeface="+mj-lt"/>
              <a:buAutoNum type="arabicPeriod"/>
            </a:pPr>
            <a:r>
              <a:rPr lang="zh-CN" altLang="en-US" sz="2800" dirty="0">
                <a:solidFill>
                  <a:schemeClr val="bg1"/>
                </a:solidFill>
              </a:rPr>
              <a:t>长文的内容要在大跨度上保持严谨的逻辑</a:t>
            </a:r>
            <a:endParaRPr lang="en-US" altLang="zh-CN" sz="2800" dirty="0">
              <a:solidFill>
                <a:schemeClr val="bg1"/>
              </a:solidFill>
            </a:endParaRPr>
          </a:p>
          <a:p>
            <a:pPr marL="601523" indent="-514350">
              <a:buFont typeface="+mj-lt"/>
              <a:buAutoNum type="arabicPeriod"/>
            </a:pPr>
            <a:r>
              <a:rPr lang="zh-CN" altLang="en-US" sz="2800" dirty="0">
                <a:solidFill>
                  <a:schemeClr val="bg1"/>
                </a:solidFill>
              </a:rPr>
              <a:t>长文的语言结构需要反应正确的事件顺序和注意语境语态的逐步变化</a:t>
            </a:r>
            <a:endParaRPr lang="en-US" altLang="zh-CN" sz="2800" dirty="0">
              <a:solidFill>
                <a:schemeClr val="bg1"/>
              </a:solidFill>
            </a:endParaRPr>
          </a:p>
          <a:p>
            <a:pPr marL="601523" indent="-514350">
              <a:buFont typeface="+mj-lt"/>
              <a:buAutoNum type="arabicPeriod"/>
            </a:pPr>
            <a:endParaRPr lang="en-US" altLang="zh-CN" sz="2800" dirty="0">
              <a:solidFill>
                <a:schemeClr val="bg1"/>
              </a:solidFill>
            </a:endParaRPr>
          </a:p>
          <a:p>
            <a:pPr marL="87173" indent="0">
              <a:buNone/>
            </a:pPr>
            <a:r>
              <a:rPr lang="zh-CN" altLang="en-US" sz="3200" dirty="0">
                <a:solidFill>
                  <a:schemeClr val="bg1"/>
                </a:solidFill>
              </a:rPr>
              <a:t>现有的端到端的模型不适合长文创作</a:t>
            </a:r>
            <a:endParaRPr lang="en-US" altLang="zh-CN" sz="3200" dirty="0">
              <a:solidFill>
                <a:schemeClr val="bg1"/>
              </a:solidFill>
            </a:endParaRPr>
          </a:p>
          <a:p>
            <a:pPr marL="87173" indent="0">
              <a:buNone/>
            </a:pPr>
            <a:r>
              <a:rPr lang="zh-CN" altLang="en-US" sz="2400" dirty="0">
                <a:solidFill>
                  <a:schemeClr val="bg1"/>
                </a:solidFill>
              </a:rPr>
              <a:t>为短文生成 </a:t>
            </a:r>
            <a:r>
              <a:rPr lang="en-US" altLang="zh-CN" sz="2400" dirty="0">
                <a:solidFill>
                  <a:schemeClr val="bg1"/>
                </a:solidFill>
              </a:rPr>
              <a:t>(</a:t>
            </a:r>
            <a:r>
              <a:rPr lang="zh-CN" altLang="en-US" sz="2400" dirty="0">
                <a:solidFill>
                  <a:schemeClr val="bg1"/>
                </a:solidFill>
              </a:rPr>
              <a:t>如机器翻译</a:t>
            </a:r>
            <a:r>
              <a:rPr lang="en-US" altLang="zh-CN" sz="2400" dirty="0">
                <a:solidFill>
                  <a:schemeClr val="bg1"/>
                </a:solidFill>
              </a:rPr>
              <a:t>) </a:t>
            </a:r>
            <a:r>
              <a:rPr lang="zh-CN" altLang="en-US" sz="2400" dirty="0">
                <a:solidFill>
                  <a:schemeClr val="bg1"/>
                </a:solidFill>
              </a:rPr>
              <a:t>而设计</a:t>
            </a:r>
            <a:r>
              <a:rPr lang="en-US" altLang="zh-CN" sz="2400" dirty="0">
                <a:solidFill>
                  <a:schemeClr val="bg1"/>
                </a:solidFill>
              </a:rPr>
              <a:t>, </a:t>
            </a:r>
            <a:r>
              <a:rPr lang="zh-CN" altLang="en-US" sz="2400" dirty="0">
                <a:solidFill>
                  <a:schemeClr val="bg1"/>
                </a:solidFill>
              </a:rPr>
              <a:t>不能抓住长文的高层语义。度量优化</a:t>
            </a:r>
            <a:r>
              <a:rPr lang="en-US" altLang="zh-CN" sz="2400" dirty="0">
                <a:solidFill>
                  <a:schemeClr val="bg1"/>
                </a:solidFill>
              </a:rPr>
              <a:t>, </a:t>
            </a:r>
            <a:r>
              <a:rPr lang="zh-CN" altLang="en-US" sz="2400" dirty="0">
                <a:solidFill>
                  <a:schemeClr val="bg1"/>
                </a:solidFill>
              </a:rPr>
              <a:t>信用分配</a:t>
            </a:r>
            <a:r>
              <a:rPr lang="en-US" altLang="zh-CN" sz="2400" dirty="0">
                <a:solidFill>
                  <a:schemeClr val="bg1"/>
                </a:solidFill>
              </a:rPr>
              <a:t>, </a:t>
            </a:r>
            <a:r>
              <a:rPr lang="zh-CN" altLang="en-US" sz="2400" dirty="0">
                <a:solidFill>
                  <a:schemeClr val="bg1"/>
                </a:solidFill>
              </a:rPr>
              <a:t>维持一致性</a:t>
            </a:r>
            <a:r>
              <a:rPr lang="en-US" altLang="zh-CN" sz="2400" dirty="0">
                <a:solidFill>
                  <a:schemeClr val="bg1"/>
                </a:solidFill>
              </a:rPr>
              <a:t>, </a:t>
            </a:r>
            <a:r>
              <a:rPr lang="zh-CN" altLang="en-US" sz="2400" dirty="0">
                <a:solidFill>
                  <a:schemeClr val="bg1"/>
                </a:solidFill>
              </a:rPr>
              <a:t>目标函数平衡等要从新设计。</a:t>
            </a:r>
            <a:endParaRPr lang="en-US" altLang="zh-CN" sz="2400" dirty="0">
              <a:solidFill>
                <a:schemeClr val="bg1"/>
              </a:solidFill>
            </a:endParaRPr>
          </a:p>
        </p:txBody>
      </p:sp>
      <p:pic>
        <p:nvPicPr>
          <p:cNvPr id="4" name="图片 3"/>
          <p:cNvPicPr>
            <a:picLocks noChangeAspect="1"/>
          </p:cNvPicPr>
          <p:nvPr/>
        </p:nvPicPr>
        <p:blipFill>
          <a:blip r:embed="rId4"/>
          <a:stretch>
            <a:fillRect/>
          </a:stretch>
        </p:blipFill>
        <p:spPr>
          <a:xfrm>
            <a:off x="6351373" y="305731"/>
            <a:ext cx="1532237" cy="411379"/>
          </a:xfrm>
          <a:prstGeom prst="rect">
            <a:avLst/>
          </a:prstGeom>
        </p:spPr>
      </p:pic>
    </p:spTree>
    <p:extLst>
      <p:ext uri="{BB962C8B-B14F-4D97-AF65-F5344CB8AC3E}">
        <p14:creationId xmlns:p14="http://schemas.microsoft.com/office/powerpoint/2010/main" val="34945145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标题 1">
            <a:extLst>
              <a:ext uri="{FF2B5EF4-FFF2-40B4-BE49-F238E27FC236}">
                <a16:creationId xmlns:a16="http://schemas.microsoft.com/office/drawing/2014/main" xmlns="" id="{85F9FFC7-4DD9-4CF1-83DA-D5AE46DFC1C8}"/>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lvl="0"/>
            <a:r>
              <a:rPr lang="zh-CN" altLang="en-US" sz="3600" b="1" dirty="0"/>
              <a:t>长文</a:t>
            </a:r>
            <a:r>
              <a:rPr kumimoji="0" lang="zh-CN" altLang="en-US" sz="3600" b="1" i="0"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rPr>
              <a:t>创作</a:t>
            </a:r>
            <a:r>
              <a:rPr lang="zh-CN" altLang="en-US" sz="3600" b="1" dirty="0"/>
              <a:t>的新进展</a:t>
            </a:r>
            <a:endParaRPr kumimoji="0" lang="zh-CN" altLang="en-US" sz="3600" b="1" u="none" strike="noStrike" kern="1200" cap="none" spc="0" normalizeH="0" baseline="0" noProof="0" dirty="0">
              <a:ln>
                <a:noFill/>
              </a:ln>
              <a:solidFill>
                <a:sysClr val="window" lastClr="FFFFFF"/>
              </a:solidFill>
              <a:effectLst/>
              <a:uLnTx/>
              <a:uFillTx/>
              <a:ea typeface="方正兰亭粗黑简体" panose="02000000000000000000" pitchFamily="2" charset="-122"/>
              <a:cs typeface="+mj-cs"/>
            </a:endParaRPr>
          </a:p>
        </p:txBody>
      </p:sp>
      <p:pic>
        <p:nvPicPr>
          <p:cNvPr id="4" name="Picture 3">
            <a:extLst>
              <a:ext uri="{FF2B5EF4-FFF2-40B4-BE49-F238E27FC236}">
                <a16:creationId xmlns:a16="http://schemas.microsoft.com/office/drawing/2014/main" xmlns="" id="{593F5692-5E40-4B58-97F3-3731D75AE546}"/>
              </a:ext>
            </a:extLst>
          </p:cNvPr>
          <p:cNvPicPr>
            <a:picLocks noChangeAspect="1"/>
          </p:cNvPicPr>
          <p:nvPr/>
        </p:nvPicPr>
        <p:blipFill>
          <a:blip r:embed="rId4"/>
          <a:stretch>
            <a:fillRect/>
          </a:stretch>
        </p:blipFill>
        <p:spPr>
          <a:xfrm>
            <a:off x="5139559" y="1281204"/>
            <a:ext cx="3167447" cy="1320981"/>
          </a:xfrm>
          <a:prstGeom prst="rect">
            <a:avLst/>
          </a:prstGeom>
        </p:spPr>
      </p:pic>
      <p:sp>
        <p:nvSpPr>
          <p:cNvPr id="2" name="TextBox 1">
            <a:extLst>
              <a:ext uri="{FF2B5EF4-FFF2-40B4-BE49-F238E27FC236}">
                <a16:creationId xmlns:a16="http://schemas.microsoft.com/office/drawing/2014/main" xmlns="" id="{2115349E-DBA6-4043-94EE-7E4E68415652}"/>
              </a:ext>
            </a:extLst>
          </p:cNvPr>
          <p:cNvSpPr txBox="1"/>
          <p:nvPr/>
        </p:nvSpPr>
        <p:spPr>
          <a:xfrm>
            <a:off x="420306" y="1227500"/>
            <a:ext cx="4025570" cy="1446550"/>
          </a:xfrm>
          <a:prstGeom prst="rect">
            <a:avLst/>
          </a:prstGeom>
          <a:noFill/>
        </p:spPr>
        <p:txBody>
          <a:bodyPr wrap="square" rtlCol="0">
            <a:spAutoFit/>
          </a:bodyPr>
          <a:lstStyle/>
          <a:p>
            <a:r>
              <a:rPr lang="zh-CN" altLang="en-US" sz="2800" dirty="0">
                <a:solidFill>
                  <a:schemeClr val="bg1"/>
                </a:solidFill>
              </a:rPr>
              <a:t>神经激励函数</a:t>
            </a:r>
            <a:endParaRPr lang="en-US" altLang="zh-CN" sz="2800" dirty="0">
              <a:solidFill>
                <a:schemeClr val="bg1"/>
              </a:solidFill>
            </a:endParaRPr>
          </a:p>
          <a:p>
            <a:r>
              <a:rPr lang="zh-CN" altLang="en-US" sz="2000" dirty="0">
                <a:solidFill>
                  <a:schemeClr val="bg1"/>
                </a:solidFill>
              </a:rPr>
              <a:t>捕获句子的语义属性和句子之间的连贯性及长跨度的依赖关系，从而生成逻辑顺序正确的长文本。 </a:t>
            </a:r>
            <a:endParaRPr lang="en-US" sz="2000" dirty="0">
              <a:solidFill>
                <a:schemeClr val="bg1"/>
              </a:solidFill>
            </a:endParaRPr>
          </a:p>
        </p:txBody>
      </p:sp>
      <p:sp>
        <p:nvSpPr>
          <p:cNvPr id="6" name="TextBox 5">
            <a:extLst>
              <a:ext uri="{FF2B5EF4-FFF2-40B4-BE49-F238E27FC236}">
                <a16:creationId xmlns:a16="http://schemas.microsoft.com/office/drawing/2014/main" xmlns="" id="{93064E95-94A6-4876-B71D-31655014E166}"/>
              </a:ext>
            </a:extLst>
          </p:cNvPr>
          <p:cNvSpPr txBox="1"/>
          <p:nvPr/>
        </p:nvSpPr>
        <p:spPr>
          <a:xfrm>
            <a:off x="420306" y="2974744"/>
            <a:ext cx="4025570" cy="1446550"/>
          </a:xfrm>
          <a:prstGeom prst="rect">
            <a:avLst/>
          </a:prstGeom>
          <a:noFill/>
        </p:spPr>
        <p:txBody>
          <a:bodyPr wrap="square" rtlCol="0">
            <a:spAutoFit/>
          </a:bodyPr>
          <a:lstStyle/>
          <a:p>
            <a:r>
              <a:rPr lang="zh-CN" altLang="en-US" sz="2800" dirty="0">
                <a:solidFill>
                  <a:schemeClr val="bg1"/>
                </a:solidFill>
              </a:rPr>
              <a:t>深度多代理通信模型</a:t>
            </a:r>
            <a:endParaRPr lang="en-US" altLang="zh-CN" sz="2800" dirty="0">
              <a:solidFill>
                <a:schemeClr val="bg1"/>
              </a:solidFill>
            </a:endParaRPr>
          </a:p>
          <a:p>
            <a:r>
              <a:rPr lang="zh-CN" altLang="en-US" sz="2000" dirty="0">
                <a:solidFill>
                  <a:schemeClr val="bg1"/>
                </a:solidFill>
              </a:rPr>
              <a:t>通过多个神经网络编码</a:t>
            </a:r>
            <a:r>
              <a:rPr lang="en-US" altLang="zh-CN" sz="2000" dirty="0">
                <a:solidFill>
                  <a:schemeClr val="bg1"/>
                </a:solidFill>
              </a:rPr>
              <a:t>/</a:t>
            </a:r>
            <a:r>
              <a:rPr lang="zh-CN" altLang="en-US" sz="2000" dirty="0">
                <a:solidFill>
                  <a:schemeClr val="bg1"/>
                </a:solidFill>
              </a:rPr>
              <a:t>译码器来突出重点概念</a:t>
            </a:r>
            <a:r>
              <a:rPr lang="en-US" altLang="zh-CN" sz="2000" dirty="0">
                <a:solidFill>
                  <a:schemeClr val="bg1"/>
                </a:solidFill>
              </a:rPr>
              <a:t>, </a:t>
            </a:r>
            <a:r>
              <a:rPr lang="zh-CN" altLang="en-US" sz="2000" dirty="0">
                <a:solidFill>
                  <a:schemeClr val="bg1"/>
                </a:solidFill>
              </a:rPr>
              <a:t>并保证文本连贯及语序正确。</a:t>
            </a:r>
            <a:endParaRPr lang="en-US" sz="2000" dirty="0">
              <a:solidFill>
                <a:schemeClr val="bg1"/>
              </a:solidFill>
            </a:endParaRPr>
          </a:p>
        </p:txBody>
      </p:sp>
      <p:pic>
        <p:nvPicPr>
          <p:cNvPr id="7" name="Picture 6">
            <a:extLst>
              <a:ext uri="{FF2B5EF4-FFF2-40B4-BE49-F238E27FC236}">
                <a16:creationId xmlns:a16="http://schemas.microsoft.com/office/drawing/2014/main" xmlns="" id="{BD06AA1B-FE8E-43BD-BDC6-B837DEE90F15}"/>
              </a:ext>
            </a:extLst>
          </p:cNvPr>
          <p:cNvPicPr>
            <a:picLocks noChangeAspect="1"/>
          </p:cNvPicPr>
          <p:nvPr/>
        </p:nvPicPr>
        <p:blipFill>
          <a:blip r:embed="rId5"/>
          <a:stretch>
            <a:fillRect/>
          </a:stretch>
        </p:blipFill>
        <p:spPr>
          <a:xfrm>
            <a:off x="5139559" y="2674050"/>
            <a:ext cx="3152956" cy="2073757"/>
          </a:xfrm>
          <a:prstGeom prst="rect">
            <a:avLst/>
          </a:prstGeom>
        </p:spPr>
      </p:pic>
      <p:sp>
        <p:nvSpPr>
          <p:cNvPr id="8" name="文本框 7"/>
          <p:cNvSpPr txBox="1"/>
          <p:nvPr/>
        </p:nvSpPr>
        <p:spPr>
          <a:xfrm>
            <a:off x="37316" y="4549957"/>
            <a:ext cx="6216555" cy="584775"/>
          </a:xfrm>
          <a:prstGeom prst="rect">
            <a:avLst/>
          </a:prstGeom>
          <a:noFill/>
        </p:spPr>
        <p:txBody>
          <a:bodyPr wrap="square" rtlCol="0">
            <a:spAutoFit/>
          </a:bodyPr>
          <a:lstStyle/>
          <a:p>
            <a:pPr>
              <a:defRPr/>
            </a:pPr>
            <a:r>
              <a:rPr lang="en-US" altLang="zh-CN" sz="1600" dirty="0">
                <a:solidFill>
                  <a:prstClr val="white">
                    <a:lumMod val="95000"/>
                  </a:prstClr>
                </a:solidFill>
                <a:latin typeface="Arial" panose="020F0502020204030204"/>
                <a:ea typeface="Microsoft YaHei"/>
              </a:rPr>
              <a:t>【Celikyilmaz, </a:t>
            </a:r>
            <a:r>
              <a:rPr lang="en-US" altLang="zh-CN" sz="1600" dirty="0" err="1">
                <a:solidFill>
                  <a:prstClr val="white">
                    <a:lumMod val="95000"/>
                  </a:prstClr>
                </a:solidFill>
                <a:latin typeface="Arial" panose="020F0502020204030204"/>
                <a:ea typeface="Microsoft YaHei"/>
              </a:rPr>
              <a:t>Bosselut</a:t>
            </a:r>
            <a:r>
              <a:rPr lang="en-US" altLang="zh-CN" sz="1600" dirty="0">
                <a:solidFill>
                  <a:prstClr val="white">
                    <a:lumMod val="95000"/>
                  </a:prstClr>
                </a:solidFill>
                <a:latin typeface="Arial" panose="020F0502020204030204"/>
                <a:ea typeface="Microsoft YaHei"/>
              </a:rPr>
              <a:t>, He, Choi, NAACL2018】</a:t>
            </a:r>
            <a:endParaRPr lang="zh-CN" altLang="en-US" sz="1600" dirty="0">
              <a:solidFill>
                <a:prstClr val="white">
                  <a:lumMod val="95000"/>
                </a:prstClr>
              </a:solidFill>
              <a:latin typeface="Arial" panose="020F0502020204030204"/>
              <a:ea typeface="Microsoft YaHei"/>
            </a:endParaRPr>
          </a:p>
          <a:p>
            <a:pPr lvl="0">
              <a:defRPr/>
            </a:pP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a:t>
            </a:r>
            <a:r>
              <a:rPr kumimoji="0" lang="en-US" altLang="zh-CN" sz="1600" b="0" i="0" u="none" strike="noStrike" kern="1200" cap="none" spc="0" normalizeH="0" baseline="0" noProof="0" dirty="0" err="1">
                <a:ln>
                  <a:noFill/>
                </a:ln>
                <a:solidFill>
                  <a:prstClr val="white">
                    <a:lumMod val="95000"/>
                  </a:prstClr>
                </a:solidFill>
                <a:effectLst/>
                <a:uLnTx/>
                <a:uFillTx/>
                <a:latin typeface="Arial" panose="020F0502020204030204"/>
                <a:ea typeface="Microsoft YaHei"/>
                <a:cs typeface="+mn-cs"/>
              </a:rPr>
              <a:t>Bosselut</a:t>
            </a: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 </a:t>
            </a:r>
            <a:r>
              <a:rPr lang="en-US" altLang="zh-CN" sz="1600" dirty="0">
                <a:solidFill>
                  <a:prstClr val="white">
                    <a:lumMod val="95000"/>
                  </a:prstClr>
                </a:solidFill>
                <a:latin typeface="Arial" panose="020F0502020204030204"/>
                <a:ea typeface="Microsoft YaHei"/>
              </a:rPr>
              <a:t>Celikyilmaz, He,</a:t>
            </a:r>
            <a:r>
              <a:rPr lang="zh-CN" altLang="en-US" sz="1600" dirty="0">
                <a:solidFill>
                  <a:prstClr val="white">
                    <a:lumMod val="95000"/>
                  </a:prstClr>
                </a:solidFill>
                <a:latin typeface="Arial" panose="020F0502020204030204"/>
                <a:ea typeface="Microsoft YaHei"/>
              </a:rPr>
              <a:t> </a:t>
            </a:r>
            <a:r>
              <a:rPr lang="en-US" altLang="zh-CN" sz="1600" dirty="0">
                <a:solidFill>
                  <a:prstClr val="white">
                    <a:lumMod val="95000"/>
                  </a:prstClr>
                </a:solidFill>
                <a:latin typeface="Arial" panose="020F0502020204030204"/>
                <a:ea typeface="Microsoft YaHei"/>
              </a:rPr>
              <a:t>Gao, Huang, Choi,  NAACL</a:t>
            </a: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2018】   </a:t>
            </a:r>
          </a:p>
        </p:txBody>
      </p:sp>
      <p:pic>
        <p:nvPicPr>
          <p:cNvPr id="9" name="图片 8"/>
          <p:cNvPicPr>
            <a:picLocks noChangeAspect="1"/>
          </p:cNvPicPr>
          <p:nvPr/>
        </p:nvPicPr>
        <p:blipFill>
          <a:blip r:embed="rId6"/>
          <a:stretch>
            <a:fillRect/>
          </a:stretch>
        </p:blipFill>
        <p:spPr>
          <a:xfrm>
            <a:off x="6351373" y="305731"/>
            <a:ext cx="1532237" cy="411379"/>
          </a:xfrm>
          <a:prstGeom prst="rect">
            <a:avLst/>
          </a:prstGeom>
        </p:spPr>
      </p:pic>
    </p:spTree>
    <p:extLst>
      <p:ext uri="{BB962C8B-B14F-4D97-AF65-F5344CB8AC3E}">
        <p14:creationId xmlns:p14="http://schemas.microsoft.com/office/powerpoint/2010/main" val="138119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AC3C7206-82B2-4184-9F13-0A90C6B95CFA}"/>
              </a:ext>
            </a:extLst>
          </p:cNvPr>
          <p:cNvSpPr/>
          <p:nvPr/>
        </p:nvSpPr>
        <p:spPr>
          <a:xfrm>
            <a:off x="182599" y="960847"/>
            <a:ext cx="2400441" cy="3960796"/>
          </a:xfrm>
          <a:prstGeom prst="rect">
            <a:avLst/>
          </a:prstGeom>
          <a:solidFill>
            <a:schemeClr val="accent1">
              <a:lumMod val="7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D36DAE87-4758-44A6-9723-D3C87B482BEB}"/>
              </a:ext>
            </a:extLst>
          </p:cNvPr>
          <p:cNvPicPr>
            <a:picLocks noChangeAspect="1"/>
          </p:cNvPicPr>
          <p:nvPr/>
        </p:nvPicPr>
        <p:blipFill>
          <a:blip r:embed="rId3"/>
          <a:stretch>
            <a:fillRect/>
          </a:stretch>
        </p:blipFill>
        <p:spPr>
          <a:xfrm>
            <a:off x="2721128" y="960847"/>
            <a:ext cx="5290758" cy="3960796"/>
          </a:xfrm>
          <a:prstGeom prst="rect">
            <a:avLst/>
          </a:prstGeom>
          <a:ln w="3175">
            <a:solidFill>
              <a:srgbClr val="92D050"/>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xmlns="" id="{055A26E3-7721-42DC-80E0-A1FBE768F90F}"/>
              </a:ext>
            </a:extLst>
          </p:cNvPr>
          <p:cNvPicPr>
            <a:picLocks noChangeAspect="1"/>
          </p:cNvPicPr>
          <p:nvPr/>
        </p:nvPicPr>
        <p:blipFill>
          <a:blip r:embed="rId4"/>
          <a:stretch>
            <a:fillRect/>
          </a:stretch>
        </p:blipFill>
        <p:spPr>
          <a:xfrm>
            <a:off x="360744" y="1070029"/>
            <a:ext cx="952500" cy="895350"/>
          </a:xfrm>
          <a:prstGeom prst="rect">
            <a:avLst/>
          </a:prstGeom>
        </p:spPr>
      </p:pic>
      <p:sp>
        <p:nvSpPr>
          <p:cNvPr id="4" name="标题 6">
            <a:extLst>
              <a:ext uri="{FF2B5EF4-FFF2-40B4-BE49-F238E27FC236}">
                <a16:creationId xmlns:a16="http://schemas.microsoft.com/office/drawing/2014/main" xmlns="" id="{68B62DA1-02AA-4888-824D-6AF5C863E8A7}"/>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600" b="1" dirty="0">
                <a:solidFill>
                  <a:schemeClr val="bg1"/>
                </a:solidFill>
              </a:rPr>
              <a:t>深度学习从学术界影响到产业界</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 name="Rectangle 4">
            <a:extLst>
              <a:ext uri="{FF2B5EF4-FFF2-40B4-BE49-F238E27FC236}">
                <a16:creationId xmlns:a16="http://schemas.microsoft.com/office/drawing/2014/main" xmlns="" id="{45F4B0C0-7C65-4B05-B51E-2A4BA9F2C312}"/>
              </a:ext>
            </a:extLst>
          </p:cNvPr>
          <p:cNvSpPr/>
          <p:nvPr/>
        </p:nvSpPr>
        <p:spPr>
          <a:xfrm>
            <a:off x="271670" y="2207735"/>
            <a:ext cx="2311369" cy="2213555"/>
          </a:xfrm>
          <a:prstGeom prst="rect">
            <a:avLst/>
          </a:prstGeom>
        </p:spPr>
        <p:txBody>
          <a:bodyPr wrap="square">
            <a:spAutoFit/>
          </a:bodyPr>
          <a:lstStyle/>
          <a:p>
            <a:r>
              <a:rPr lang="zh-CN" altLang="en-US" sz="1969" dirty="0">
                <a:solidFill>
                  <a:schemeClr val="bg1"/>
                </a:solidFill>
              </a:rPr>
              <a:t>我们邀请</a:t>
            </a:r>
            <a:r>
              <a:rPr lang="en-US" altLang="zh-CN" sz="1969" dirty="0">
                <a:solidFill>
                  <a:schemeClr val="bg1"/>
                </a:solidFill>
              </a:rPr>
              <a:t>Hinton</a:t>
            </a:r>
            <a:r>
              <a:rPr lang="zh-CN" altLang="en-US" sz="1969" dirty="0">
                <a:solidFill>
                  <a:schemeClr val="bg1"/>
                </a:solidFill>
              </a:rPr>
              <a:t>教授来</a:t>
            </a:r>
            <a:r>
              <a:rPr lang="en-US" altLang="zh-CN" sz="1969" dirty="0">
                <a:solidFill>
                  <a:schemeClr val="bg1"/>
                </a:solidFill>
              </a:rPr>
              <a:t>2008 NIPS workshop</a:t>
            </a:r>
            <a:r>
              <a:rPr lang="zh-CN" altLang="en-US" sz="1969" dirty="0">
                <a:solidFill>
                  <a:schemeClr val="bg1"/>
                </a:solidFill>
              </a:rPr>
              <a:t>演讲，并探讨在深度学习方面与工业界在</a:t>
            </a:r>
            <a:r>
              <a:rPr lang="zh-CN" altLang="en-US" sz="1969" dirty="0">
                <a:solidFill>
                  <a:schemeClr val="accent4">
                    <a:lumMod val="20000"/>
                    <a:lumOff val="80000"/>
                  </a:schemeClr>
                </a:solidFill>
              </a:rPr>
              <a:t>语音及语言理解</a:t>
            </a:r>
            <a:r>
              <a:rPr lang="zh-CN" altLang="en-US" sz="1969" dirty="0">
                <a:solidFill>
                  <a:schemeClr val="bg1"/>
                </a:solidFill>
              </a:rPr>
              <a:t>问题上的合作</a:t>
            </a:r>
            <a:endParaRPr lang="en-US" sz="1969" dirty="0">
              <a:solidFill>
                <a:schemeClr val="bg1"/>
              </a:solidFill>
            </a:endParaRPr>
          </a:p>
        </p:txBody>
      </p:sp>
      <p:pic>
        <p:nvPicPr>
          <p:cNvPr id="8" name="Picture 2" descr="http://graphics8.nytimes.com/images/2012/11/24/us/COMPUTE-2/COMPUTE-2-articleInline.jpg">
            <a:extLst>
              <a:ext uri="{FF2B5EF4-FFF2-40B4-BE49-F238E27FC236}">
                <a16:creationId xmlns:a16="http://schemas.microsoft.com/office/drawing/2014/main" xmlns="" id="{77EB53DC-B2C6-4F1C-B61E-8DFB762BC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9479" y="3438817"/>
            <a:ext cx="599265" cy="79993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3DC16E6F-12C4-49B0-B357-890CE9EA9F68}"/>
              </a:ext>
            </a:extLst>
          </p:cNvPr>
          <p:cNvPicPr>
            <a:picLocks noChangeAspect="1"/>
          </p:cNvPicPr>
          <p:nvPr/>
        </p:nvPicPr>
        <p:blipFill rotWithShape="1">
          <a:blip r:embed="rId6">
            <a:extLst>
              <a:ext uri="{28A0092B-C50C-407E-A947-70E740481C1C}">
                <a14:useLocalDpi xmlns:a14="http://schemas.microsoft.com/office/drawing/2010/main" val="0"/>
              </a:ext>
            </a:extLst>
          </a:blip>
          <a:srcRect l="7134" r="18564"/>
          <a:stretch/>
        </p:blipFill>
        <p:spPr>
          <a:xfrm>
            <a:off x="7404384" y="1878453"/>
            <a:ext cx="594360" cy="799934"/>
          </a:xfrm>
          <a:prstGeom prst="rect">
            <a:avLst/>
          </a:prstGeom>
        </p:spPr>
      </p:pic>
      <p:pic>
        <p:nvPicPr>
          <p:cNvPr id="11" name="Picture 10">
            <a:extLst>
              <a:ext uri="{FF2B5EF4-FFF2-40B4-BE49-F238E27FC236}">
                <a16:creationId xmlns:a16="http://schemas.microsoft.com/office/drawing/2014/main" xmlns="" id="{C5A1C2A7-692A-4537-B983-B2F23F58E9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01250" y="1878453"/>
            <a:ext cx="601127" cy="799934"/>
          </a:xfrm>
          <a:prstGeom prst="rect">
            <a:avLst/>
          </a:prstGeom>
        </p:spPr>
      </p:pic>
    </p:spTree>
    <p:extLst>
      <p:ext uri="{BB962C8B-B14F-4D97-AF65-F5344CB8AC3E}">
        <p14:creationId xmlns:p14="http://schemas.microsoft.com/office/powerpoint/2010/main" val="919534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5189D7FC-EB7A-4281-BCF3-3CD3AE1F429D}"/>
              </a:ext>
            </a:extLst>
          </p:cNvPr>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saturation sat="101000"/>
                    </a14:imgEffect>
                    <a14:imgEffect>
                      <a14:brightnessContrast bright="-60000"/>
                    </a14:imgEffect>
                  </a14:imgLayer>
                </a14:imgProps>
              </a:ext>
              <a:ext uri="{28A0092B-C50C-407E-A947-70E740481C1C}">
                <a14:useLocalDpi xmlns:a14="http://schemas.microsoft.com/office/drawing/2010/main" val="0"/>
              </a:ext>
            </a:extLst>
          </a:blip>
          <a:srcRect b="12032"/>
          <a:stretch/>
        </p:blipFill>
        <p:spPr>
          <a:xfrm>
            <a:off x="1834409" y="925973"/>
            <a:ext cx="5913625" cy="3829537"/>
          </a:xfrm>
          <a:prstGeom prst="rect">
            <a:avLst/>
          </a:prstGeom>
        </p:spPr>
      </p:pic>
      <p:sp>
        <p:nvSpPr>
          <p:cNvPr id="2" name="标题 1"/>
          <p:cNvSpPr>
            <a:spLocks noGrp="1"/>
          </p:cNvSpPr>
          <p:nvPr>
            <p:ph type="title"/>
          </p:nvPr>
        </p:nvSpPr>
        <p:spPr/>
        <p:txBody>
          <a:bodyPr>
            <a:normAutofit/>
          </a:bodyPr>
          <a:lstStyle/>
          <a:p>
            <a:r>
              <a:rPr lang="zh-CN" altLang="en-US" sz="3600" b="1" dirty="0"/>
              <a:t>生成诗歌</a:t>
            </a:r>
          </a:p>
        </p:txBody>
      </p:sp>
      <p:sp>
        <p:nvSpPr>
          <p:cNvPr id="8" name="Rectangle 2"/>
          <p:cNvSpPr/>
          <p:nvPr/>
        </p:nvSpPr>
        <p:spPr>
          <a:xfrm>
            <a:off x="2407382" y="1258871"/>
            <a:ext cx="4317909" cy="2862322"/>
          </a:xfrm>
          <a:prstGeom prst="rect">
            <a:avLst/>
          </a:prstGeom>
        </p:spPr>
        <p:txBody>
          <a:bodyPr wrap="square">
            <a:spAutoFit/>
          </a:bodyPr>
          <a:lstStyle/>
          <a:p>
            <a:r>
              <a:rPr lang="en-US" altLang="zh-CN" sz="2000" dirty="0">
                <a:solidFill>
                  <a:schemeClr val="bg1"/>
                </a:solidFill>
              </a:rPr>
              <a:t>《</a:t>
            </a:r>
            <a:r>
              <a:rPr lang="zh-CN" altLang="en-US" sz="2000" dirty="0">
                <a:solidFill>
                  <a:schemeClr val="bg1"/>
                </a:solidFill>
              </a:rPr>
              <a:t>致咿咿</a:t>
            </a:r>
            <a:r>
              <a:rPr lang="en-US" altLang="zh-CN" sz="2000" dirty="0">
                <a:solidFill>
                  <a:schemeClr val="bg1"/>
                </a:solidFill>
              </a:rPr>
              <a:t>》</a:t>
            </a:r>
          </a:p>
          <a:p>
            <a:r>
              <a:rPr lang="en-US" sz="2000" dirty="0">
                <a:solidFill>
                  <a:schemeClr val="bg1"/>
                </a:solidFill>
              </a:rPr>
              <a:t>		— JD </a:t>
            </a:r>
            <a:r>
              <a:rPr lang="en-US" altLang="zh-CN" sz="2000" dirty="0">
                <a:solidFill>
                  <a:schemeClr val="bg1"/>
                </a:solidFill>
              </a:rPr>
              <a:t>AI</a:t>
            </a:r>
            <a:endParaRPr lang="en-US" sz="2000" dirty="0">
              <a:solidFill>
                <a:schemeClr val="bg1"/>
              </a:solidFill>
            </a:endParaRPr>
          </a:p>
          <a:p>
            <a:r>
              <a:rPr lang="en-US" sz="2000" dirty="0">
                <a:solidFill>
                  <a:schemeClr val="bg1"/>
                </a:solidFill>
              </a:rPr>
              <a:t> </a:t>
            </a:r>
          </a:p>
          <a:p>
            <a:r>
              <a:rPr lang="zh-CN" altLang="en-US" sz="2000" dirty="0">
                <a:solidFill>
                  <a:schemeClr val="bg1"/>
                </a:solidFill>
              </a:rPr>
              <a:t>婴儿的眼睛，</a:t>
            </a:r>
            <a:endParaRPr lang="en-US" sz="2000" dirty="0">
              <a:solidFill>
                <a:schemeClr val="bg1"/>
              </a:solidFill>
            </a:endParaRPr>
          </a:p>
          <a:p>
            <a:r>
              <a:rPr lang="zh-CN" altLang="en-US" sz="2000" dirty="0">
                <a:solidFill>
                  <a:schemeClr val="bg1"/>
                </a:solidFill>
              </a:rPr>
              <a:t>走在爱情的森林里。</a:t>
            </a:r>
            <a:endParaRPr lang="en-US" sz="2000" dirty="0">
              <a:solidFill>
                <a:schemeClr val="bg1"/>
              </a:solidFill>
            </a:endParaRPr>
          </a:p>
          <a:p>
            <a:r>
              <a:rPr lang="zh-CN" altLang="en-US" sz="2000" dirty="0">
                <a:solidFill>
                  <a:schemeClr val="bg1"/>
                </a:solidFill>
              </a:rPr>
              <a:t>轻轻的叮咛，</a:t>
            </a:r>
            <a:endParaRPr lang="en-US" sz="2000" dirty="0">
              <a:solidFill>
                <a:schemeClr val="bg1"/>
              </a:solidFill>
            </a:endParaRPr>
          </a:p>
          <a:p>
            <a:r>
              <a:rPr lang="zh-CN" altLang="en-US" sz="2000" dirty="0">
                <a:solidFill>
                  <a:schemeClr val="bg1"/>
                </a:solidFill>
              </a:rPr>
              <a:t>轻柔的轻柔。</a:t>
            </a:r>
            <a:endParaRPr lang="en-US" sz="2000" dirty="0">
              <a:solidFill>
                <a:schemeClr val="bg1"/>
              </a:solidFill>
            </a:endParaRPr>
          </a:p>
          <a:p>
            <a:r>
              <a:rPr lang="zh-CN" altLang="en-US" sz="2000" dirty="0">
                <a:solidFill>
                  <a:schemeClr val="bg1"/>
                </a:solidFill>
              </a:rPr>
              <a:t>心中的旋律，</a:t>
            </a:r>
            <a:endParaRPr lang="en-US" sz="2000" dirty="0">
              <a:solidFill>
                <a:schemeClr val="bg1"/>
              </a:solidFill>
            </a:endParaRPr>
          </a:p>
          <a:p>
            <a:r>
              <a:rPr lang="zh-CN" altLang="en-US" sz="2000" dirty="0">
                <a:solidFill>
                  <a:schemeClr val="bg1"/>
                </a:solidFill>
              </a:rPr>
              <a:t>温柔的笑脸。</a:t>
            </a:r>
            <a:endParaRPr lang="en-US" sz="2000" dirty="0">
              <a:solidFill>
                <a:schemeClr val="bg1"/>
              </a:solidFill>
            </a:endParaRPr>
          </a:p>
        </p:txBody>
      </p:sp>
      <p:sp>
        <p:nvSpPr>
          <p:cNvPr id="11" name="文本框 7">
            <a:extLst>
              <a:ext uri="{FF2B5EF4-FFF2-40B4-BE49-F238E27FC236}">
                <a16:creationId xmlns:a16="http://schemas.microsoft.com/office/drawing/2014/main" xmlns="" id="{C678391B-8744-42A5-B54B-B5EA75C0258F}"/>
              </a:ext>
            </a:extLst>
          </p:cNvPr>
          <p:cNvSpPr txBox="1"/>
          <p:nvPr/>
        </p:nvSpPr>
        <p:spPr>
          <a:xfrm>
            <a:off x="0" y="4793911"/>
            <a:ext cx="6216555" cy="338554"/>
          </a:xfrm>
          <a:prstGeom prst="rect">
            <a:avLst/>
          </a:prstGeom>
          <a:noFill/>
        </p:spPr>
        <p:txBody>
          <a:bodyPr wrap="square" rtlCol="0">
            <a:spAutoFit/>
          </a:bodyPr>
          <a:lstStyle/>
          <a:p>
            <a:pPr lvl="0">
              <a:defRPr/>
            </a:pP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【Cheng, et al., 2018】   </a:t>
            </a:r>
          </a:p>
        </p:txBody>
      </p:sp>
    </p:spTree>
    <p:extLst>
      <p:ext uri="{BB962C8B-B14F-4D97-AF65-F5344CB8AC3E}">
        <p14:creationId xmlns:p14="http://schemas.microsoft.com/office/powerpoint/2010/main" val="3403207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b="1" dirty="0"/>
              <a:t>长文创作的前沿探索</a:t>
            </a:r>
          </a:p>
        </p:txBody>
      </p:sp>
      <p:sp>
        <p:nvSpPr>
          <p:cNvPr id="3" name="Rectangle 8"/>
          <p:cNvSpPr/>
          <p:nvPr/>
        </p:nvSpPr>
        <p:spPr>
          <a:xfrm>
            <a:off x="420306" y="941439"/>
            <a:ext cx="4535322" cy="461665"/>
          </a:xfrm>
          <a:prstGeom prst="rect">
            <a:avLst/>
          </a:prstGeom>
        </p:spPr>
        <p:txBody>
          <a:bodyPr wrap="square">
            <a:spAutoFit/>
          </a:bodyPr>
          <a:lstStyle/>
          <a:p>
            <a:pPr marL="0" marR="0" lvl="0" indent="0" defTabSz="6858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Roboto"/>
                <a:ea typeface="Microsoft YaHei"/>
                <a:cs typeface="+mn-cs"/>
              </a:rPr>
              <a:t>比如：顶层设计与规划</a:t>
            </a:r>
            <a:endParaRPr kumimoji="0" lang="en-US" sz="2400" b="0" i="0" u="none" strike="noStrike" kern="1200" cap="none" spc="0" normalizeH="0" baseline="0" noProof="0" dirty="0">
              <a:ln>
                <a:noFill/>
              </a:ln>
              <a:solidFill>
                <a:prstClr val="white"/>
              </a:solidFill>
              <a:effectLst/>
              <a:uLnTx/>
              <a:uFillTx/>
              <a:latin typeface="Roboto"/>
              <a:ea typeface="Microsoft YaHei"/>
              <a:cs typeface="+mn-cs"/>
            </a:endParaRPr>
          </a:p>
        </p:txBody>
      </p:sp>
      <p:pic>
        <p:nvPicPr>
          <p:cNvPr id="10" name="Picture 9">
            <a:extLst>
              <a:ext uri="{FF2B5EF4-FFF2-40B4-BE49-F238E27FC236}">
                <a16:creationId xmlns:a16="http://schemas.microsoft.com/office/drawing/2014/main" xmlns="" id="{D7D2D75E-CD0B-4F0A-A3E1-CFB1534038C8}"/>
              </a:ext>
            </a:extLst>
          </p:cNvPr>
          <p:cNvPicPr>
            <a:picLocks noChangeAspect="1"/>
          </p:cNvPicPr>
          <p:nvPr/>
        </p:nvPicPr>
        <p:blipFill>
          <a:blip r:embed="rId3"/>
          <a:stretch>
            <a:fillRect/>
          </a:stretch>
        </p:blipFill>
        <p:spPr>
          <a:xfrm>
            <a:off x="5291959" y="1078716"/>
            <a:ext cx="3479244" cy="3370177"/>
          </a:xfrm>
          <a:prstGeom prst="rect">
            <a:avLst/>
          </a:prstGeom>
        </p:spPr>
      </p:pic>
      <p:sp>
        <p:nvSpPr>
          <p:cNvPr id="11" name="TextBox 10">
            <a:extLst>
              <a:ext uri="{FF2B5EF4-FFF2-40B4-BE49-F238E27FC236}">
                <a16:creationId xmlns:a16="http://schemas.microsoft.com/office/drawing/2014/main" xmlns="" id="{F57B79E9-C420-4C78-AAB1-8BE034039577}"/>
              </a:ext>
            </a:extLst>
          </p:cNvPr>
          <p:cNvSpPr txBox="1"/>
          <p:nvPr/>
        </p:nvSpPr>
        <p:spPr>
          <a:xfrm>
            <a:off x="420306" y="1525912"/>
            <a:ext cx="4871653" cy="1077218"/>
          </a:xfrm>
          <a:prstGeom prst="rect">
            <a:avLst/>
          </a:prstGeom>
          <a:noFill/>
        </p:spPr>
        <p:txBody>
          <a:bodyPr wrap="square" rtlCol="0">
            <a:spAutoFit/>
          </a:bodyPr>
          <a:lstStyle/>
          <a:p>
            <a:r>
              <a:rPr lang="zh-CN" altLang="en-US" sz="2400" dirty="0">
                <a:solidFill>
                  <a:schemeClr val="bg1"/>
                </a:solidFill>
              </a:rPr>
              <a:t>现有的文本生成模型缺乏“规划”</a:t>
            </a:r>
            <a:endParaRPr lang="en-US" altLang="zh-CN" sz="2400" dirty="0">
              <a:solidFill>
                <a:schemeClr val="bg1"/>
              </a:solidFill>
            </a:endParaRPr>
          </a:p>
          <a:p>
            <a:pPr lvl="1"/>
            <a:r>
              <a:rPr lang="zh-CN" altLang="en-US" sz="2000" dirty="0">
                <a:solidFill>
                  <a:schemeClr val="bg1"/>
                </a:solidFill>
              </a:rPr>
              <a:t>应先产生初略的高层主题规划</a:t>
            </a:r>
            <a:endParaRPr lang="en-US" altLang="zh-CN" sz="2000" dirty="0">
              <a:solidFill>
                <a:schemeClr val="bg1"/>
              </a:solidFill>
            </a:endParaRPr>
          </a:p>
          <a:p>
            <a:pPr lvl="1"/>
            <a:r>
              <a:rPr lang="zh-CN" altLang="en-US" sz="2000" dirty="0">
                <a:solidFill>
                  <a:schemeClr val="bg1"/>
                </a:solidFill>
              </a:rPr>
              <a:t>然后再对主题和子主题展开成文</a:t>
            </a:r>
            <a:endParaRPr lang="en-US" sz="2400" dirty="0">
              <a:solidFill>
                <a:schemeClr val="bg1"/>
              </a:solidFill>
            </a:endParaRPr>
          </a:p>
        </p:txBody>
      </p:sp>
      <p:sp>
        <p:nvSpPr>
          <p:cNvPr id="12" name="TextBox 11">
            <a:extLst>
              <a:ext uri="{FF2B5EF4-FFF2-40B4-BE49-F238E27FC236}">
                <a16:creationId xmlns:a16="http://schemas.microsoft.com/office/drawing/2014/main" xmlns="" id="{C21C137B-758F-40DD-86F5-943D8DD9EB0A}"/>
              </a:ext>
            </a:extLst>
          </p:cNvPr>
          <p:cNvSpPr txBox="1"/>
          <p:nvPr/>
        </p:nvSpPr>
        <p:spPr>
          <a:xfrm>
            <a:off x="420306" y="3124843"/>
            <a:ext cx="4093779" cy="1077218"/>
          </a:xfrm>
          <a:prstGeom prst="rect">
            <a:avLst/>
          </a:prstGeom>
          <a:noFill/>
        </p:spPr>
        <p:txBody>
          <a:bodyPr wrap="square" rtlCol="0">
            <a:spAutoFit/>
          </a:bodyPr>
          <a:lstStyle/>
          <a:p>
            <a:r>
              <a:rPr lang="zh-CN" altLang="en-US" sz="2400" dirty="0">
                <a:solidFill>
                  <a:schemeClr val="bg1"/>
                </a:solidFill>
              </a:rPr>
              <a:t>最近的一些工作</a:t>
            </a:r>
            <a:endParaRPr lang="en-US" altLang="zh-CN" sz="2400" dirty="0">
              <a:solidFill>
                <a:schemeClr val="bg1"/>
              </a:solidFill>
            </a:endParaRPr>
          </a:p>
          <a:p>
            <a:pPr lvl="1"/>
            <a:r>
              <a:rPr lang="zh-CN" altLang="en-US" sz="2000" dirty="0">
                <a:solidFill>
                  <a:schemeClr val="bg1"/>
                </a:solidFill>
              </a:rPr>
              <a:t>多层增强学习模型及其在主题设计和长文生成中的应用</a:t>
            </a:r>
            <a:endParaRPr lang="en-US" sz="2400" dirty="0">
              <a:solidFill>
                <a:schemeClr val="bg1"/>
              </a:solidFill>
            </a:endParaRPr>
          </a:p>
        </p:txBody>
      </p:sp>
      <p:sp>
        <p:nvSpPr>
          <p:cNvPr id="7" name="文本框 7">
            <a:extLst>
              <a:ext uri="{FF2B5EF4-FFF2-40B4-BE49-F238E27FC236}">
                <a16:creationId xmlns:a16="http://schemas.microsoft.com/office/drawing/2014/main" xmlns="" id="{F6B109CC-76AD-4392-9870-8DADD314D29F}"/>
              </a:ext>
            </a:extLst>
          </p:cNvPr>
          <p:cNvSpPr txBox="1"/>
          <p:nvPr/>
        </p:nvSpPr>
        <p:spPr>
          <a:xfrm>
            <a:off x="0" y="4793911"/>
            <a:ext cx="5166639" cy="338554"/>
          </a:xfrm>
          <a:prstGeom prst="rect">
            <a:avLst/>
          </a:prstGeom>
          <a:noFill/>
        </p:spPr>
        <p:txBody>
          <a:bodyPr wrap="square" rtlCol="0">
            <a:spAutoFit/>
          </a:bodyPr>
          <a:lstStyle/>
          <a:p>
            <a:pPr lvl="0">
              <a:defRPr/>
            </a:pP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【Huang, Gan, </a:t>
            </a:r>
            <a:r>
              <a:rPr lang="en-US" altLang="zh-CN" sz="1600" dirty="0">
                <a:solidFill>
                  <a:prstClr val="white">
                    <a:lumMod val="95000"/>
                  </a:prstClr>
                </a:solidFill>
                <a:latin typeface="Arial" panose="020F0502020204030204"/>
                <a:ea typeface="Microsoft YaHei"/>
              </a:rPr>
              <a:t>Celikyilmaz, Wu, Wang, He, </a:t>
            </a: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2018】   </a:t>
            </a:r>
          </a:p>
        </p:txBody>
      </p:sp>
    </p:spTree>
    <p:extLst>
      <p:ext uri="{BB962C8B-B14F-4D97-AF65-F5344CB8AC3E}">
        <p14:creationId xmlns:p14="http://schemas.microsoft.com/office/powerpoint/2010/main" val="33708154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b="1" dirty="0"/>
              <a:t>表达情感和风格</a:t>
            </a:r>
          </a:p>
        </p:txBody>
      </p:sp>
      <p:pic>
        <p:nvPicPr>
          <p:cNvPr id="9" name="Picture 8">
            <a:extLst>
              <a:ext uri="{FF2B5EF4-FFF2-40B4-BE49-F238E27FC236}">
                <a16:creationId xmlns:a16="http://schemas.microsoft.com/office/drawing/2014/main" xmlns="" id="{011FC1FE-DA2F-4311-8ED9-3A0479833AF6}"/>
              </a:ext>
            </a:extLst>
          </p:cNvPr>
          <p:cNvPicPr>
            <a:picLocks noChangeAspect="1"/>
          </p:cNvPicPr>
          <p:nvPr/>
        </p:nvPicPr>
        <p:blipFill>
          <a:blip r:embed="rId3"/>
          <a:stretch>
            <a:fillRect/>
          </a:stretch>
        </p:blipFill>
        <p:spPr>
          <a:xfrm>
            <a:off x="4501219" y="1637368"/>
            <a:ext cx="4227332" cy="2366652"/>
          </a:xfrm>
          <a:prstGeom prst="rect">
            <a:avLst/>
          </a:prstGeom>
          <a:effectLst>
            <a:outerShdw blurRad="50800" dist="38100" dir="2700000" algn="tl" rotWithShape="0">
              <a:prstClr val="black">
                <a:alpha val="40000"/>
              </a:prstClr>
            </a:outerShdw>
          </a:effectLst>
        </p:spPr>
      </p:pic>
      <p:sp>
        <p:nvSpPr>
          <p:cNvPr id="4" name="Rectangle 3">
            <a:extLst>
              <a:ext uri="{FF2B5EF4-FFF2-40B4-BE49-F238E27FC236}">
                <a16:creationId xmlns:a16="http://schemas.microsoft.com/office/drawing/2014/main" xmlns="" id="{62DBD6EA-4D87-4527-8DB4-B608928D56B6}"/>
              </a:ext>
            </a:extLst>
          </p:cNvPr>
          <p:cNvSpPr/>
          <p:nvPr/>
        </p:nvSpPr>
        <p:spPr>
          <a:xfrm>
            <a:off x="6829648" y="4045591"/>
            <a:ext cx="2031325" cy="369332"/>
          </a:xfrm>
          <a:prstGeom prst="rect">
            <a:avLst/>
          </a:prstGeom>
        </p:spPr>
        <p:txBody>
          <a:bodyPr wrap="none">
            <a:spAutoFit/>
          </a:bodyPr>
          <a:lstStyle/>
          <a:p>
            <a:r>
              <a:rPr lang="zh-CN" altLang="en-US" sz="1800" dirty="0">
                <a:solidFill>
                  <a:schemeClr val="bg1"/>
                </a:solidFill>
              </a:rPr>
              <a:t>神经网络风格模型</a:t>
            </a:r>
            <a:endParaRPr lang="en-US" sz="1800" dirty="0">
              <a:solidFill>
                <a:schemeClr val="bg1"/>
              </a:solidFill>
            </a:endParaRPr>
          </a:p>
        </p:txBody>
      </p:sp>
      <p:pic>
        <p:nvPicPr>
          <p:cNvPr id="13" name="Picture 12">
            <a:extLst>
              <a:ext uri="{FF2B5EF4-FFF2-40B4-BE49-F238E27FC236}">
                <a16:creationId xmlns:a16="http://schemas.microsoft.com/office/drawing/2014/main" xmlns="" id="{37669D58-36CA-4B21-9219-A553AA47C309}"/>
              </a:ext>
            </a:extLst>
          </p:cNvPr>
          <p:cNvPicPr>
            <a:picLocks noChangeAspect="1"/>
          </p:cNvPicPr>
          <p:nvPr/>
        </p:nvPicPr>
        <p:blipFill>
          <a:blip r:embed="rId4"/>
          <a:stretch>
            <a:fillRect/>
          </a:stretch>
        </p:blipFill>
        <p:spPr>
          <a:xfrm>
            <a:off x="197170" y="1637367"/>
            <a:ext cx="4153993" cy="3118563"/>
          </a:xfrm>
          <a:prstGeom prst="rect">
            <a:avLst/>
          </a:prstGeom>
          <a:ln w="3175">
            <a:solidFill>
              <a:schemeClr val="bg2">
                <a:lumMod val="25000"/>
              </a:schemeClr>
            </a:solidFill>
          </a:ln>
          <a:effectLst>
            <a:outerShdw blurRad="50800" dist="38100" dir="2700000" algn="tl" rotWithShape="0">
              <a:prstClr val="black">
                <a:alpha val="40000"/>
              </a:prstClr>
            </a:outerShdw>
          </a:effectLst>
        </p:spPr>
      </p:pic>
      <p:sp>
        <p:nvSpPr>
          <p:cNvPr id="14" name="Rectangle 13">
            <a:extLst>
              <a:ext uri="{FF2B5EF4-FFF2-40B4-BE49-F238E27FC236}">
                <a16:creationId xmlns:a16="http://schemas.microsoft.com/office/drawing/2014/main" xmlns="" id="{9B25E75B-43EC-4E2A-A16D-A2C3107FCC37}"/>
              </a:ext>
            </a:extLst>
          </p:cNvPr>
          <p:cNvSpPr/>
          <p:nvPr/>
        </p:nvSpPr>
        <p:spPr>
          <a:xfrm>
            <a:off x="122634" y="1142489"/>
            <a:ext cx="4964821" cy="430887"/>
          </a:xfrm>
          <a:prstGeom prst="rect">
            <a:avLst/>
          </a:prstGeom>
        </p:spPr>
        <p:txBody>
          <a:bodyPr wrap="none">
            <a:spAutoFit/>
          </a:bodyPr>
          <a:lstStyle/>
          <a:p>
            <a:r>
              <a:rPr lang="zh-CN" altLang="en-US" sz="2200" dirty="0">
                <a:solidFill>
                  <a:schemeClr val="bg1"/>
                </a:solidFill>
              </a:rPr>
              <a:t>让</a:t>
            </a:r>
            <a:r>
              <a:rPr lang="en-US" altLang="zh-CN" sz="2200" dirty="0">
                <a:solidFill>
                  <a:schemeClr val="bg1"/>
                </a:solidFill>
              </a:rPr>
              <a:t>AI</a:t>
            </a:r>
            <a:r>
              <a:rPr lang="zh-CN" altLang="en-US" sz="2200" dirty="0">
                <a:solidFill>
                  <a:schemeClr val="bg1"/>
                </a:solidFill>
              </a:rPr>
              <a:t>用语言来表达浪漫或者幽默的风格</a:t>
            </a:r>
            <a:endParaRPr lang="en-US" sz="2200" dirty="0">
              <a:solidFill>
                <a:schemeClr val="bg1"/>
              </a:solidFill>
            </a:endParaRPr>
          </a:p>
        </p:txBody>
      </p:sp>
      <p:sp>
        <p:nvSpPr>
          <p:cNvPr id="7" name="文本框 6"/>
          <p:cNvSpPr txBox="1"/>
          <p:nvPr/>
        </p:nvSpPr>
        <p:spPr>
          <a:xfrm>
            <a:off x="4888830" y="4625039"/>
            <a:ext cx="4108817" cy="33855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【Gan, Gan, He, Gao, Deng, CVPR2017】</a:t>
            </a:r>
            <a:endParaRPr kumimoji="0" lang="zh-CN" altLang="en-US" sz="16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endParaRPr>
          </a:p>
        </p:txBody>
      </p:sp>
    </p:spTree>
    <p:extLst>
      <p:ext uri="{BB962C8B-B14F-4D97-AF65-F5344CB8AC3E}">
        <p14:creationId xmlns:p14="http://schemas.microsoft.com/office/powerpoint/2010/main" val="642089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b="1" dirty="0"/>
              <a:t>生成带情感的语言</a:t>
            </a:r>
            <a:endParaRPr lang="zh-CN" altLang="en-US" sz="3600" dirty="0"/>
          </a:p>
        </p:txBody>
      </p:sp>
      <p:sp>
        <p:nvSpPr>
          <p:cNvPr id="3" name="矩形 2"/>
          <p:cNvSpPr/>
          <p:nvPr/>
        </p:nvSpPr>
        <p:spPr>
          <a:xfrm>
            <a:off x="3185283" y="842468"/>
            <a:ext cx="5876930" cy="461665"/>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prstClr val="white"/>
                </a:solidFill>
                <a:effectLst/>
                <a:uLnTx/>
                <a:uFillTx/>
                <a:latin typeface="Arial" panose="020F0502020204030204"/>
                <a:ea typeface="Microsoft YaHei"/>
                <a:cs typeface="+mn-cs"/>
              </a:rPr>
              <a:t>让</a:t>
            </a:r>
            <a:r>
              <a:rPr kumimoji="0" lang="en-US" altLang="zh-CN" sz="2400" b="0" i="0" u="none" strike="noStrike" kern="1200" cap="none" spc="0" normalizeH="0" baseline="0" noProof="0" dirty="0">
                <a:ln>
                  <a:noFill/>
                </a:ln>
                <a:solidFill>
                  <a:prstClr val="white"/>
                </a:solidFill>
                <a:effectLst/>
                <a:uLnTx/>
                <a:uFillTx/>
                <a:latin typeface="Arial" panose="020F0502020204030204"/>
                <a:ea typeface="Microsoft YaHei"/>
                <a:cs typeface="+mn-cs"/>
              </a:rPr>
              <a:t>AI</a:t>
            </a:r>
            <a:r>
              <a:rPr kumimoji="0" lang="zh-CN" altLang="en-US" sz="2400" b="0" i="0" u="none" strike="noStrike" kern="1200" cap="none" spc="0" normalizeH="0" baseline="0" noProof="0" dirty="0">
                <a:ln>
                  <a:noFill/>
                </a:ln>
                <a:solidFill>
                  <a:prstClr val="white"/>
                </a:solidFill>
                <a:effectLst/>
                <a:uLnTx/>
                <a:uFillTx/>
                <a:latin typeface="Arial" panose="020F0502020204030204"/>
                <a:ea typeface="Microsoft YaHei"/>
                <a:cs typeface="+mn-cs"/>
              </a:rPr>
              <a:t>在语言表达中加入情感</a:t>
            </a:r>
            <a:r>
              <a:rPr kumimoji="0" lang="en-US" altLang="zh-CN" sz="2400" b="0" i="0" u="none" strike="noStrike" kern="1200" cap="none" spc="0" normalizeH="0" baseline="0" noProof="0" dirty="0">
                <a:ln>
                  <a:noFill/>
                </a:ln>
                <a:solidFill>
                  <a:prstClr val="white"/>
                </a:solidFill>
                <a:effectLst/>
                <a:uLnTx/>
                <a:uFillTx/>
                <a:latin typeface="Arial" panose="020F0502020204030204"/>
                <a:ea typeface="Microsoft YaHei"/>
                <a:cs typeface="+mn-cs"/>
              </a:rPr>
              <a:t>, </a:t>
            </a:r>
            <a:r>
              <a:rPr kumimoji="0" lang="zh-CN" altLang="en-US" sz="2400" b="0" i="0" u="none" strike="noStrike" kern="1200" cap="none" spc="0" normalizeH="0" baseline="0" noProof="0" dirty="0">
                <a:ln>
                  <a:noFill/>
                </a:ln>
                <a:solidFill>
                  <a:prstClr val="white"/>
                </a:solidFill>
                <a:effectLst/>
                <a:uLnTx/>
                <a:uFillTx/>
                <a:latin typeface="Arial" panose="020F0502020204030204"/>
                <a:ea typeface="Microsoft YaHei"/>
                <a:cs typeface="+mn-cs"/>
              </a:rPr>
              <a:t>提升用户体验</a:t>
            </a:r>
          </a:p>
        </p:txBody>
      </p:sp>
      <p:sp>
        <p:nvSpPr>
          <p:cNvPr id="5" name="TextBox 4">
            <a:extLst>
              <a:ext uri="{FF2B5EF4-FFF2-40B4-BE49-F238E27FC236}">
                <a16:creationId xmlns:a16="http://schemas.microsoft.com/office/drawing/2014/main" xmlns="" id="{5E55609C-8BDB-4C3B-95B7-2B5D942BFE43}"/>
              </a:ext>
            </a:extLst>
          </p:cNvPr>
          <p:cNvSpPr txBox="1"/>
          <p:nvPr/>
        </p:nvSpPr>
        <p:spPr>
          <a:xfrm>
            <a:off x="2150941" y="1682294"/>
            <a:ext cx="3847208" cy="1141338"/>
          </a:xfrm>
          <a:prstGeom prst="rect">
            <a:avLst/>
          </a:prstGeom>
          <a:noFill/>
        </p:spPr>
        <p:txBody>
          <a:bodyPr wrap="none" lIns="128588" tIns="102870" rIns="128588" bIns="102870" rtlCol="0">
            <a:spAutoFit/>
          </a:bodyPr>
          <a:lstStyle/>
          <a:p>
            <a:pPr marL="0" marR="0" lvl="0" indent="0" algn="l" defTabSz="685800" rtl="0" eaLnBrk="1" fontAlgn="auto" latinLnBrk="0" hangingPunct="1">
              <a:lnSpc>
                <a:spcPct val="90000"/>
              </a:lnSpc>
              <a:spcBef>
                <a:spcPts val="0"/>
              </a:spcBef>
              <a:spcAft>
                <a:spcPts val="422"/>
              </a:spcAft>
              <a:buClrTx/>
              <a:buSzTx/>
              <a:buFontTx/>
              <a:buNone/>
              <a:tabLst/>
              <a:defRPr/>
            </a:pPr>
            <a:r>
              <a:rPr kumimoji="0" lang="zh-CN" alt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分类</a:t>
            </a:r>
            <a:r>
              <a:rPr kumimoji="0" 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    </a:t>
            </a:r>
            <a:r>
              <a:rPr kumimoji="0" lang="zh-CN" altLang="en-US" sz="2000" b="0" i="0" u="none" strike="noStrike" kern="1200" cap="none" spc="0" normalizeH="0" baseline="0" noProof="0" dirty="0">
                <a:ln>
                  <a:noFill/>
                </a:ln>
                <a:solidFill>
                  <a:prstClr val="white">
                    <a:lumMod val="85000"/>
                  </a:prstClr>
                </a:solidFill>
                <a:effectLst/>
                <a:uLnTx/>
                <a:uFillTx/>
                <a:latin typeface="Arial" panose="020F0502020204030204"/>
                <a:ea typeface="Microsoft YaHei"/>
                <a:cs typeface="+mn-cs"/>
              </a:rPr>
              <a:t>户外，女士</a:t>
            </a:r>
            <a:endParaRPr kumimoji="0" lang="en-US" altLang="zh-CN" sz="2000" b="0" i="0" u="none" strike="noStrike" kern="1200" cap="none" spc="0" normalizeH="0" baseline="0" noProof="0" dirty="0">
              <a:ln>
                <a:noFill/>
              </a:ln>
              <a:solidFill>
                <a:prstClr val="white">
                  <a:lumMod val="85000"/>
                </a:prstClr>
              </a:solidFill>
              <a:effectLst/>
              <a:uLnTx/>
              <a:uFillTx/>
              <a:latin typeface="Arial" panose="020F0502020204030204"/>
              <a:ea typeface="Microsoft YaHei"/>
              <a:cs typeface="+mn-cs"/>
            </a:endParaRPr>
          </a:p>
          <a:p>
            <a:pPr marL="0" marR="0" lvl="0" indent="0" algn="l" defTabSz="685800" rtl="0" eaLnBrk="1" fontAlgn="auto" latinLnBrk="0" hangingPunct="1">
              <a:lnSpc>
                <a:spcPct val="90000"/>
              </a:lnSpc>
              <a:spcBef>
                <a:spcPts val="0"/>
              </a:spcBef>
              <a:spcAft>
                <a:spcPts val="422"/>
              </a:spcAft>
              <a:buClrTx/>
              <a:buSzTx/>
              <a:buFontTx/>
              <a:buNone/>
              <a:tabLst/>
              <a:defRPr/>
            </a:pPr>
            <a:r>
              <a:rPr kumimoji="0" lang="zh-CN" alt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语义</a:t>
            </a:r>
            <a:r>
              <a:rPr kumimoji="0" 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    </a:t>
            </a:r>
            <a:r>
              <a:rPr kumimoji="0" lang="zh-CN" altLang="en-US" sz="2000" b="0" i="0" u="none" strike="noStrike" kern="1200" cap="none" spc="0" normalizeH="0" baseline="0" noProof="0" dirty="0">
                <a:ln>
                  <a:noFill/>
                </a:ln>
                <a:solidFill>
                  <a:srgbClr val="4472C4">
                    <a:lumMod val="40000"/>
                    <a:lumOff val="60000"/>
                  </a:srgbClr>
                </a:solidFill>
                <a:effectLst/>
                <a:uLnTx/>
                <a:uFillTx/>
                <a:latin typeface="Arial" panose="020F0502020204030204"/>
                <a:ea typeface="Microsoft YaHei"/>
                <a:cs typeface="+mn-cs"/>
              </a:rPr>
              <a:t>一位穿着蓝色</a:t>
            </a:r>
            <a:r>
              <a:rPr kumimoji="0" lang="en-US" altLang="zh-CN" sz="2000" b="0" i="0" u="none" strike="noStrike" kern="1200" cap="none" spc="0" normalizeH="0" baseline="0" noProof="0" dirty="0">
                <a:ln>
                  <a:noFill/>
                </a:ln>
                <a:solidFill>
                  <a:srgbClr val="4472C4">
                    <a:lumMod val="40000"/>
                    <a:lumOff val="60000"/>
                  </a:srgbClr>
                </a:solidFill>
                <a:effectLst/>
                <a:uLnTx/>
                <a:uFillTx/>
                <a:latin typeface="Arial" panose="020F0502020204030204"/>
                <a:ea typeface="Microsoft YaHei"/>
                <a:cs typeface="+mn-cs"/>
              </a:rPr>
              <a:t>T</a:t>
            </a:r>
            <a:r>
              <a:rPr kumimoji="0" lang="zh-CN" altLang="en-US" sz="2000" b="0" i="0" u="none" strike="noStrike" kern="1200" cap="none" spc="0" normalizeH="0" baseline="0" noProof="0" dirty="0">
                <a:ln>
                  <a:noFill/>
                </a:ln>
                <a:solidFill>
                  <a:srgbClr val="4472C4">
                    <a:lumMod val="40000"/>
                    <a:lumOff val="60000"/>
                  </a:srgbClr>
                </a:solidFill>
                <a:effectLst/>
                <a:uLnTx/>
                <a:uFillTx/>
                <a:latin typeface="Arial" panose="020F0502020204030204"/>
                <a:ea typeface="Microsoft YaHei"/>
                <a:cs typeface="+mn-cs"/>
              </a:rPr>
              <a:t>恤的女士</a:t>
            </a:r>
            <a:endParaRPr kumimoji="0" lang="en-US" sz="2000" b="0" i="0" u="none" strike="noStrike" kern="1200" cap="none" spc="0" normalizeH="0" baseline="0" noProof="0" dirty="0">
              <a:ln>
                <a:noFill/>
              </a:ln>
              <a:solidFill>
                <a:srgbClr val="4472C4">
                  <a:lumMod val="40000"/>
                  <a:lumOff val="60000"/>
                </a:srgbClr>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marL="0" marR="0" lvl="0" indent="0" algn="l" defTabSz="685800" rtl="0" eaLnBrk="1" fontAlgn="auto" latinLnBrk="0" hangingPunct="1">
              <a:lnSpc>
                <a:spcPct val="90000"/>
              </a:lnSpc>
              <a:spcBef>
                <a:spcPts val="0"/>
              </a:spcBef>
              <a:spcAft>
                <a:spcPts val="422"/>
              </a:spcAft>
              <a:buClrTx/>
              <a:buSzTx/>
              <a:buFontTx/>
              <a:buNone/>
              <a:tabLst/>
              <a:defRPr/>
            </a:pPr>
            <a:r>
              <a:rPr kumimoji="0" lang="zh-CN" alt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情感</a:t>
            </a:r>
            <a:r>
              <a:rPr kumimoji="0" lang="en-US" altLang="zh-CN"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a:t>
            </a:r>
            <a:r>
              <a:rPr kumimoji="0" 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  </a:t>
            </a:r>
            <a:r>
              <a:rPr kumimoji="0" lang="zh-CN" altLang="en-US" sz="2000" b="0" i="0" u="none" strike="noStrike" kern="1200" cap="none" spc="0" normalizeH="0" baseline="0" noProof="0" dirty="0">
                <a:ln>
                  <a:noFill/>
                </a:ln>
                <a:solidFill>
                  <a:srgbClr val="92D050"/>
                </a:solidFill>
                <a:effectLst/>
                <a:uLnTx/>
                <a:uFillTx/>
                <a:latin typeface="Arial" panose="020F0502020204030204"/>
                <a:ea typeface="Microsoft YaHei"/>
                <a:cs typeface="+mn-cs"/>
              </a:rPr>
              <a:t>美丽得像一位天使！</a:t>
            </a:r>
            <a:endParaRPr kumimoji="0" lang="en-US" sz="2000" b="0" i="0" u="none" strike="noStrike" kern="1200" cap="none" spc="0" normalizeH="0" baseline="0" noProof="0" dirty="0">
              <a:ln>
                <a:noFill/>
              </a:ln>
              <a:solidFill>
                <a:srgbClr val="92D05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sp>
        <p:nvSpPr>
          <p:cNvPr id="9" name="文本框 8"/>
          <p:cNvSpPr txBox="1"/>
          <p:nvPr/>
        </p:nvSpPr>
        <p:spPr>
          <a:xfrm>
            <a:off x="84818" y="4800600"/>
            <a:ext cx="2406428" cy="300082"/>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135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【Huang, He, et al., 2018b】</a:t>
            </a:r>
            <a:endParaRPr kumimoji="0" lang="zh-CN" altLang="en-US" sz="135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endParaRPr>
          </a:p>
        </p:txBody>
      </p:sp>
      <p:sp>
        <p:nvSpPr>
          <p:cNvPr id="14" name="TextBox 13">
            <a:extLst>
              <a:ext uri="{FF2B5EF4-FFF2-40B4-BE49-F238E27FC236}">
                <a16:creationId xmlns:a16="http://schemas.microsoft.com/office/drawing/2014/main" xmlns="" id="{CB635DEA-BDDF-41F7-B173-4965A7586A13}"/>
              </a:ext>
            </a:extLst>
          </p:cNvPr>
          <p:cNvSpPr txBox="1"/>
          <p:nvPr/>
        </p:nvSpPr>
        <p:spPr>
          <a:xfrm>
            <a:off x="2208749" y="3579954"/>
            <a:ext cx="4972516" cy="1141338"/>
          </a:xfrm>
          <a:prstGeom prst="rect">
            <a:avLst/>
          </a:prstGeom>
          <a:noFill/>
        </p:spPr>
        <p:txBody>
          <a:bodyPr wrap="none" lIns="128588" tIns="102870" rIns="128588" bIns="102870" rtlCol="0">
            <a:spAutoFit/>
          </a:bodyPr>
          <a:lstStyle/>
          <a:p>
            <a:pPr lvl="0">
              <a:lnSpc>
                <a:spcPct val="90000"/>
              </a:lnSpc>
              <a:spcAft>
                <a:spcPts val="422"/>
              </a:spcAft>
            </a:pPr>
            <a:r>
              <a:rPr kumimoji="0" lang="zh-CN" alt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分类</a:t>
            </a:r>
            <a:r>
              <a:rPr kumimoji="0" 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    </a:t>
            </a:r>
            <a:r>
              <a:rPr lang="zh-CN" altLang="en-US" sz="2000" dirty="0">
                <a:solidFill>
                  <a:prstClr val="white">
                    <a:lumMod val="85000"/>
                  </a:prstClr>
                </a:solidFill>
              </a:rPr>
              <a:t>女士，小狗</a:t>
            </a:r>
            <a:endParaRPr lang="en-US" altLang="zh-CN" sz="2000" dirty="0">
              <a:solidFill>
                <a:prstClr val="white">
                  <a:lumMod val="85000"/>
                </a:prstClr>
              </a:solidFill>
            </a:endParaRPr>
          </a:p>
          <a:p>
            <a:pPr lvl="0">
              <a:lnSpc>
                <a:spcPct val="90000"/>
              </a:lnSpc>
              <a:spcAft>
                <a:spcPts val="422"/>
              </a:spcAft>
            </a:pPr>
            <a:r>
              <a:rPr kumimoji="0" lang="zh-CN" alt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语义</a:t>
            </a:r>
            <a:r>
              <a:rPr kumimoji="0" 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    </a:t>
            </a:r>
            <a:r>
              <a:rPr lang="zh-CN" altLang="en-US" sz="2000" dirty="0">
                <a:solidFill>
                  <a:srgbClr val="4472C4">
                    <a:lumMod val="40000"/>
                    <a:lumOff val="60000"/>
                  </a:srgbClr>
                </a:solidFill>
              </a:rPr>
              <a:t>一位女士和一只狗在相机前摆姿势</a:t>
            </a:r>
            <a:endParaRPr kumimoji="0" lang="en-US" sz="2000" b="0" i="0" u="none" strike="noStrike" kern="1200" cap="none" spc="0" normalizeH="0" baseline="0" noProof="0" dirty="0">
              <a:ln>
                <a:noFill/>
              </a:ln>
              <a:solidFill>
                <a:srgbClr val="4472C4">
                  <a:lumMod val="40000"/>
                  <a:lumOff val="60000"/>
                </a:srgbClr>
              </a:solidFill>
              <a:effectLst/>
              <a:uLnTx/>
              <a:uFillTx/>
              <a:latin typeface="Calibri" panose="020F0502020204030204" pitchFamily="34" charset="0"/>
              <a:ea typeface="DengXian" panose="02010600030101010101" pitchFamily="2" charset="-122"/>
              <a:cs typeface="Times New Roman" panose="02020603050405020304" pitchFamily="18" charset="0"/>
            </a:endParaRPr>
          </a:p>
          <a:p>
            <a:pPr lvl="0">
              <a:lnSpc>
                <a:spcPct val="90000"/>
              </a:lnSpc>
              <a:spcAft>
                <a:spcPts val="422"/>
              </a:spcAft>
            </a:pPr>
            <a:r>
              <a:rPr kumimoji="0" lang="zh-CN" alt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情感</a:t>
            </a:r>
            <a:r>
              <a:rPr kumimoji="0" lang="en-US" altLang="zh-CN"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a:t>
            </a:r>
            <a:r>
              <a:rPr kumimoji="0" lang="en-US" sz="20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  </a:t>
            </a:r>
            <a:r>
              <a:rPr lang="zh-CN" altLang="en-US" sz="2000" dirty="0">
                <a:solidFill>
                  <a:srgbClr val="92D050"/>
                </a:solidFill>
              </a:rPr>
              <a:t>啊真可爱，我是说这只小狗耶 </a:t>
            </a:r>
            <a:r>
              <a:rPr lang="en-US" altLang="zh-CN" sz="2000" dirty="0">
                <a:solidFill>
                  <a:srgbClr val="92D050"/>
                </a:solidFill>
                <a:sym typeface="Wingdings" panose="05000000000000000000" pitchFamily="2" charset="2"/>
              </a:rPr>
              <a:t></a:t>
            </a:r>
            <a:endParaRPr kumimoji="0" lang="en-US" sz="2000" b="0" i="0" u="none" strike="noStrike" kern="1200" cap="none" spc="0" normalizeH="0" baseline="0" noProof="0" dirty="0">
              <a:ln>
                <a:noFill/>
              </a:ln>
              <a:solidFill>
                <a:srgbClr val="92D050"/>
              </a:solidFill>
              <a:effectLst/>
              <a:uLnTx/>
              <a:uFillTx/>
              <a:latin typeface="Calibri" panose="020F0502020204030204" pitchFamily="34" charset="0"/>
              <a:ea typeface="DengXian" panose="02010600030101010101" pitchFamily="2" charset="-122"/>
              <a:cs typeface="Times New Roman" panose="02020603050405020304" pitchFamily="18" charset="0"/>
            </a:endParaRPr>
          </a:p>
        </p:txBody>
      </p:sp>
      <p:pic>
        <p:nvPicPr>
          <p:cNvPr id="6" name="Picture 5">
            <a:extLst>
              <a:ext uri="{FF2B5EF4-FFF2-40B4-BE49-F238E27FC236}">
                <a16:creationId xmlns:a16="http://schemas.microsoft.com/office/drawing/2014/main" xmlns="" id="{267872DE-60AA-4E6E-A0F1-709CBBB475D1}"/>
              </a:ext>
            </a:extLst>
          </p:cNvPr>
          <p:cNvPicPr>
            <a:picLocks noChangeAspect="1"/>
          </p:cNvPicPr>
          <p:nvPr/>
        </p:nvPicPr>
        <p:blipFill rotWithShape="1">
          <a:blip r:embed="rId3"/>
          <a:srcRect l="14305" t="4311" r="5526"/>
          <a:stretch/>
        </p:blipFill>
        <p:spPr>
          <a:xfrm>
            <a:off x="723657" y="2955338"/>
            <a:ext cx="1334415" cy="1713556"/>
          </a:xfrm>
          <a:prstGeom prst="rect">
            <a:avLst/>
          </a:prstGeom>
        </p:spPr>
      </p:pic>
      <p:pic>
        <p:nvPicPr>
          <p:cNvPr id="7" name="Picture 6">
            <a:extLst>
              <a:ext uri="{FF2B5EF4-FFF2-40B4-BE49-F238E27FC236}">
                <a16:creationId xmlns:a16="http://schemas.microsoft.com/office/drawing/2014/main" xmlns="" id="{74E1C4C1-9BA9-406F-947C-B9981FBD612E}"/>
              </a:ext>
            </a:extLst>
          </p:cNvPr>
          <p:cNvPicPr>
            <a:picLocks noChangeAspect="1"/>
          </p:cNvPicPr>
          <p:nvPr/>
        </p:nvPicPr>
        <p:blipFill rotWithShape="1">
          <a:blip r:embed="rId4"/>
          <a:srcRect b="7009"/>
          <a:stretch/>
        </p:blipFill>
        <p:spPr>
          <a:xfrm>
            <a:off x="737320" y="1066952"/>
            <a:ext cx="1334415" cy="1747406"/>
          </a:xfrm>
          <a:prstGeom prst="rect">
            <a:avLst/>
          </a:prstGeom>
        </p:spPr>
      </p:pic>
    </p:spTree>
    <p:extLst>
      <p:ext uri="{BB962C8B-B14F-4D97-AF65-F5344CB8AC3E}">
        <p14:creationId xmlns:p14="http://schemas.microsoft.com/office/powerpoint/2010/main" val="3506100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b="1" dirty="0"/>
              <a:t>人机对话 </a:t>
            </a:r>
            <a:r>
              <a:rPr lang="en-US" altLang="zh-CN" sz="3600" b="1" dirty="0"/>
              <a:t>– </a:t>
            </a:r>
            <a:r>
              <a:rPr lang="zh-CN" altLang="en-US" sz="3600" b="1" dirty="0"/>
              <a:t>人工智能的明珠</a:t>
            </a:r>
            <a:endParaRPr lang="zh-CN" altLang="en-US" sz="3600" dirty="0"/>
          </a:p>
        </p:txBody>
      </p:sp>
      <p:pic>
        <p:nvPicPr>
          <p:cNvPr id="11" name="Picture 10" descr="A person wearing a suit and tie&#10;&#10;Description generated with very high confidence">
            <a:extLst>
              <a:ext uri="{FF2B5EF4-FFF2-40B4-BE49-F238E27FC236}">
                <a16:creationId xmlns:a16="http://schemas.microsoft.com/office/drawing/2014/main" xmlns="" id="{B29C5CAF-1A70-4618-BE8C-A47FD8FBABBD}"/>
              </a:ext>
            </a:extLst>
          </p:cNvPr>
          <p:cNvPicPr>
            <a:picLocks noChangeAspect="1"/>
          </p:cNvPicPr>
          <p:nvPr/>
        </p:nvPicPr>
        <p:blipFill rotWithShape="1">
          <a:blip r:embed="rId3"/>
          <a:srcRect b="22394"/>
          <a:stretch/>
        </p:blipFill>
        <p:spPr>
          <a:xfrm>
            <a:off x="6358758" y="1320155"/>
            <a:ext cx="1874054" cy="1979961"/>
          </a:xfrm>
          <a:prstGeom prst="rect">
            <a:avLst/>
          </a:prstGeom>
        </p:spPr>
      </p:pic>
      <p:sp>
        <p:nvSpPr>
          <p:cNvPr id="12" name="Rectangle 11">
            <a:extLst>
              <a:ext uri="{FF2B5EF4-FFF2-40B4-BE49-F238E27FC236}">
                <a16:creationId xmlns:a16="http://schemas.microsoft.com/office/drawing/2014/main" xmlns="" id="{DA1816AB-7E98-4BAE-831E-D176D7BC259F}"/>
              </a:ext>
            </a:extLst>
          </p:cNvPr>
          <p:cNvSpPr/>
          <p:nvPr/>
        </p:nvSpPr>
        <p:spPr>
          <a:xfrm>
            <a:off x="6709727" y="3418602"/>
            <a:ext cx="1172116" cy="369332"/>
          </a:xfrm>
          <a:prstGeom prst="rect">
            <a:avLst/>
          </a:prstGeom>
        </p:spPr>
        <p:txBody>
          <a:bodyPr wrap="none">
            <a:spAutoFit/>
          </a:bodyPr>
          <a:lstStyle/>
          <a:p>
            <a:r>
              <a:rPr lang="zh-CN" altLang="en-US" sz="1800" dirty="0">
                <a:solidFill>
                  <a:schemeClr val="bg1"/>
                </a:solidFill>
              </a:rPr>
              <a:t>艾伦</a:t>
            </a:r>
            <a:r>
              <a:rPr lang="en-US" altLang="zh-CN" sz="1800" dirty="0">
                <a:solidFill>
                  <a:schemeClr val="bg1"/>
                </a:solidFill>
              </a:rPr>
              <a:t>.</a:t>
            </a:r>
            <a:r>
              <a:rPr lang="zh-CN" altLang="en-US" sz="1800" dirty="0">
                <a:solidFill>
                  <a:schemeClr val="bg1"/>
                </a:solidFill>
              </a:rPr>
              <a:t>图灵</a:t>
            </a:r>
            <a:endParaRPr lang="en-US" sz="1800" dirty="0">
              <a:solidFill>
                <a:schemeClr val="bg1"/>
              </a:solidFill>
            </a:endParaRPr>
          </a:p>
        </p:txBody>
      </p:sp>
      <p:pic>
        <p:nvPicPr>
          <p:cNvPr id="13" name="Picture 12" descr="A picture containing text&#10;&#10;Description generated with high confidence">
            <a:extLst>
              <a:ext uri="{FF2B5EF4-FFF2-40B4-BE49-F238E27FC236}">
                <a16:creationId xmlns:a16="http://schemas.microsoft.com/office/drawing/2014/main" xmlns="" id="{875378C9-9827-4519-8921-FC9CE2163589}"/>
              </a:ext>
            </a:extLst>
          </p:cNvPr>
          <p:cNvPicPr>
            <a:picLocks noChangeAspect="1"/>
          </p:cNvPicPr>
          <p:nvPr/>
        </p:nvPicPr>
        <p:blipFill>
          <a:blip r:embed="rId4"/>
          <a:stretch>
            <a:fillRect/>
          </a:stretch>
        </p:blipFill>
        <p:spPr>
          <a:xfrm>
            <a:off x="708943" y="2491926"/>
            <a:ext cx="3482422" cy="2057431"/>
          </a:xfrm>
          <a:prstGeom prst="rect">
            <a:avLst/>
          </a:prstGeom>
        </p:spPr>
      </p:pic>
      <p:pic>
        <p:nvPicPr>
          <p:cNvPr id="15" name="Picture 14" descr="A drawing of a face&#10;&#10;Description generated with high confidence">
            <a:extLst>
              <a:ext uri="{FF2B5EF4-FFF2-40B4-BE49-F238E27FC236}">
                <a16:creationId xmlns:a16="http://schemas.microsoft.com/office/drawing/2014/main" xmlns="" id="{152088C5-20B1-4CF1-93D0-3F745E8E5F03}"/>
              </a:ext>
            </a:extLst>
          </p:cNvPr>
          <p:cNvPicPr>
            <a:picLocks noChangeAspect="1"/>
          </p:cNvPicPr>
          <p:nvPr/>
        </p:nvPicPr>
        <p:blipFill>
          <a:blip r:embed="rId5"/>
          <a:stretch>
            <a:fillRect/>
          </a:stretch>
        </p:blipFill>
        <p:spPr>
          <a:xfrm>
            <a:off x="4212388" y="2491926"/>
            <a:ext cx="1605088" cy="2057431"/>
          </a:xfrm>
          <a:prstGeom prst="rect">
            <a:avLst/>
          </a:prstGeom>
        </p:spPr>
      </p:pic>
      <p:sp>
        <p:nvSpPr>
          <p:cNvPr id="6" name="TextBox 5">
            <a:extLst>
              <a:ext uri="{FF2B5EF4-FFF2-40B4-BE49-F238E27FC236}">
                <a16:creationId xmlns:a16="http://schemas.microsoft.com/office/drawing/2014/main" xmlns="" id="{21E701FD-EBF8-418A-B3F5-EADD49FE0275}"/>
              </a:ext>
            </a:extLst>
          </p:cNvPr>
          <p:cNvSpPr txBox="1"/>
          <p:nvPr/>
        </p:nvSpPr>
        <p:spPr>
          <a:xfrm>
            <a:off x="631091" y="1157082"/>
            <a:ext cx="1620957" cy="523220"/>
          </a:xfrm>
          <a:prstGeom prst="rect">
            <a:avLst/>
          </a:prstGeom>
          <a:noFill/>
        </p:spPr>
        <p:txBody>
          <a:bodyPr wrap="none" rtlCol="0">
            <a:spAutoFit/>
          </a:bodyPr>
          <a:lstStyle/>
          <a:p>
            <a:r>
              <a:rPr lang="zh-CN" altLang="en-US" sz="2800" dirty="0">
                <a:solidFill>
                  <a:schemeClr val="bg1"/>
                </a:solidFill>
              </a:rPr>
              <a:t>图灵测试</a:t>
            </a:r>
            <a:endParaRPr lang="en-US" sz="2800" dirty="0">
              <a:solidFill>
                <a:schemeClr val="bg1"/>
              </a:solidFill>
            </a:endParaRPr>
          </a:p>
        </p:txBody>
      </p:sp>
      <p:sp>
        <p:nvSpPr>
          <p:cNvPr id="16" name="Rectangle 15">
            <a:extLst>
              <a:ext uri="{FF2B5EF4-FFF2-40B4-BE49-F238E27FC236}">
                <a16:creationId xmlns:a16="http://schemas.microsoft.com/office/drawing/2014/main" xmlns="" id="{0281A522-2245-4BCF-8FBC-9CE9E5702A30}"/>
              </a:ext>
            </a:extLst>
          </p:cNvPr>
          <p:cNvSpPr/>
          <p:nvPr/>
        </p:nvSpPr>
        <p:spPr>
          <a:xfrm>
            <a:off x="6358758" y="4164589"/>
            <a:ext cx="2533322" cy="461665"/>
          </a:xfrm>
          <a:prstGeom prst="rect">
            <a:avLst/>
          </a:prstGeom>
        </p:spPr>
        <p:txBody>
          <a:bodyPr wrap="square">
            <a:spAutoFit/>
          </a:bodyPr>
          <a:lstStyle/>
          <a:p>
            <a:r>
              <a:rPr lang="en-US" sz="1200" dirty="0">
                <a:solidFill>
                  <a:schemeClr val="bg1"/>
                </a:solidFill>
              </a:rPr>
              <a:t>"Computing Machinery and Intelligence" (1950)</a:t>
            </a:r>
          </a:p>
        </p:txBody>
      </p:sp>
      <p:sp>
        <p:nvSpPr>
          <p:cNvPr id="7" name="Rectangle 6">
            <a:extLst>
              <a:ext uri="{FF2B5EF4-FFF2-40B4-BE49-F238E27FC236}">
                <a16:creationId xmlns:a16="http://schemas.microsoft.com/office/drawing/2014/main" xmlns="" id="{1168DB26-536C-470A-97AF-A7C6FFFD5710}"/>
              </a:ext>
            </a:extLst>
          </p:cNvPr>
          <p:cNvSpPr/>
          <p:nvPr/>
        </p:nvSpPr>
        <p:spPr>
          <a:xfrm>
            <a:off x="631091" y="1680302"/>
            <a:ext cx="4572000" cy="707886"/>
          </a:xfrm>
          <a:prstGeom prst="rect">
            <a:avLst/>
          </a:prstGeom>
        </p:spPr>
        <p:txBody>
          <a:bodyPr>
            <a:spAutoFit/>
          </a:bodyPr>
          <a:lstStyle/>
          <a:p>
            <a:r>
              <a:rPr lang="zh-CN" altLang="en-US" sz="2000" dirty="0">
                <a:solidFill>
                  <a:schemeClr val="bg1"/>
                </a:solidFill>
              </a:rPr>
              <a:t>通过</a:t>
            </a:r>
            <a:r>
              <a:rPr lang="en-US" sz="2000" dirty="0" err="1">
                <a:solidFill>
                  <a:schemeClr val="bg1"/>
                </a:solidFill>
              </a:rPr>
              <a:t>人类和机器之间的自然语言对话</a:t>
            </a:r>
            <a:r>
              <a:rPr lang="zh-CN" altLang="en-US" sz="2000" dirty="0">
                <a:solidFill>
                  <a:schemeClr val="bg1"/>
                </a:solidFill>
              </a:rPr>
              <a:t>来判断机器是否具有智能</a:t>
            </a:r>
            <a:r>
              <a:rPr lang="en-US" sz="2000" dirty="0">
                <a:solidFill>
                  <a:schemeClr val="bg1"/>
                </a:solidFill>
              </a:rPr>
              <a:t>。</a:t>
            </a:r>
          </a:p>
        </p:txBody>
      </p:sp>
    </p:spTree>
    <p:extLst>
      <p:ext uri="{BB962C8B-B14F-4D97-AF65-F5344CB8AC3E}">
        <p14:creationId xmlns:p14="http://schemas.microsoft.com/office/powerpoint/2010/main" val="17432703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Rectangle 81">
            <a:extLst>
              <a:ext uri="{FF2B5EF4-FFF2-40B4-BE49-F238E27FC236}">
                <a16:creationId xmlns:a16="http://schemas.microsoft.com/office/drawing/2014/main" xmlns="" id="{F3EC2799-A84F-453F-A8C9-646A98345292}"/>
              </a:ext>
            </a:extLst>
          </p:cNvPr>
          <p:cNvSpPr/>
          <p:nvPr/>
        </p:nvSpPr>
        <p:spPr>
          <a:xfrm>
            <a:off x="4696759" y="3445463"/>
            <a:ext cx="4367941" cy="1600544"/>
          </a:xfrm>
          <a:prstGeom prst="rect">
            <a:avLst/>
          </a:prstGeom>
          <a:solidFill>
            <a:schemeClr val="accent1">
              <a:lumMod val="5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E842505B-D300-4C0C-B000-A5F22870A309}"/>
              </a:ext>
            </a:extLst>
          </p:cNvPr>
          <p:cNvSpPr/>
          <p:nvPr/>
        </p:nvSpPr>
        <p:spPr>
          <a:xfrm>
            <a:off x="140997" y="3449453"/>
            <a:ext cx="4367941" cy="1600544"/>
          </a:xfrm>
          <a:prstGeom prst="rect">
            <a:avLst/>
          </a:prstGeom>
          <a:solidFill>
            <a:schemeClr val="accent1">
              <a:lumMod val="5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xmlns="" id="{D00E533C-7B3D-4D4F-A01B-68BBD232298E}"/>
              </a:ext>
            </a:extLst>
          </p:cNvPr>
          <p:cNvSpPr/>
          <p:nvPr/>
        </p:nvSpPr>
        <p:spPr>
          <a:xfrm>
            <a:off x="4696760" y="1391995"/>
            <a:ext cx="4367941" cy="1600544"/>
          </a:xfrm>
          <a:prstGeom prst="rect">
            <a:avLst/>
          </a:prstGeom>
          <a:solidFill>
            <a:schemeClr val="accent1">
              <a:lumMod val="5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xmlns="" id="{E7A9BBAC-9C35-40A8-8916-60904884D1EC}"/>
              </a:ext>
            </a:extLst>
          </p:cNvPr>
          <p:cNvSpPr/>
          <p:nvPr/>
        </p:nvSpPr>
        <p:spPr>
          <a:xfrm>
            <a:off x="153912" y="1394213"/>
            <a:ext cx="4367941" cy="1600544"/>
          </a:xfrm>
          <a:prstGeom prst="rect">
            <a:avLst/>
          </a:prstGeom>
          <a:solidFill>
            <a:schemeClr val="accent1">
              <a:lumMod val="5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标题 1"/>
          <p:cNvSpPr>
            <a:spLocks noGrp="1"/>
          </p:cNvSpPr>
          <p:nvPr>
            <p:ph type="title"/>
          </p:nvPr>
        </p:nvSpPr>
        <p:spPr>
          <a:xfrm>
            <a:off x="420305" y="169671"/>
            <a:ext cx="5896411" cy="756302"/>
          </a:xfrm>
        </p:spPr>
        <p:txBody>
          <a:bodyPr>
            <a:normAutofit/>
          </a:bodyPr>
          <a:lstStyle/>
          <a:p>
            <a:r>
              <a:rPr lang="zh-CN" altLang="en-US" sz="3600" b="1" dirty="0"/>
              <a:t>主要的人机对话系统框架</a:t>
            </a:r>
            <a:endParaRPr lang="zh-CN" altLang="en-US" sz="3600" dirty="0"/>
          </a:p>
        </p:txBody>
      </p:sp>
      <p:cxnSp>
        <p:nvCxnSpPr>
          <p:cNvPr id="10" name="Straight Arrow Connector 9">
            <a:extLst>
              <a:ext uri="{FF2B5EF4-FFF2-40B4-BE49-F238E27FC236}">
                <a16:creationId xmlns:a16="http://schemas.microsoft.com/office/drawing/2014/main" xmlns="" id="{E1B7BB19-D709-49F9-A79E-55E507AE18CD}"/>
              </a:ext>
            </a:extLst>
          </p:cNvPr>
          <p:cNvCxnSpPr>
            <a:cxnSpLocks/>
          </p:cNvCxnSpPr>
          <p:nvPr/>
        </p:nvCxnSpPr>
        <p:spPr>
          <a:xfrm flipV="1">
            <a:off x="7470414" y="2430218"/>
            <a:ext cx="174645" cy="173816"/>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xmlns="" id="{6F63555C-F624-4F51-A91B-9ACD468F431D}"/>
              </a:ext>
            </a:extLst>
          </p:cNvPr>
          <p:cNvSpPr/>
          <p:nvPr/>
        </p:nvSpPr>
        <p:spPr>
          <a:xfrm>
            <a:off x="893219" y="1946592"/>
            <a:ext cx="464574" cy="261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ASR</a:t>
            </a:r>
          </a:p>
        </p:txBody>
      </p:sp>
      <p:sp>
        <p:nvSpPr>
          <p:cNvPr id="17" name="Rectangle 16">
            <a:extLst>
              <a:ext uri="{FF2B5EF4-FFF2-40B4-BE49-F238E27FC236}">
                <a16:creationId xmlns:a16="http://schemas.microsoft.com/office/drawing/2014/main" xmlns="" id="{69A1FF2F-11F3-4480-BBA7-4B92B0E34B81}"/>
              </a:ext>
            </a:extLst>
          </p:cNvPr>
          <p:cNvSpPr/>
          <p:nvPr/>
        </p:nvSpPr>
        <p:spPr>
          <a:xfrm>
            <a:off x="1750469" y="1946592"/>
            <a:ext cx="464574" cy="261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LU</a:t>
            </a:r>
          </a:p>
        </p:txBody>
      </p:sp>
      <p:sp>
        <p:nvSpPr>
          <p:cNvPr id="18" name="Rectangle 17">
            <a:extLst>
              <a:ext uri="{FF2B5EF4-FFF2-40B4-BE49-F238E27FC236}">
                <a16:creationId xmlns:a16="http://schemas.microsoft.com/office/drawing/2014/main" xmlns="" id="{6DDDDD4F-E4FE-443B-8427-A34DB9C56F62}"/>
              </a:ext>
            </a:extLst>
          </p:cNvPr>
          <p:cNvSpPr/>
          <p:nvPr/>
        </p:nvSpPr>
        <p:spPr>
          <a:xfrm>
            <a:off x="2630764" y="1882153"/>
            <a:ext cx="813925" cy="9512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Dialog Manager</a:t>
            </a:r>
          </a:p>
        </p:txBody>
      </p:sp>
      <p:cxnSp>
        <p:nvCxnSpPr>
          <p:cNvPr id="19" name="Straight Arrow Connector 18">
            <a:extLst>
              <a:ext uri="{FF2B5EF4-FFF2-40B4-BE49-F238E27FC236}">
                <a16:creationId xmlns:a16="http://schemas.microsoft.com/office/drawing/2014/main" xmlns="" id="{4A549C4A-F1B4-4221-8CEB-0216C0F3D419}"/>
              </a:ext>
            </a:extLst>
          </p:cNvPr>
          <p:cNvCxnSpPr>
            <a:cxnSpLocks/>
          </p:cNvCxnSpPr>
          <p:nvPr/>
        </p:nvCxnSpPr>
        <p:spPr>
          <a:xfrm>
            <a:off x="2250992" y="2084858"/>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xmlns="" id="{7F83DA02-541C-4F10-AD37-A58E6C727758}"/>
              </a:ext>
            </a:extLst>
          </p:cNvPr>
          <p:cNvCxnSpPr/>
          <p:nvPr/>
        </p:nvCxnSpPr>
        <p:spPr>
          <a:xfrm>
            <a:off x="1357793" y="2077483"/>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xmlns="" id="{B18C5914-1609-4CCF-8038-2250127B87AE}"/>
              </a:ext>
            </a:extLst>
          </p:cNvPr>
          <p:cNvCxnSpPr/>
          <p:nvPr/>
        </p:nvCxnSpPr>
        <p:spPr>
          <a:xfrm>
            <a:off x="506995" y="2084858"/>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CFD87A33-35CC-4416-83CF-880312819019}"/>
              </a:ext>
            </a:extLst>
          </p:cNvPr>
          <p:cNvSpPr txBox="1"/>
          <p:nvPr/>
        </p:nvSpPr>
        <p:spPr>
          <a:xfrm>
            <a:off x="79294" y="1601683"/>
            <a:ext cx="862778" cy="507831"/>
          </a:xfrm>
          <a:prstGeom prst="rect">
            <a:avLst/>
          </a:prstGeom>
          <a:noFill/>
        </p:spPr>
        <p:txBody>
          <a:bodyPr wrap="square" rtlCol="0">
            <a:spAutoFit/>
          </a:bodyPr>
          <a:lstStyle/>
          <a:p>
            <a:r>
              <a:rPr lang="en-US" dirty="0">
                <a:solidFill>
                  <a:schemeClr val="bg1"/>
                </a:solidFill>
                <a:latin typeface="Calibri" panose="020F0502020204030204"/>
              </a:rPr>
              <a:t>Speech input</a:t>
            </a:r>
          </a:p>
        </p:txBody>
      </p:sp>
      <p:sp>
        <p:nvSpPr>
          <p:cNvPr id="23" name="TextBox 22">
            <a:extLst>
              <a:ext uri="{FF2B5EF4-FFF2-40B4-BE49-F238E27FC236}">
                <a16:creationId xmlns:a16="http://schemas.microsoft.com/office/drawing/2014/main" xmlns="" id="{BEC14E3F-C9CA-43C7-80AD-D24C9BAC3988}"/>
              </a:ext>
            </a:extLst>
          </p:cNvPr>
          <p:cNvSpPr txBox="1"/>
          <p:nvPr/>
        </p:nvSpPr>
        <p:spPr>
          <a:xfrm>
            <a:off x="1092136" y="1601980"/>
            <a:ext cx="1064394" cy="300082"/>
          </a:xfrm>
          <a:prstGeom prst="rect">
            <a:avLst/>
          </a:prstGeom>
          <a:noFill/>
        </p:spPr>
        <p:txBody>
          <a:bodyPr wrap="none" rtlCol="0">
            <a:spAutoFit/>
          </a:bodyPr>
          <a:lstStyle/>
          <a:p>
            <a:r>
              <a:rPr lang="en-US" dirty="0">
                <a:solidFill>
                  <a:schemeClr val="bg1"/>
                </a:solidFill>
                <a:latin typeface="Calibri" panose="020F0502020204030204"/>
              </a:rPr>
              <a:t>Textual form</a:t>
            </a:r>
          </a:p>
        </p:txBody>
      </p:sp>
      <p:sp>
        <p:nvSpPr>
          <p:cNvPr id="24" name="TextBox 23">
            <a:extLst>
              <a:ext uri="{FF2B5EF4-FFF2-40B4-BE49-F238E27FC236}">
                <a16:creationId xmlns:a16="http://schemas.microsoft.com/office/drawing/2014/main" xmlns="" id="{6D4D51F3-2AE5-4BFF-B8A2-47F1C8AD228A}"/>
              </a:ext>
            </a:extLst>
          </p:cNvPr>
          <p:cNvSpPr txBox="1"/>
          <p:nvPr/>
        </p:nvSpPr>
        <p:spPr>
          <a:xfrm>
            <a:off x="2108809" y="1605644"/>
            <a:ext cx="1043619" cy="300082"/>
          </a:xfrm>
          <a:prstGeom prst="rect">
            <a:avLst/>
          </a:prstGeom>
          <a:noFill/>
        </p:spPr>
        <p:txBody>
          <a:bodyPr wrap="none" rtlCol="0">
            <a:spAutoFit/>
          </a:bodyPr>
          <a:lstStyle/>
          <a:p>
            <a:r>
              <a:rPr lang="en-US" dirty="0">
                <a:solidFill>
                  <a:schemeClr val="bg1"/>
                </a:solidFill>
                <a:latin typeface="Calibri" panose="020F0502020204030204"/>
              </a:rPr>
              <a:t>Logical form</a:t>
            </a:r>
          </a:p>
        </p:txBody>
      </p:sp>
      <p:sp>
        <p:nvSpPr>
          <p:cNvPr id="25" name="Rectangle 24">
            <a:extLst>
              <a:ext uri="{FF2B5EF4-FFF2-40B4-BE49-F238E27FC236}">
                <a16:creationId xmlns:a16="http://schemas.microsoft.com/office/drawing/2014/main" xmlns="" id="{E81EF87D-A2DF-4199-B083-2BA59823BD49}"/>
              </a:ext>
            </a:extLst>
          </p:cNvPr>
          <p:cNvSpPr/>
          <p:nvPr/>
        </p:nvSpPr>
        <p:spPr>
          <a:xfrm>
            <a:off x="893219" y="2443885"/>
            <a:ext cx="464574" cy="261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TTS</a:t>
            </a:r>
          </a:p>
        </p:txBody>
      </p:sp>
      <p:sp>
        <p:nvSpPr>
          <p:cNvPr id="26" name="Rectangle 25">
            <a:extLst>
              <a:ext uri="{FF2B5EF4-FFF2-40B4-BE49-F238E27FC236}">
                <a16:creationId xmlns:a16="http://schemas.microsoft.com/office/drawing/2014/main" xmlns="" id="{7DB3F018-5A02-4302-837D-EE887B087BB3}"/>
              </a:ext>
            </a:extLst>
          </p:cNvPr>
          <p:cNvSpPr/>
          <p:nvPr/>
        </p:nvSpPr>
        <p:spPr>
          <a:xfrm>
            <a:off x="1750469" y="2443885"/>
            <a:ext cx="464574" cy="2617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LG</a:t>
            </a:r>
          </a:p>
        </p:txBody>
      </p:sp>
      <p:cxnSp>
        <p:nvCxnSpPr>
          <p:cNvPr id="27" name="Straight Arrow Connector 26">
            <a:extLst>
              <a:ext uri="{FF2B5EF4-FFF2-40B4-BE49-F238E27FC236}">
                <a16:creationId xmlns:a16="http://schemas.microsoft.com/office/drawing/2014/main" xmlns="" id="{A8C921F8-F94D-4E29-B577-8079A92CE080}"/>
              </a:ext>
            </a:extLst>
          </p:cNvPr>
          <p:cNvCxnSpPr>
            <a:cxnSpLocks/>
          </p:cNvCxnSpPr>
          <p:nvPr/>
        </p:nvCxnSpPr>
        <p:spPr>
          <a:xfrm>
            <a:off x="2250992" y="2582151"/>
            <a:ext cx="379772" cy="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A6F471AE-F9FA-4BC2-AFB7-A2B96FEB7366}"/>
              </a:ext>
            </a:extLst>
          </p:cNvPr>
          <p:cNvCxnSpPr/>
          <p:nvPr/>
        </p:nvCxnSpPr>
        <p:spPr>
          <a:xfrm>
            <a:off x="1357793" y="2574777"/>
            <a:ext cx="379772" cy="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D3FD24B8-2DF6-4FB5-8A33-67DD0D31B102}"/>
              </a:ext>
            </a:extLst>
          </p:cNvPr>
          <p:cNvCxnSpPr/>
          <p:nvPr/>
        </p:nvCxnSpPr>
        <p:spPr>
          <a:xfrm>
            <a:off x="506995" y="2582151"/>
            <a:ext cx="379772" cy="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0" name="Cylinder 29">
            <a:extLst>
              <a:ext uri="{FF2B5EF4-FFF2-40B4-BE49-F238E27FC236}">
                <a16:creationId xmlns:a16="http://schemas.microsoft.com/office/drawing/2014/main" xmlns="" id="{E67710CF-720C-44E0-A7B7-C93C7FBDE6C4}"/>
              </a:ext>
            </a:extLst>
          </p:cNvPr>
          <p:cNvSpPr/>
          <p:nvPr/>
        </p:nvSpPr>
        <p:spPr>
          <a:xfrm>
            <a:off x="3815625" y="1901079"/>
            <a:ext cx="612158" cy="768143"/>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Data base</a:t>
            </a:r>
          </a:p>
        </p:txBody>
      </p:sp>
      <p:sp>
        <p:nvSpPr>
          <p:cNvPr id="31" name="Arrow: Left-Right 30">
            <a:extLst>
              <a:ext uri="{FF2B5EF4-FFF2-40B4-BE49-F238E27FC236}">
                <a16:creationId xmlns:a16="http://schemas.microsoft.com/office/drawing/2014/main" xmlns="" id="{2F40A4FE-D1F0-400F-A12B-6901D7D9800D}"/>
              </a:ext>
            </a:extLst>
          </p:cNvPr>
          <p:cNvSpPr/>
          <p:nvPr/>
        </p:nvSpPr>
        <p:spPr>
          <a:xfrm>
            <a:off x="3463099" y="2024174"/>
            <a:ext cx="334115" cy="216092"/>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a:endParaRPr>
          </a:p>
        </p:txBody>
      </p:sp>
      <p:cxnSp>
        <p:nvCxnSpPr>
          <p:cNvPr id="32" name="Straight Connector 31">
            <a:extLst>
              <a:ext uri="{FF2B5EF4-FFF2-40B4-BE49-F238E27FC236}">
                <a16:creationId xmlns:a16="http://schemas.microsoft.com/office/drawing/2014/main" xmlns="" id="{AF0D24E6-6AD6-44BF-9F19-0CD9044391F7}"/>
              </a:ext>
            </a:extLst>
          </p:cNvPr>
          <p:cNvCxnSpPr/>
          <p:nvPr/>
        </p:nvCxnSpPr>
        <p:spPr>
          <a:xfrm flipV="1">
            <a:off x="238573" y="3063165"/>
            <a:ext cx="8666855" cy="5063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BB277C85-5C54-4C2C-92F9-AE36240195F1}"/>
              </a:ext>
            </a:extLst>
          </p:cNvPr>
          <p:cNvCxnSpPr/>
          <p:nvPr/>
        </p:nvCxnSpPr>
        <p:spPr>
          <a:xfrm>
            <a:off x="4598751" y="1124382"/>
            <a:ext cx="0" cy="3918527"/>
          </a:xfrm>
          <a:prstGeom prst="line">
            <a:avLst/>
          </a:prstGeom>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xmlns="" id="{6FE8465F-59AE-4320-A932-02896558CA25}"/>
              </a:ext>
            </a:extLst>
          </p:cNvPr>
          <p:cNvSpPr/>
          <p:nvPr/>
        </p:nvSpPr>
        <p:spPr>
          <a:xfrm>
            <a:off x="2630764" y="3479055"/>
            <a:ext cx="813926" cy="710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bg1"/>
                </a:solidFill>
                <a:latin typeface="Calibri" panose="020F0502020204030204"/>
              </a:rPr>
              <a:t>ChitChat</a:t>
            </a:r>
            <a:r>
              <a:rPr lang="en-US" dirty="0">
                <a:solidFill>
                  <a:schemeClr val="bg1"/>
                </a:solidFill>
                <a:latin typeface="Calibri" panose="020F0502020204030204"/>
              </a:rPr>
              <a:t> Engine</a:t>
            </a:r>
          </a:p>
        </p:txBody>
      </p:sp>
      <p:cxnSp>
        <p:nvCxnSpPr>
          <p:cNvPr id="35" name="Straight Arrow Connector 34">
            <a:extLst>
              <a:ext uri="{FF2B5EF4-FFF2-40B4-BE49-F238E27FC236}">
                <a16:creationId xmlns:a16="http://schemas.microsoft.com/office/drawing/2014/main" xmlns="" id="{5D5F8904-8BE6-45BB-A2B4-85F3540AB97D}"/>
              </a:ext>
            </a:extLst>
          </p:cNvPr>
          <p:cNvCxnSpPr/>
          <p:nvPr/>
        </p:nvCxnSpPr>
        <p:spPr>
          <a:xfrm>
            <a:off x="2230587" y="3648894"/>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422EED1C-D270-46FB-BA98-568EF81D2CF6}"/>
              </a:ext>
            </a:extLst>
          </p:cNvPr>
          <p:cNvSpPr txBox="1"/>
          <p:nvPr/>
        </p:nvSpPr>
        <p:spPr>
          <a:xfrm>
            <a:off x="982184" y="3487384"/>
            <a:ext cx="1096903" cy="300082"/>
          </a:xfrm>
          <a:prstGeom prst="rect">
            <a:avLst/>
          </a:prstGeom>
          <a:noFill/>
        </p:spPr>
        <p:txBody>
          <a:bodyPr wrap="none" rtlCol="0">
            <a:spAutoFit/>
          </a:bodyPr>
          <a:lstStyle/>
          <a:p>
            <a:r>
              <a:rPr lang="en-US" dirty="0">
                <a:solidFill>
                  <a:schemeClr val="bg1"/>
                </a:solidFill>
                <a:latin typeface="Calibri" panose="020F0502020204030204"/>
              </a:rPr>
              <a:t>Textual input</a:t>
            </a:r>
          </a:p>
        </p:txBody>
      </p:sp>
      <p:cxnSp>
        <p:nvCxnSpPr>
          <p:cNvPr id="37" name="Straight Arrow Connector 36">
            <a:extLst>
              <a:ext uri="{FF2B5EF4-FFF2-40B4-BE49-F238E27FC236}">
                <a16:creationId xmlns:a16="http://schemas.microsoft.com/office/drawing/2014/main" xmlns="" id="{41EC2F29-97FC-4E0A-ADCB-E82E7028B961}"/>
              </a:ext>
            </a:extLst>
          </p:cNvPr>
          <p:cNvCxnSpPr/>
          <p:nvPr/>
        </p:nvCxnSpPr>
        <p:spPr>
          <a:xfrm>
            <a:off x="2222761" y="3982780"/>
            <a:ext cx="379772" cy="1"/>
          </a:xfrm>
          <a:prstGeom prst="straightConnector1">
            <a:avLst/>
          </a:prstGeom>
          <a:ln>
            <a:headEnd type="triangle"/>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xmlns="" id="{287F41E9-F866-4685-B18C-41C53C277CDA}"/>
              </a:ext>
            </a:extLst>
          </p:cNvPr>
          <p:cNvSpPr txBox="1"/>
          <p:nvPr/>
        </p:nvSpPr>
        <p:spPr>
          <a:xfrm>
            <a:off x="79294" y="2563294"/>
            <a:ext cx="857251" cy="507831"/>
          </a:xfrm>
          <a:prstGeom prst="rect">
            <a:avLst/>
          </a:prstGeom>
          <a:noFill/>
        </p:spPr>
        <p:txBody>
          <a:bodyPr wrap="square" rtlCol="0">
            <a:spAutoFit/>
          </a:bodyPr>
          <a:lstStyle/>
          <a:p>
            <a:r>
              <a:rPr lang="en-US" dirty="0">
                <a:solidFill>
                  <a:schemeClr val="bg1"/>
                </a:solidFill>
                <a:latin typeface="Calibri" panose="020F0502020204030204"/>
              </a:rPr>
              <a:t>Speech response</a:t>
            </a:r>
          </a:p>
        </p:txBody>
      </p:sp>
      <p:sp>
        <p:nvSpPr>
          <p:cNvPr id="39" name="TextBox 38">
            <a:extLst>
              <a:ext uri="{FF2B5EF4-FFF2-40B4-BE49-F238E27FC236}">
                <a16:creationId xmlns:a16="http://schemas.microsoft.com/office/drawing/2014/main" xmlns="" id="{6151C234-8390-4183-BB5C-17BB9CB27965}"/>
              </a:ext>
            </a:extLst>
          </p:cNvPr>
          <p:cNvSpPr txBox="1"/>
          <p:nvPr/>
        </p:nvSpPr>
        <p:spPr>
          <a:xfrm>
            <a:off x="3404308" y="1606481"/>
            <a:ext cx="784254" cy="300082"/>
          </a:xfrm>
          <a:prstGeom prst="rect">
            <a:avLst/>
          </a:prstGeom>
          <a:noFill/>
        </p:spPr>
        <p:txBody>
          <a:bodyPr wrap="none" rtlCol="0">
            <a:spAutoFit/>
          </a:bodyPr>
          <a:lstStyle/>
          <a:p>
            <a:r>
              <a:rPr lang="en-US" dirty="0">
                <a:solidFill>
                  <a:schemeClr val="bg1"/>
                </a:solidFill>
                <a:latin typeface="Calibri" panose="020F0502020204030204"/>
              </a:rPr>
              <a:t>Program</a:t>
            </a:r>
          </a:p>
        </p:txBody>
      </p:sp>
      <p:sp>
        <p:nvSpPr>
          <p:cNvPr id="40" name="TextBox 39">
            <a:extLst>
              <a:ext uri="{FF2B5EF4-FFF2-40B4-BE49-F238E27FC236}">
                <a16:creationId xmlns:a16="http://schemas.microsoft.com/office/drawing/2014/main" xmlns="" id="{EAD1E196-2566-4158-9773-089DC0E5735C}"/>
              </a:ext>
            </a:extLst>
          </p:cNvPr>
          <p:cNvSpPr txBox="1"/>
          <p:nvPr/>
        </p:nvSpPr>
        <p:spPr>
          <a:xfrm>
            <a:off x="974848" y="3922096"/>
            <a:ext cx="1365502" cy="300082"/>
          </a:xfrm>
          <a:prstGeom prst="rect">
            <a:avLst/>
          </a:prstGeom>
          <a:noFill/>
        </p:spPr>
        <p:txBody>
          <a:bodyPr wrap="none" rtlCol="0">
            <a:spAutoFit/>
          </a:bodyPr>
          <a:lstStyle/>
          <a:p>
            <a:r>
              <a:rPr lang="en-US" dirty="0">
                <a:solidFill>
                  <a:schemeClr val="bg1"/>
                </a:solidFill>
                <a:latin typeface="Calibri" panose="020F0502020204030204"/>
              </a:rPr>
              <a:t>Textual response</a:t>
            </a:r>
          </a:p>
        </p:txBody>
      </p:sp>
      <p:cxnSp>
        <p:nvCxnSpPr>
          <p:cNvPr id="41" name="Straight Arrow Connector 40">
            <a:extLst>
              <a:ext uri="{FF2B5EF4-FFF2-40B4-BE49-F238E27FC236}">
                <a16:creationId xmlns:a16="http://schemas.microsoft.com/office/drawing/2014/main" xmlns="" id="{81EFC046-C434-40C1-932E-48EA8C981446}"/>
              </a:ext>
            </a:extLst>
          </p:cNvPr>
          <p:cNvCxnSpPr>
            <a:cxnSpLocks/>
          </p:cNvCxnSpPr>
          <p:nvPr/>
        </p:nvCxnSpPr>
        <p:spPr>
          <a:xfrm flipV="1">
            <a:off x="3409224" y="4178641"/>
            <a:ext cx="0" cy="239429"/>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E23ABF7E-7770-41B6-B953-4289B731F935}"/>
              </a:ext>
            </a:extLst>
          </p:cNvPr>
          <p:cNvSpPr txBox="1"/>
          <p:nvPr/>
        </p:nvSpPr>
        <p:spPr>
          <a:xfrm>
            <a:off x="3247725" y="4384836"/>
            <a:ext cx="965329" cy="300082"/>
          </a:xfrm>
          <a:prstGeom prst="rect">
            <a:avLst/>
          </a:prstGeom>
          <a:noFill/>
        </p:spPr>
        <p:txBody>
          <a:bodyPr wrap="none" rtlCol="0">
            <a:spAutoFit/>
          </a:bodyPr>
          <a:lstStyle/>
          <a:p>
            <a:r>
              <a:rPr lang="en-US" dirty="0">
                <a:solidFill>
                  <a:schemeClr val="bg1"/>
                </a:solidFill>
                <a:latin typeface="Calibri" panose="020F0502020204030204"/>
              </a:rPr>
              <a:t>Personality</a:t>
            </a:r>
          </a:p>
        </p:txBody>
      </p:sp>
      <p:cxnSp>
        <p:nvCxnSpPr>
          <p:cNvPr id="43" name="Straight Arrow Connector 42">
            <a:extLst>
              <a:ext uri="{FF2B5EF4-FFF2-40B4-BE49-F238E27FC236}">
                <a16:creationId xmlns:a16="http://schemas.microsoft.com/office/drawing/2014/main" xmlns="" id="{60DD55F1-A704-4CD7-92F8-2059177E813D}"/>
              </a:ext>
            </a:extLst>
          </p:cNvPr>
          <p:cNvCxnSpPr>
            <a:cxnSpLocks/>
          </p:cNvCxnSpPr>
          <p:nvPr/>
        </p:nvCxnSpPr>
        <p:spPr>
          <a:xfrm flipV="1">
            <a:off x="3194567" y="4195295"/>
            <a:ext cx="0" cy="395738"/>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xmlns="" id="{64A96A86-7212-4A2A-847B-E2C77C5C0C69}"/>
              </a:ext>
            </a:extLst>
          </p:cNvPr>
          <p:cNvSpPr txBox="1"/>
          <p:nvPr/>
        </p:nvSpPr>
        <p:spPr>
          <a:xfrm>
            <a:off x="3069609" y="4580522"/>
            <a:ext cx="732123" cy="300082"/>
          </a:xfrm>
          <a:prstGeom prst="rect">
            <a:avLst/>
          </a:prstGeom>
          <a:noFill/>
        </p:spPr>
        <p:txBody>
          <a:bodyPr wrap="none" rtlCol="0">
            <a:spAutoFit/>
          </a:bodyPr>
          <a:lstStyle/>
          <a:p>
            <a:r>
              <a:rPr lang="en-US" dirty="0">
                <a:solidFill>
                  <a:schemeClr val="bg1"/>
                </a:solidFill>
                <a:latin typeface="Calibri" panose="020F0502020204030204"/>
              </a:rPr>
              <a:t>Context</a:t>
            </a:r>
          </a:p>
        </p:txBody>
      </p:sp>
      <p:cxnSp>
        <p:nvCxnSpPr>
          <p:cNvPr id="45" name="Straight Arrow Connector 44">
            <a:extLst>
              <a:ext uri="{FF2B5EF4-FFF2-40B4-BE49-F238E27FC236}">
                <a16:creationId xmlns:a16="http://schemas.microsoft.com/office/drawing/2014/main" xmlns="" id="{055FC139-01E3-4EC8-A812-C356FF544D30}"/>
              </a:ext>
            </a:extLst>
          </p:cNvPr>
          <p:cNvCxnSpPr>
            <a:cxnSpLocks/>
          </p:cNvCxnSpPr>
          <p:nvPr/>
        </p:nvCxnSpPr>
        <p:spPr>
          <a:xfrm flipV="1">
            <a:off x="2954216" y="4195295"/>
            <a:ext cx="0" cy="601840"/>
          </a:xfrm>
          <a:prstGeom prst="straightConnector1">
            <a:avLst/>
          </a:prstGeom>
          <a:ln>
            <a:solidFill>
              <a:srgbClr val="00B05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9D88E675-32BB-4189-BA68-171CF7592F53}"/>
              </a:ext>
            </a:extLst>
          </p:cNvPr>
          <p:cNvSpPr txBox="1"/>
          <p:nvPr/>
        </p:nvSpPr>
        <p:spPr>
          <a:xfrm>
            <a:off x="2773345" y="4809529"/>
            <a:ext cx="1605875" cy="300082"/>
          </a:xfrm>
          <a:prstGeom prst="rect">
            <a:avLst/>
          </a:prstGeom>
          <a:noFill/>
        </p:spPr>
        <p:txBody>
          <a:bodyPr wrap="square" rtlCol="0">
            <a:spAutoFit/>
          </a:bodyPr>
          <a:lstStyle/>
          <a:p>
            <a:r>
              <a:rPr lang="en-US" dirty="0">
                <a:solidFill>
                  <a:schemeClr val="bg1"/>
                </a:solidFill>
                <a:latin typeface="Calibri" panose="020F0502020204030204"/>
              </a:rPr>
              <a:t>Knowledge</a:t>
            </a:r>
          </a:p>
        </p:txBody>
      </p:sp>
      <p:sp>
        <p:nvSpPr>
          <p:cNvPr id="47" name="Rectangle 46">
            <a:extLst>
              <a:ext uri="{FF2B5EF4-FFF2-40B4-BE49-F238E27FC236}">
                <a16:creationId xmlns:a16="http://schemas.microsoft.com/office/drawing/2014/main" xmlns="" id="{E341DA1A-D47E-4837-AAA7-570B1BEC8170}"/>
              </a:ext>
            </a:extLst>
          </p:cNvPr>
          <p:cNvSpPr/>
          <p:nvPr/>
        </p:nvSpPr>
        <p:spPr>
          <a:xfrm>
            <a:off x="5531584" y="1714470"/>
            <a:ext cx="939790" cy="401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Semantic parsing</a:t>
            </a:r>
          </a:p>
        </p:txBody>
      </p:sp>
      <p:cxnSp>
        <p:nvCxnSpPr>
          <p:cNvPr id="48" name="Straight Arrow Connector 47">
            <a:extLst>
              <a:ext uri="{FF2B5EF4-FFF2-40B4-BE49-F238E27FC236}">
                <a16:creationId xmlns:a16="http://schemas.microsoft.com/office/drawing/2014/main" xmlns="" id="{7BFCB32E-B3D6-4AF1-B55F-C5EBC7559157}"/>
              </a:ext>
            </a:extLst>
          </p:cNvPr>
          <p:cNvCxnSpPr/>
          <p:nvPr/>
        </p:nvCxnSpPr>
        <p:spPr>
          <a:xfrm>
            <a:off x="5145361" y="1852737"/>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xmlns="" id="{00199E7E-E92E-4F27-BD68-7C3F27CCC772}"/>
              </a:ext>
            </a:extLst>
          </p:cNvPr>
          <p:cNvSpPr txBox="1"/>
          <p:nvPr/>
        </p:nvSpPr>
        <p:spPr>
          <a:xfrm>
            <a:off x="4717660" y="1409767"/>
            <a:ext cx="1039208" cy="300082"/>
          </a:xfrm>
          <a:prstGeom prst="rect">
            <a:avLst/>
          </a:prstGeom>
          <a:noFill/>
        </p:spPr>
        <p:txBody>
          <a:bodyPr wrap="square" rtlCol="0">
            <a:spAutoFit/>
          </a:bodyPr>
          <a:lstStyle/>
          <a:p>
            <a:r>
              <a:rPr lang="en-US" dirty="0">
                <a:solidFill>
                  <a:schemeClr val="bg1"/>
                </a:solidFill>
                <a:latin typeface="Calibri" panose="020F0502020204030204"/>
              </a:rPr>
              <a:t>NL question</a:t>
            </a:r>
          </a:p>
        </p:txBody>
      </p:sp>
      <p:sp>
        <p:nvSpPr>
          <p:cNvPr id="50" name="Rectangle 49">
            <a:extLst>
              <a:ext uri="{FF2B5EF4-FFF2-40B4-BE49-F238E27FC236}">
                <a16:creationId xmlns:a16="http://schemas.microsoft.com/office/drawing/2014/main" xmlns="" id="{47663E3A-88D9-467A-90E8-608EBA7B4F7E}"/>
              </a:ext>
            </a:extLst>
          </p:cNvPr>
          <p:cNvSpPr/>
          <p:nvPr/>
        </p:nvSpPr>
        <p:spPr>
          <a:xfrm>
            <a:off x="6868469" y="1714470"/>
            <a:ext cx="977341" cy="401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Knowledge base</a:t>
            </a:r>
          </a:p>
        </p:txBody>
      </p:sp>
      <p:cxnSp>
        <p:nvCxnSpPr>
          <p:cNvPr id="51" name="Straight Arrow Connector 50">
            <a:extLst>
              <a:ext uri="{FF2B5EF4-FFF2-40B4-BE49-F238E27FC236}">
                <a16:creationId xmlns:a16="http://schemas.microsoft.com/office/drawing/2014/main" xmlns="" id="{9431EF42-2AA5-47D1-BCA4-8A04EE31CF12}"/>
              </a:ext>
            </a:extLst>
          </p:cNvPr>
          <p:cNvCxnSpPr/>
          <p:nvPr/>
        </p:nvCxnSpPr>
        <p:spPr>
          <a:xfrm>
            <a:off x="6482246" y="1852737"/>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xmlns="" id="{A8A81EC2-56DC-4A65-A708-BA48D7BE834F}"/>
              </a:ext>
            </a:extLst>
          </p:cNvPr>
          <p:cNvSpPr txBox="1"/>
          <p:nvPr/>
        </p:nvSpPr>
        <p:spPr>
          <a:xfrm>
            <a:off x="6054546" y="1409767"/>
            <a:ext cx="1039208" cy="300082"/>
          </a:xfrm>
          <a:prstGeom prst="rect">
            <a:avLst/>
          </a:prstGeom>
          <a:noFill/>
        </p:spPr>
        <p:txBody>
          <a:bodyPr wrap="square" rtlCol="0">
            <a:spAutoFit/>
          </a:bodyPr>
          <a:lstStyle/>
          <a:p>
            <a:r>
              <a:rPr lang="en-US" dirty="0">
                <a:solidFill>
                  <a:schemeClr val="bg1"/>
                </a:solidFill>
                <a:latin typeface="Calibri" panose="020F0502020204030204"/>
              </a:rPr>
              <a:t>Logical form</a:t>
            </a:r>
          </a:p>
        </p:txBody>
      </p:sp>
      <p:cxnSp>
        <p:nvCxnSpPr>
          <p:cNvPr id="53" name="Straight Arrow Connector 52">
            <a:extLst>
              <a:ext uri="{FF2B5EF4-FFF2-40B4-BE49-F238E27FC236}">
                <a16:creationId xmlns:a16="http://schemas.microsoft.com/office/drawing/2014/main" xmlns="" id="{423B851F-DD9A-4526-A295-0298529DC130}"/>
              </a:ext>
            </a:extLst>
          </p:cNvPr>
          <p:cNvCxnSpPr/>
          <p:nvPr/>
        </p:nvCxnSpPr>
        <p:spPr>
          <a:xfrm>
            <a:off x="7427393" y="2115837"/>
            <a:ext cx="0" cy="2315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xmlns="" id="{7C494DC3-9AA3-4FEC-9FE3-97572A054568}"/>
              </a:ext>
            </a:extLst>
          </p:cNvPr>
          <p:cNvSpPr/>
          <p:nvPr/>
        </p:nvSpPr>
        <p:spPr>
          <a:xfrm>
            <a:off x="7428253" y="2805667"/>
            <a:ext cx="92534" cy="84819"/>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a:endParaRPr>
          </a:p>
        </p:txBody>
      </p:sp>
      <p:cxnSp>
        <p:nvCxnSpPr>
          <p:cNvPr id="55" name="Straight Arrow Connector 54">
            <a:extLst>
              <a:ext uri="{FF2B5EF4-FFF2-40B4-BE49-F238E27FC236}">
                <a16:creationId xmlns:a16="http://schemas.microsoft.com/office/drawing/2014/main" xmlns="" id="{5DE640F2-BBCB-41AD-B48C-BD04FE99B818}"/>
              </a:ext>
            </a:extLst>
          </p:cNvPr>
          <p:cNvCxnSpPr>
            <a:stCxn id="54" idx="0"/>
          </p:cNvCxnSpPr>
          <p:nvPr/>
        </p:nvCxnSpPr>
        <p:spPr>
          <a:xfrm flipH="1" flipV="1">
            <a:off x="7474520" y="2632736"/>
            <a:ext cx="1" cy="172931"/>
          </a:xfrm>
          <a:prstGeom prst="straightConnector1">
            <a:avLst/>
          </a:prstGeom>
          <a:ln>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6" name="Oval 55">
            <a:extLst>
              <a:ext uri="{FF2B5EF4-FFF2-40B4-BE49-F238E27FC236}">
                <a16:creationId xmlns:a16="http://schemas.microsoft.com/office/drawing/2014/main" xmlns="" id="{CFCC7EE8-012F-483C-9867-F0BDD3ABEDBF}"/>
              </a:ext>
            </a:extLst>
          </p:cNvPr>
          <p:cNvSpPr/>
          <p:nvPr/>
        </p:nvSpPr>
        <p:spPr>
          <a:xfrm>
            <a:off x="7428253" y="2554790"/>
            <a:ext cx="92534" cy="84819"/>
          </a:xfrm>
          <a:prstGeom prst="ellipse">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a:endParaRPr>
          </a:p>
        </p:txBody>
      </p:sp>
      <p:sp>
        <p:nvSpPr>
          <p:cNvPr id="57" name="Oval 56">
            <a:extLst>
              <a:ext uri="{FF2B5EF4-FFF2-40B4-BE49-F238E27FC236}">
                <a16:creationId xmlns:a16="http://schemas.microsoft.com/office/drawing/2014/main" xmlns="" id="{01CBBA7F-B8B6-4576-9912-4009F11EA2ED}"/>
              </a:ext>
            </a:extLst>
          </p:cNvPr>
          <p:cNvSpPr/>
          <p:nvPr/>
        </p:nvSpPr>
        <p:spPr>
          <a:xfrm>
            <a:off x="7635614" y="2375933"/>
            <a:ext cx="92534" cy="84819"/>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a:endParaRPr>
          </a:p>
        </p:txBody>
      </p:sp>
      <p:sp>
        <p:nvSpPr>
          <p:cNvPr id="58" name="Rectangle: Rounded Corners 57">
            <a:extLst>
              <a:ext uri="{FF2B5EF4-FFF2-40B4-BE49-F238E27FC236}">
                <a16:creationId xmlns:a16="http://schemas.microsoft.com/office/drawing/2014/main" xmlns="" id="{64D96990-079E-4588-A60D-A59D1784B402}"/>
              </a:ext>
            </a:extLst>
          </p:cNvPr>
          <p:cNvSpPr/>
          <p:nvPr/>
        </p:nvSpPr>
        <p:spPr>
          <a:xfrm>
            <a:off x="7253830" y="2357788"/>
            <a:ext cx="581909" cy="593480"/>
          </a:xfrm>
          <a:prstGeom prst="roundRect">
            <a:avLst/>
          </a:prstGeom>
          <a:noFill/>
          <a:ln>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Calibri" panose="020F0502020204030204"/>
            </a:endParaRPr>
          </a:p>
        </p:txBody>
      </p:sp>
      <p:sp>
        <p:nvSpPr>
          <p:cNvPr id="59" name="TextBox 58">
            <a:extLst>
              <a:ext uri="{FF2B5EF4-FFF2-40B4-BE49-F238E27FC236}">
                <a16:creationId xmlns:a16="http://schemas.microsoft.com/office/drawing/2014/main" xmlns="" id="{EBAE02F5-E008-471E-BD49-7CE1CEC63AFB}"/>
              </a:ext>
            </a:extLst>
          </p:cNvPr>
          <p:cNvSpPr txBox="1"/>
          <p:nvPr/>
        </p:nvSpPr>
        <p:spPr>
          <a:xfrm>
            <a:off x="7819966" y="2341782"/>
            <a:ext cx="909416" cy="300082"/>
          </a:xfrm>
          <a:prstGeom prst="rect">
            <a:avLst/>
          </a:prstGeom>
          <a:noFill/>
        </p:spPr>
        <p:txBody>
          <a:bodyPr wrap="none" rtlCol="0">
            <a:spAutoFit/>
          </a:bodyPr>
          <a:lstStyle/>
          <a:p>
            <a:r>
              <a:rPr lang="en-US" dirty="0">
                <a:solidFill>
                  <a:schemeClr val="bg1"/>
                </a:solidFill>
                <a:latin typeface="Calibri" panose="020F0502020204030204"/>
              </a:rPr>
              <a:t>Reasoning</a:t>
            </a:r>
          </a:p>
        </p:txBody>
      </p:sp>
      <p:sp>
        <p:nvSpPr>
          <p:cNvPr id="61" name="Rectangle 60">
            <a:extLst>
              <a:ext uri="{FF2B5EF4-FFF2-40B4-BE49-F238E27FC236}">
                <a16:creationId xmlns:a16="http://schemas.microsoft.com/office/drawing/2014/main" xmlns="" id="{6F2E9F5F-5B42-4864-A7D5-21487B5B448A}"/>
              </a:ext>
            </a:extLst>
          </p:cNvPr>
          <p:cNvSpPr/>
          <p:nvPr/>
        </p:nvSpPr>
        <p:spPr>
          <a:xfrm>
            <a:off x="5372343" y="3980794"/>
            <a:ext cx="939790" cy="401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Query expansion</a:t>
            </a:r>
          </a:p>
        </p:txBody>
      </p:sp>
      <p:cxnSp>
        <p:nvCxnSpPr>
          <p:cNvPr id="62" name="Straight Arrow Connector 61">
            <a:extLst>
              <a:ext uri="{FF2B5EF4-FFF2-40B4-BE49-F238E27FC236}">
                <a16:creationId xmlns:a16="http://schemas.microsoft.com/office/drawing/2014/main" xmlns="" id="{92E80B14-E2CF-4C30-87B7-D27D0EC3A59F}"/>
              </a:ext>
            </a:extLst>
          </p:cNvPr>
          <p:cNvCxnSpPr/>
          <p:nvPr/>
        </p:nvCxnSpPr>
        <p:spPr>
          <a:xfrm>
            <a:off x="4986119" y="4119061"/>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xmlns="" id="{75DF8D00-111F-4C6B-B6FD-17D2BBA9AF4D}"/>
              </a:ext>
            </a:extLst>
          </p:cNvPr>
          <p:cNvSpPr txBox="1"/>
          <p:nvPr/>
        </p:nvSpPr>
        <p:spPr>
          <a:xfrm>
            <a:off x="4612524" y="3726221"/>
            <a:ext cx="1039208" cy="300082"/>
          </a:xfrm>
          <a:prstGeom prst="rect">
            <a:avLst/>
          </a:prstGeom>
          <a:noFill/>
        </p:spPr>
        <p:txBody>
          <a:bodyPr wrap="square" rtlCol="0">
            <a:spAutoFit/>
          </a:bodyPr>
          <a:lstStyle/>
          <a:p>
            <a:r>
              <a:rPr lang="en-US" dirty="0">
                <a:solidFill>
                  <a:schemeClr val="bg1"/>
                </a:solidFill>
                <a:latin typeface="Calibri" panose="020F0502020204030204"/>
              </a:rPr>
              <a:t>NL question</a:t>
            </a:r>
          </a:p>
        </p:txBody>
      </p:sp>
      <p:sp>
        <p:nvSpPr>
          <p:cNvPr id="64" name="Rectangle 63">
            <a:extLst>
              <a:ext uri="{FF2B5EF4-FFF2-40B4-BE49-F238E27FC236}">
                <a16:creationId xmlns:a16="http://schemas.microsoft.com/office/drawing/2014/main" xmlns="" id="{E85053D8-6E03-4CB4-914A-BC1312CCA8DD}"/>
              </a:ext>
            </a:extLst>
          </p:cNvPr>
          <p:cNvSpPr/>
          <p:nvPr/>
        </p:nvSpPr>
        <p:spPr>
          <a:xfrm>
            <a:off x="6709228" y="3980794"/>
            <a:ext cx="384526" cy="401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alibri" panose="020F0502020204030204"/>
              </a:rPr>
              <a:t>IR</a:t>
            </a:r>
          </a:p>
        </p:txBody>
      </p:sp>
      <p:cxnSp>
        <p:nvCxnSpPr>
          <p:cNvPr id="65" name="Straight Arrow Connector 64">
            <a:extLst>
              <a:ext uri="{FF2B5EF4-FFF2-40B4-BE49-F238E27FC236}">
                <a16:creationId xmlns:a16="http://schemas.microsoft.com/office/drawing/2014/main" xmlns="" id="{262BB887-75F0-4FE2-9CAC-4F9C6B50D186}"/>
              </a:ext>
            </a:extLst>
          </p:cNvPr>
          <p:cNvCxnSpPr/>
          <p:nvPr/>
        </p:nvCxnSpPr>
        <p:spPr>
          <a:xfrm>
            <a:off x="6323005" y="4119061"/>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xmlns="" id="{1E1B16F3-E82B-4015-827B-947DA1EAFD5E}"/>
              </a:ext>
            </a:extLst>
          </p:cNvPr>
          <p:cNvSpPr txBox="1"/>
          <p:nvPr/>
        </p:nvSpPr>
        <p:spPr>
          <a:xfrm>
            <a:off x="6107207" y="3703319"/>
            <a:ext cx="720890" cy="300082"/>
          </a:xfrm>
          <a:prstGeom prst="rect">
            <a:avLst/>
          </a:prstGeom>
          <a:noFill/>
        </p:spPr>
        <p:txBody>
          <a:bodyPr wrap="square" rtlCol="0">
            <a:spAutoFit/>
          </a:bodyPr>
          <a:lstStyle/>
          <a:p>
            <a:r>
              <a:rPr lang="en-US" dirty="0">
                <a:solidFill>
                  <a:schemeClr val="bg1"/>
                </a:solidFill>
                <a:latin typeface="Calibri" panose="020F0502020204030204"/>
              </a:rPr>
              <a:t>queries</a:t>
            </a:r>
          </a:p>
        </p:txBody>
      </p:sp>
      <p:cxnSp>
        <p:nvCxnSpPr>
          <p:cNvPr id="67" name="Straight Arrow Connector 66">
            <a:extLst>
              <a:ext uri="{FF2B5EF4-FFF2-40B4-BE49-F238E27FC236}">
                <a16:creationId xmlns:a16="http://schemas.microsoft.com/office/drawing/2014/main" xmlns="" id="{DA751235-9B65-437C-9C66-F0E0D534A947}"/>
              </a:ext>
            </a:extLst>
          </p:cNvPr>
          <p:cNvCxnSpPr>
            <a:cxnSpLocks/>
          </p:cNvCxnSpPr>
          <p:nvPr/>
        </p:nvCxnSpPr>
        <p:spPr>
          <a:xfrm>
            <a:off x="6913745" y="3691509"/>
            <a:ext cx="1340" cy="2615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xmlns="" id="{DD3E40A3-85DB-44C0-A96F-FDE2FA5FBF93}"/>
              </a:ext>
            </a:extLst>
          </p:cNvPr>
          <p:cNvSpPr txBox="1"/>
          <p:nvPr/>
        </p:nvSpPr>
        <p:spPr>
          <a:xfrm>
            <a:off x="6652232" y="3437085"/>
            <a:ext cx="1578253" cy="300082"/>
          </a:xfrm>
          <a:prstGeom prst="rect">
            <a:avLst/>
          </a:prstGeom>
          <a:noFill/>
        </p:spPr>
        <p:txBody>
          <a:bodyPr wrap="none" rtlCol="0">
            <a:spAutoFit/>
          </a:bodyPr>
          <a:lstStyle/>
          <a:p>
            <a:r>
              <a:rPr lang="en-US" dirty="0">
                <a:solidFill>
                  <a:schemeClr val="bg1"/>
                </a:solidFill>
                <a:latin typeface="Calibri" panose="020F0502020204030204"/>
              </a:rPr>
              <a:t>Index of </a:t>
            </a:r>
            <a:r>
              <a:rPr lang="en-US" altLang="zh-CN" dirty="0">
                <a:solidFill>
                  <a:schemeClr val="bg1"/>
                </a:solidFill>
                <a:latin typeface="Calibri" panose="020F0502020204030204"/>
              </a:rPr>
              <a:t>documents</a:t>
            </a:r>
            <a:endParaRPr lang="en-US" dirty="0">
              <a:solidFill>
                <a:schemeClr val="bg1"/>
              </a:solidFill>
              <a:latin typeface="Calibri" panose="020F0502020204030204"/>
            </a:endParaRPr>
          </a:p>
        </p:txBody>
      </p:sp>
      <p:sp>
        <p:nvSpPr>
          <p:cNvPr id="69" name="Rectangle 68">
            <a:extLst>
              <a:ext uri="{FF2B5EF4-FFF2-40B4-BE49-F238E27FC236}">
                <a16:creationId xmlns:a16="http://schemas.microsoft.com/office/drawing/2014/main" xmlns="" id="{AC4FAC0C-6D8E-4A32-81A8-6D25C77E1EC6}"/>
              </a:ext>
            </a:extLst>
          </p:cNvPr>
          <p:cNvSpPr/>
          <p:nvPr/>
        </p:nvSpPr>
        <p:spPr>
          <a:xfrm>
            <a:off x="7473486" y="3983144"/>
            <a:ext cx="939790" cy="4013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dirty="0">
                <a:solidFill>
                  <a:schemeClr val="bg1"/>
                </a:solidFill>
                <a:latin typeface="Calibri" panose="020F0502020204030204"/>
              </a:rPr>
              <a:t>Results </a:t>
            </a:r>
            <a:r>
              <a:rPr lang="en-US" sz="1200" dirty="0">
                <a:solidFill>
                  <a:schemeClr val="bg1"/>
                </a:solidFill>
                <a:latin typeface="Calibri" panose="020F0502020204030204"/>
              </a:rPr>
              <a:t>consolidation</a:t>
            </a:r>
            <a:endParaRPr lang="en-US" dirty="0">
              <a:solidFill>
                <a:schemeClr val="bg1"/>
              </a:solidFill>
              <a:latin typeface="Calibri" panose="020F0502020204030204"/>
            </a:endParaRPr>
          </a:p>
        </p:txBody>
      </p:sp>
      <p:cxnSp>
        <p:nvCxnSpPr>
          <p:cNvPr id="70" name="Straight Arrow Connector 69">
            <a:extLst>
              <a:ext uri="{FF2B5EF4-FFF2-40B4-BE49-F238E27FC236}">
                <a16:creationId xmlns:a16="http://schemas.microsoft.com/office/drawing/2014/main" xmlns="" id="{6A3D9248-D937-4943-BEAC-BFC4B6633BBF}"/>
              </a:ext>
            </a:extLst>
          </p:cNvPr>
          <p:cNvCxnSpPr/>
          <p:nvPr/>
        </p:nvCxnSpPr>
        <p:spPr>
          <a:xfrm>
            <a:off x="7087262" y="4121411"/>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DE1C560C-8500-484C-9B1E-F77622591853}"/>
              </a:ext>
            </a:extLst>
          </p:cNvPr>
          <p:cNvCxnSpPr/>
          <p:nvPr/>
        </p:nvCxnSpPr>
        <p:spPr>
          <a:xfrm>
            <a:off x="8413235" y="4118204"/>
            <a:ext cx="379772"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a:extLst>
              <a:ext uri="{FF2B5EF4-FFF2-40B4-BE49-F238E27FC236}">
                <a16:creationId xmlns:a16="http://schemas.microsoft.com/office/drawing/2014/main" xmlns="" id="{3DD06F92-21B8-4971-B5CB-2B9CEE0A029E}"/>
              </a:ext>
            </a:extLst>
          </p:cNvPr>
          <p:cNvSpPr txBox="1"/>
          <p:nvPr/>
        </p:nvSpPr>
        <p:spPr>
          <a:xfrm>
            <a:off x="8427124" y="3776598"/>
            <a:ext cx="720890" cy="300082"/>
          </a:xfrm>
          <a:prstGeom prst="rect">
            <a:avLst/>
          </a:prstGeom>
          <a:noFill/>
        </p:spPr>
        <p:txBody>
          <a:bodyPr wrap="square" rtlCol="0">
            <a:spAutoFit/>
          </a:bodyPr>
          <a:lstStyle/>
          <a:p>
            <a:r>
              <a:rPr lang="en-US" dirty="0">
                <a:solidFill>
                  <a:schemeClr val="bg1"/>
                </a:solidFill>
                <a:latin typeface="Calibri" panose="020F0502020204030204"/>
              </a:rPr>
              <a:t>answer</a:t>
            </a:r>
          </a:p>
        </p:txBody>
      </p:sp>
      <p:sp>
        <p:nvSpPr>
          <p:cNvPr id="73" name="TextBox 72">
            <a:extLst>
              <a:ext uri="{FF2B5EF4-FFF2-40B4-BE49-F238E27FC236}">
                <a16:creationId xmlns:a16="http://schemas.microsoft.com/office/drawing/2014/main" xmlns="" id="{BCEAEEE5-BF0F-403D-8FC0-2C3A10C60B6B}"/>
              </a:ext>
            </a:extLst>
          </p:cNvPr>
          <p:cNvSpPr txBox="1"/>
          <p:nvPr/>
        </p:nvSpPr>
        <p:spPr>
          <a:xfrm>
            <a:off x="79294" y="1023401"/>
            <a:ext cx="3953399" cy="300082"/>
          </a:xfrm>
          <a:prstGeom prst="rect">
            <a:avLst/>
          </a:prstGeom>
          <a:noFill/>
        </p:spPr>
        <p:txBody>
          <a:bodyPr wrap="square" rtlCol="0">
            <a:spAutoFit/>
          </a:bodyPr>
          <a:lstStyle/>
          <a:p>
            <a:r>
              <a:rPr lang="zh-CN" altLang="en-US" dirty="0">
                <a:solidFill>
                  <a:schemeClr val="bg1"/>
                </a:solidFill>
                <a:latin typeface="Calibri" panose="020F0502020204030204"/>
              </a:rPr>
              <a:t>任务型对话系统</a:t>
            </a:r>
            <a:endParaRPr lang="en-US" dirty="0">
              <a:solidFill>
                <a:schemeClr val="bg1"/>
              </a:solidFill>
              <a:latin typeface="Calibri" panose="020F0502020204030204"/>
            </a:endParaRPr>
          </a:p>
        </p:txBody>
      </p:sp>
      <p:cxnSp>
        <p:nvCxnSpPr>
          <p:cNvPr id="74" name="Straight Arrow Connector 73">
            <a:extLst>
              <a:ext uri="{FF2B5EF4-FFF2-40B4-BE49-F238E27FC236}">
                <a16:creationId xmlns:a16="http://schemas.microsoft.com/office/drawing/2014/main" xmlns="" id="{7DF1328B-193D-4CEE-8F3A-44D8526E19DB}"/>
              </a:ext>
            </a:extLst>
          </p:cNvPr>
          <p:cNvCxnSpPr>
            <a:stCxn id="58" idx="1"/>
          </p:cNvCxnSpPr>
          <p:nvPr/>
        </p:nvCxnSpPr>
        <p:spPr>
          <a:xfrm flipH="1">
            <a:off x="5145360" y="2654528"/>
            <a:ext cx="210847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xmlns="" id="{F91C450A-938F-4476-90F3-49F3016E6A3A}"/>
              </a:ext>
            </a:extLst>
          </p:cNvPr>
          <p:cNvSpPr txBox="1"/>
          <p:nvPr/>
        </p:nvSpPr>
        <p:spPr>
          <a:xfrm>
            <a:off x="4711903" y="2341782"/>
            <a:ext cx="720890" cy="300082"/>
          </a:xfrm>
          <a:prstGeom prst="rect">
            <a:avLst/>
          </a:prstGeom>
          <a:noFill/>
        </p:spPr>
        <p:txBody>
          <a:bodyPr wrap="square" rtlCol="0">
            <a:spAutoFit/>
          </a:bodyPr>
          <a:lstStyle/>
          <a:p>
            <a:r>
              <a:rPr lang="en-US" dirty="0">
                <a:solidFill>
                  <a:schemeClr val="bg1"/>
                </a:solidFill>
                <a:latin typeface="Calibri" panose="020F0502020204030204"/>
              </a:rPr>
              <a:t>Answer</a:t>
            </a:r>
          </a:p>
        </p:txBody>
      </p:sp>
      <p:sp>
        <p:nvSpPr>
          <p:cNvPr id="76" name="TextBox 75">
            <a:extLst>
              <a:ext uri="{FF2B5EF4-FFF2-40B4-BE49-F238E27FC236}">
                <a16:creationId xmlns:a16="http://schemas.microsoft.com/office/drawing/2014/main" xmlns="" id="{EFA88ACF-2882-4394-B66D-8184946135AA}"/>
              </a:ext>
            </a:extLst>
          </p:cNvPr>
          <p:cNvSpPr txBox="1"/>
          <p:nvPr/>
        </p:nvSpPr>
        <p:spPr>
          <a:xfrm>
            <a:off x="4639695" y="1033547"/>
            <a:ext cx="3953399" cy="300082"/>
          </a:xfrm>
          <a:prstGeom prst="rect">
            <a:avLst/>
          </a:prstGeom>
          <a:noFill/>
        </p:spPr>
        <p:txBody>
          <a:bodyPr wrap="square" rtlCol="0">
            <a:spAutoFit/>
          </a:bodyPr>
          <a:lstStyle/>
          <a:p>
            <a:r>
              <a:rPr lang="zh-CN" altLang="en-US" dirty="0">
                <a:solidFill>
                  <a:schemeClr val="bg1"/>
                </a:solidFill>
                <a:latin typeface="Calibri" panose="020F0502020204030204"/>
              </a:rPr>
              <a:t>问答型对话系统</a:t>
            </a:r>
            <a:endParaRPr lang="en-US" dirty="0">
              <a:solidFill>
                <a:schemeClr val="bg1"/>
              </a:solidFill>
              <a:latin typeface="Calibri" panose="020F0502020204030204"/>
            </a:endParaRPr>
          </a:p>
        </p:txBody>
      </p:sp>
      <p:sp>
        <p:nvSpPr>
          <p:cNvPr id="77" name="TextBox 76">
            <a:extLst>
              <a:ext uri="{FF2B5EF4-FFF2-40B4-BE49-F238E27FC236}">
                <a16:creationId xmlns:a16="http://schemas.microsoft.com/office/drawing/2014/main" xmlns="" id="{E0B6C1A6-5F37-4D0B-8B6F-107A359C4474}"/>
              </a:ext>
            </a:extLst>
          </p:cNvPr>
          <p:cNvSpPr txBox="1"/>
          <p:nvPr/>
        </p:nvSpPr>
        <p:spPr>
          <a:xfrm>
            <a:off x="86294" y="3162684"/>
            <a:ext cx="3953399" cy="300082"/>
          </a:xfrm>
          <a:prstGeom prst="rect">
            <a:avLst/>
          </a:prstGeom>
          <a:noFill/>
        </p:spPr>
        <p:txBody>
          <a:bodyPr wrap="square" rtlCol="0">
            <a:spAutoFit/>
          </a:bodyPr>
          <a:lstStyle/>
          <a:p>
            <a:r>
              <a:rPr lang="zh-CN" altLang="en-US" dirty="0">
                <a:solidFill>
                  <a:schemeClr val="bg1"/>
                </a:solidFill>
                <a:latin typeface="Calibri" panose="020F0502020204030204"/>
              </a:rPr>
              <a:t>聊天型对话系统</a:t>
            </a:r>
            <a:endParaRPr lang="en-US" dirty="0">
              <a:solidFill>
                <a:schemeClr val="bg1"/>
              </a:solidFill>
              <a:latin typeface="Calibri" panose="020F0502020204030204"/>
            </a:endParaRPr>
          </a:p>
        </p:txBody>
      </p:sp>
      <p:sp>
        <p:nvSpPr>
          <p:cNvPr id="78" name="TextBox 77">
            <a:extLst>
              <a:ext uri="{FF2B5EF4-FFF2-40B4-BE49-F238E27FC236}">
                <a16:creationId xmlns:a16="http://schemas.microsoft.com/office/drawing/2014/main" xmlns="" id="{3E0C6D16-5510-4B4E-8289-5A144B713DDD}"/>
              </a:ext>
            </a:extLst>
          </p:cNvPr>
          <p:cNvSpPr txBox="1"/>
          <p:nvPr/>
        </p:nvSpPr>
        <p:spPr>
          <a:xfrm>
            <a:off x="4644290" y="3123586"/>
            <a:ext cx="3953399" cy="300082"/>
          </a:xfrm>
          <a:prstGeom prst="rect">
            <a:avLst/>
          </a:prstGeom>
          <a:noFill/>
        </p:spPr>
        <p:txBody>
          <a:bodyPr wrap="square" rtlCol="0">
            <a:spAutoFit/>
          </a:bodyPr>
          <a:lstStyle/>
          <a:p>
            <a:r>
              <a:rPr lang="zh-CN" altLang="en-US" dirty="0">
                <a:solidFill>
                  <a:schemeClr val="bg1"/>
                </a:solidFill>
                <a:latin typeface="Calibri" panose="020F0502020204030204"/>
              </a:rPr>
              <a:t>检索型对话系统</a:t>
            </a:r>
            <a:endParaRPr lang="en-US" dirty="0">
              <a:solidFill>
                <a:schemeClr val="bg1"/>
              </a:solidFill>
              <a:latin typeface="Calibri" panose="020F0502020204030204"/>
            </a:endParaRPr>
          </a:p>
        </p:txBody>
      </p:sp>
    </p:spTree>
    <p:extLst>
      <p:ext uri="{BB962C8B-B14F-4D97-AF65-F5344CB8AC3E}">
        <p14:creationId xmlns:p14="http://schemas.microsoft.com/office/powerpoint/2010/main" val="781221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3600" b="1" dirty="0"/>
              <a:t>对话机器人的机遇和挑战</a:t>
            </a:r>
            <a:endParaRPr lang="zh-CN" altLang="en-US" sz="3600" dirty="0"/>
          </a:p>
        </p:txBody>
      </p:sp>
      <p:sp>
        <p:nvSpPr>
          <p:cNvPr id="3" name="矩形 2"/>
          <p:cNvSpPr/>
          <p:nvPr/>
        </p:nvSpPr>
        <p:spPr>
          <a:xfrm>
            <a:off x="345543" y="4268079"/>
            <a:ext cx="3513340" cy="584775"/>
          </a:xfrm>
          <a:prstGeom prst="rect">
            <a:avLst/>
          </a:prstGeom>
        </p:spPr>
        <p:txBody>
          <a:bodyPr wrap="square">
            <a:spAutoFit/>
          </a:bodyPr>
          <a:lstStyle/>
          <a:p>
            <a:r>
              <a:rPr lang="it-IT" altLang="zh-CN" sz="1600" dirty="0">
                <a:solidFill>
                  <a:schemeClr val="bg1"/>
                </a:solidFill>
              </a:rPr>
              <a:t>【Shum, He, Li. </a:t>
            </a:r>
            <a:r>
              <a:rPr lang="zh-CN" altLang="en-US" sz="1600" dirty="0">
                <a:solidFill>
                  <a:schemeClr val="bg1"/>
                </a:solidFill>
              </a:rPr>
              <a:t>于</a:t>
            </a:r>
            <a:r>
              <a:rPr lang="en-US" altLang="zh-CN" sz="1600" dirty="0">
                <a:solidFill>
                  <a:schemeClr val="bg1"/>
                </a:solidFill>
              </a:rPr>
              <a:t>FITEE 2018</a:t>
            </a:r>
            <a:r>
              <a:rPr lang="zh-CN" altLang="en-US" sz="1600" dirty="0">
                <a:solidFill>
                  <a:schemeClr val="bg1"/>
                </a:solidFill>
              </a:rPr>
              <a:t>年</a:t>
            </a:r>
            <a:r>
              <a:rPr lang="en-US" altLang="zh-CN" sz="1600" dirty="0">
                <a:solidFill>
                  <a:schemeClr val="bg1"/>
                </a:solidFill>
              </a:rPr>
              <a:t>1</a:t>
            </a:r>
            <a:r>
              <a:rPr lang="zh-CN" altLang="en-US" sz="1600" dirty="0">
                <a:solidFill>
                  <a:schemeClr val="bg1"/>
                </a:solidFill>
              </a:rPr>
              <a:t>月 </a:t>
            </a:r>
            <a:endParaRPr lang="en-US" altLang="zh-CN" sz="1600" dirty="0">
              <a:solidFill>
                <a:schemeClr val="bg1"/>
              </a:solidFill>
            </a:endParaRPr>
          </a:p>
          <a:p>
            <a:r>
              <a:rPr lang="en-US" altLang="zh-CN" sz="1600" dirty="0">
                <a:solidFill>
                  <a:schemeClr val="bg1"/>
                </a:solidFill>
              </a:rPr>
              <a:t> </a:t>
            </a:r>
            <a:r>
              <a:rPr lang="zh-CN" altLang="en-US" sz="1600" dirty="0">
                <a:solidFill>
                  <a:schemeClr val="bg1"/>
                </a:solidFill>
              </a:rPr>
              <a:t>专刊：</a:t>
            </a:r>
            <a:r>
              <a:rPr lang="en-US" altLang="zh-CN" sz="1600" dirty="0">
                <a:solidFill>
                  <a:schemeClr val="bg1"/>
                </a:solidFill>
              </a:rPr>
              <a:t>”</a:t>
            </a:r>
            <a:r>
              <a:rPr lang="zh-CN" altLang="en-US" sz="1600" dirty="0">
                <a:solidFill>
                  <a:schemeClr val="bg1"/>
                </a:solidFill>
              </a:rPr>
              <a:t>人工智能 </a:t>
            </a:r>
            <a:r>
              <a:rPr lang="en-US" altLang="zh-CN" sz="1600" dirty="0">
                <a:solidFill>
                  <a:schemeClr val="bg1"/>
                </a:solidFill>
              </a:rPr>
              <a:t>2.0</a:t>
            </a:r>
            <a:r>
              <a:rPr lang="zh-CN" altLang="en-US" sz="1600" dirty="0">
                <a:solidFill>
                  <a:schemeClr val="bg1"/>
                </a:solidFill>
              </a:rPr>
              <a:t>：理论及应用</a:t>
            </a:r>
            <a:r>
              <a:rPr lang="en-US" altLang="zh-CN" sz="1600" dirty="0">
                <a:solidFill>
                  <a:schemeClr val="bg1"/>
                </a:solidFill>
              </a:rPr>
              <a:t>”】</a:t>
            </a:r>
            <a:endParaRPr lang="zh-CN" altLang="en-US" sz="1600" dirty="0">
              <a:solidFill>
                <a:schemeClr val="bg1"/>
              </a:solidFill>
            </a:endParaRPr>
          </a:p>
        </p:txBody>
      </p:sp>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t="22" b="14561"/>
          <a:stretch/>
        </p:blipFill>
        <p:spPr>
          <a:xfrm>
            <a:off x="4329809" y="1074454"/>
            <a:ext cx="4656223" cy="3961751"/>
          </a:xfrm>
          <a:prstGeom prst="rect">
            <a:avLst/>
          </a:prstGeom>
        </p:spPr>
      </p:pic>
      <p:sp>
        <p:nvSpPr>
          <p:cNvPr id="6" name="Rectangle 6">
            <a:extLst>
              <a:ext uri="{FF2B5EF4-FFF2-40B4-BE49-F238E27FC236}">
                <a16:creationId xmlns:a16="http://schemas.microsoft.com/office/drawing/2014/main" xmlns="" id="{1168DB26-536C-470A-97AF-A7C6FFFD5710}"/>
              </a:ext>
            </a:extLst>
          </p:cNvPr>
          <p:cNvSpPr/>
          <p:nvPr/>
        </p:nvSpPr>
        <p:spPr>
          <a:xfrm>
            <a:off x="451251" y="2103925"/>
            <a:ext cx="3639674" cy="1831271"/>
          </a:xfrm>
          <a:prstGeom prst="rect">
            <a:avLst/>
          </a:prstGeom>
        </p:spPr>
        <p:txBody>
          <a:bodyPr wrap="square">
            <a:spAutoFit/>
          </a:bodyPr>
          <a:lstStyle/>
          <a:p>
            <a:r>
              <a:rPr lang="en-US" altLang="zh-CN" sz="1800" dirty="0">
                <a:solidFill>
                  <a:schemeClr val="bg1"/>
                </a:solidFill>
              </a:rPr>
              <a:t>“ </a:t>
            </a:r>
            <a:r>
              <a:rPr lang="zh-CN" altLang="en-US" sz="1800" dirty="0">
                <a:solidFill>
                  <a:schemeClr val="bg1"/>
                </a:solidFill>
              </a:rPr>
              <a:t>对话机器人不仅需要响应用户的请求，完成任务，还需要</a:t>
            </a:r>
            <a:r>
              <a:rPr lang="zh-CN" altLang="en-US" sz="1800" dirty="0">
                <a:solidFill>
                  <a:schemeClr val="accent4">
                    <a:lumMod val="20000"/>
                    <a:lumOff val="80000"/>
                  </a:schemeClr>
                </a:solidFill>
              </a:rPr>
              <a:t>满足用户对沟通和情感的需求，与用户建立情感联系</a:t>
            </a:r>
            <a:r>
              <a:rPr lang="zh-CN" altLang="en-US" sz="1800" dirty="0">
                <a:solidFill>
                  <a:schemeClr val="bg1"/>
                </a:solidFill>
              </a:rPr>
              <a:t>。</a:t>
            </a:r>
            <a:r>
              <a:rPr lang="en-US" altLang="zh-CN" sz="1800" dirty="0">
                <a:solidFill>
                  <a:schemeClr val="bg1"/>
                </a:solidFill>
              </a:rPr>
              <a:t>”</a:t>
            </a:r>
          </a:p>
          <a:p>
            <a:pPr>
              <a:spcBef>
                <a:spcPts val="600"/>
              </a:spcBef>
            </a:pPr>
            <a:r>
              <a:rPr lang="en-US" altLang="zh-CN" sz="1800" dirty="0">
                <a:solidFill>
                  <a:schemeClr val="bg1"/>
                </a:solidFill>
              </a:rPr>
              <a:t>— 《</a:t>
            </a:r>
            <a:r>
              <a:rPr lang="zh-CN" altLang="en-US" sz="1800" i="1" dirty="0">
                <a:solidFill>
                  <a:schemeClr val="bg1"/>
                </a:solidFill>
              </a:rPr>
              <a:t>从</a:t>
            </a:r>
            <a:r>
              <a:rPr lang="en-US" altLang="zh-CN" sz="1800" i="1" dirty="0">
                <a:solidFill>
                  <a:schemeClr val="bg1"/>
                </a:solidFill>
              </a:rPr>
              <a:t>Eliza</a:t>
            </a:r>
            <a:r>
              <a:rPr lang="zh-CN" altLang="en-US" sz="1800" i="1" dirty="0">
                <a:solidFill>
                  <a:schemeClr val="bg1"/>
                </a:solidFill>
              </a:rPr>
              <a:t>到小冰：社交对话机器人的机遇和挑战</a:t>
            </a:r>
            <a:r>
              <a:rPr lang="en-US" altLang="zh-CN" sz="1800" i="1" dirty="0">
                <a:solidFill>
                  <a:schemeClr val="bg1"/>
                </a:solidFill>
              </a:rPr>
              <a:t>》</a:t>
            </a:r>
            <a:endParaRPr lang="en-US" altLang="zh-CN" sz="1800" dirty="0">
              <a:solidFill>
                <a:schemeClr val="bg1"/>
              </a:solidFill>
            </a:endParaRPr>
          </a:p>
        </p:txBody>
      </p:sp>
      <p:sp>
        <p:nvSpPr>
          <p:cNvPr id="7" name="矩形 6"/>
          <p:cNvSpPr/>
          <p:nvPr/>
        </p:nvSpPr>
        <p:spPr>
          <a:xfrm>
            <a:off x="420306" y="1076855"/>
            <a:ext cx="3639674" cy="707886"/>
          </a:xfrm>
          <a:prstGeom prst="rect">
            <a:avLst/>
          </a:prstGeom>
        </p:spPr>
        <p:txBody>
          <a:bodyPr wrap="square">
            <a:spAutoFit/>
          </a:bodyPr>
          <a:lstStyle/>
          <a:p>
            <a:r>
              <a:rPr lang="zh-CN" altLang="en-US" sz="2000" b="1" i="1" dirty="0">
                <a:solidFill>
                  <a:schemeClr val="bg1"/>
                </a:solidFill>
              </a:rPr>
              <a:t>我们将成为有史以来第一代与 </a:t>
            </a:r>
            <a:r>
              <a:rPr lang="en-US" altLang="zh-CN" sz="2000" b="1" i="1" dirty="0">
                <a:solidFill>
                  <a:schemeClr val="bg1"/>
                </a:solidFill>
              </a:rPr>
              <a:t>AI</a:t>
            </a:r>
            <a:r>
              <a:rPr lang="zh-CN" altLang="en-US" sz="2000" b="1" i="1" dirty="0">
                <a:solidFill>
                  <a:schemeClr val="bg1"/>
                </a:solidFill>
              </a:rPr>
              <a:t>共生的人类</a:t>
            </a:r>
            <a:endParaRPr lang="zh-CN" altLang="en-US" sz="1800" b="1" dirty="0"/>
          </a:p>
        </p:txBody>
      </p:sp>
    </p:spTree>
    <p:extLst>
      <p:ext uri="{BB962C8B-B14F-4D97-AF65-F5344CB8AC3E}">
        <p14:creationId xmlns:p14="http://schemas.microsoft.com/office/powerpoint/2010/main" val="12031580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D0D9577C-77B8-42AE-B539-025628A58497}"/>
              </a:ext>
            </a:extLst>
          </p:cNvPr>
          <p:cNvSpPr/>
          <p:nvPr/>
        </p:nvSpPr>
        <p:spPr>
          <a:xfrm>
            <a:off x="1361383" y="1699577"/>
            <a:ext cx="3174385" cy="3393294"/>
          </a:xfrm>
          <a:prstGeom prst="roundRect">
            <a:avLst/>
          </a:prstGeom>
          <a:solidFill>
            <a:schemeClr val="accent4">
              <a:lumMod val="20000"/>
              <a:lumOff val="8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矩形标注 8">
            <a:extLst>
              <a:ext uri="{FF2B5EF4-FFF2-40B4-BE49-F238E27FC236}">
                <a16:creationId xmlns:a16="http://schemas.microsoft.com/office/drawing/2014/main" xmlns="" id="{A4BBEC19-0746-4637-B829-518C81CC8247}"/>
              </a:ext>
            </a:extLst>
          </p:cNvPr>
          <p:cNvSpPr/>
          <p:nvPr/>
        </p:nvSpPr>
        <p:spPr bwMode="auto">
          <a:xfrm>
            <a:off x="1574619" y="2236998"/>
            <a:ext cx="1832610" cy="490867"/>
          </a:xfrm>
          <a:prstGeom prst="wedgeRectCallout">
            <a:avLst>
              <a:gd name="adj1" fmla="val -59970"/>
              <a:gd name="adj2" fmla="val 10805"/>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00" tIns="29700" rIns="59400" bIns="29700" numCol="1" rtlCol="0" anchor="t" anchorCtr="0" compatLnSpc="1">
            <a:prstTxWarp prst="textNoShape">
              <a:avLst/>
            </a:prstTxWarp>
            <a:spAutoFit/>
          </a:bodyPr>
          <a:lstStyle/>
          <a:p>
            <a:pPr defTabSz="601264"/>
            <a:r>
              <a:rPr lang="zh-CN" altLang="en-US" sz="1400" dirty="0">
                <a:solidFill>
                  <a:schemeClr val="accent1">
                    <a:lumMod val="75000"/>
                  </a:schemeClr>
                </a:solidFill>
                <a:latin typeface="+mn-ea"/>
                <a:cs typeface="+mn-ea"/>
                <a:sym typeface="+mn-lt"/>
              </a:rPr>
              <a:t>真不好意思，请问您是什么时候下的订单？</a:t>
            </a:r>
          </a:p>
        </p:txBody>
      </p:sp>
      <p:sp>
        <p:nvSpPr>
          <p:cNvPr id="80" name="矩形标注 9">
            <a:extLst>
              <a:ext uri="{FF2B5EF4-FFF2-40B4-BE49-F238E27FC236}">
                <a16:creationId xmlns:a16="http://schemas.microsoft.com/office/drawing/2014/main" xmlns="" id="{84B50E87-EAB1-4CF6-9196-793445276024}"/>
              </a:ext>
            </a:extLst>
          </p:cNvPr>
          <p:cNvSpPr/>
          <p:nvPr/>
        </p:nvSpPr>
        <p:spPr bwMode="auto">
          <a:xfrm>
            <a:off x="2068286" y="1872210"/>
            <a:ext cx="2315129" cy="275424"/>
          </a:xfrm>
          <a:prstGeom prst="wedgeRectCallout">
            <a:avLst>
              <a:gd name="adj1" fmla="val 56727"/>
              <a:gd name="adj2" fmla="val 96171"/>
            </a:avLst>
          </a:prstGeom>
          <a:solidFill>
            <a:schemeClr val="accent1">
              <a:lumMod val="60000"/>
              <a:lumOff val="40000"/>
            </a:schemeClr>
          </a:solidFill>
          <a:ln w="9525" cap="flat" cmpd="sng" algn="ctr">
            <a:noFill/>
            <a:prstDash val="solid"/>
            <a:round/>
            <a:headEnd type="none" w="med" len="med"/>
            <a:tailEnd type="none" w="med" len="med"/>
          </a:ln>
          <a:effectLst/>
          <a:extLst/>
        </p:spPr>
        <p:txBody>
          <a:bodyPr vert="horz" wrap="square" lIns="59400" tIns="29700" rIns="59400" bIns="29700" numCol="1" rtlCol="0" anchor="t" anchorCtr="0" compatLnSpc="1">
            <a:prstTxWarp prst="textNoShape">
              <a:avLst/>
            </a:prstTxWarp>
            <a:spAutoFit/>
          </a:bodyPr>
          <a:lstStyle/>
          <a:p>
            <a:pPr defTabSz="601264" fontAlgn="base">
              <a:spcBef>
                <a:spcPct val="0"/>
              </a:spcBef>
              <a:spcAft>
                <a:spcPct val="0"/>
              </a:spcAft>
            </a:pPr>
            <a:r>
              <a:rPr lang="zh-CN" altLang="en-US" sz="1400" dirty="0">
                <a:solidFill>
                  <a:schemeClr val="bg1"/>
                </a:solidFill>
                <a:latin typeface="+mn-ea"/>
                <a:cs typeface="+mn-ea"/>
                <a:sym typeface="+mn-lt"/>
              </a:rPr>
              <a:t>我买的手机怎么寄的这么慢？</a:t>
            </a:r>
          </a:p>
        </p:txBody>
      </p:sp>
      <p:sp>
        <p:nvSpPr>
          <p:cNvPr id="81" name="矩形标注 10">
            <a:extLst>
              <a:ext uri="{FF2B5EF4-FFF2-40B4-BE49-F238E27FC236}">
                <a16:creationId xmlns:a16="http://schemas.microsoft.com/office/drawing/2014/main" xmlns="" id="{B90FDF4D-8269-408C-8815-36A43BC84F48}"/>
              </a:ext>
            </a:extLst>
          </p:cNvPr>
          <p:cNvSpPr/>
          <p:nvPr/>
        </p:nvSpPr>
        <p:spPr bwMode="auto">
          <a:xfrm>
            <a:off x="3835885" y="2627571"/>
            <a:ext cx="547527" cy="275424"/>
          </a:xfrm>
          <a:prstGeom prst="wedgeRectCallout">
            <a:avLst>
              <a:gd name="adj1" fmla="val 55831"/>
              <a:gd name="adj2" fmla="val -97237"/>
            </a:avLst>
          </a:prstGeom>
          <a:solidFill>
            <a:schemeClr val="accent1">
              <a:lumMod val="60000"/>
              <a:lumOff val="40000"/>
            </a:schemeClr>
          </a:solidFill>
          <a:ln w="9525" cap="flat" cmpd="sng" algn="ctr">
            <a:noFill/>
            <a:prstDash val="solid"/>
            <a:round/>
            <a:headEnd type="none" w="med" len="med"/>
            <a:tailEnd type="none" w="med" len="med"/>
          </a:ln>
          <a:effectLst/>
          <a:extLst/>
        </p:spPr>
        <p:txBody>
          <a:bodyPr vert="horz" wrap="square" lIns="59400" tIns="29700" rIns="59400" bIns="29700" numCol="1" rtlCol="0" anchor="t" anchorCtr="0" compatLnSpc="1">
            <a:prstTxWarp prst="textNoShape">
              <a:avLst/>
            </a:prstTxWarp>
            <a:spAutoFit/>
          </a:bodyPr>
          <a:lstStyle/>
          <a:p>
            <a:pPr defTabSz="601264" fontAlgn="base">
              <a:spcBef>
                <a:spcPct val="0"/>
              </a:spcBef>
              <a:spcAft>
                <a:spcPct val="0"/>
              </a:spcAft>
            </a:pPr>
            <a:r>
              <a:rPr lang="zh-CN" altLang="en-US" sz="1400" dirty="0">
                <a:solidFill>
                  <a:schemeClr val="bg1"/>
                </a:solidFill>
                <a:latin typeface="+mn-ea"/>
                <a:cs typeface="+mn-ea"/>
                <a:sym typeface="+mn-lt"/>
              </a:rPr>
              <a:t>昨天</a:t>
            </a:r>
          </a:p>
        </p:txBody>
      </p:sp>
      <p:sp>
        <p:nvSpPr>
          <p:cNvPr id="82" name="矩形标注 11">
            <a:extLst>
              <a:ext uri="{FF2B5EF4-FFF2-40B4-BE49-F238E27FC236}">
                <a16:creationId xmlns:a16="http://schemas.microsoft.com/office/drawing/2014/main" xmlns="" id="{0BD49659-1B0E-4CD4-B619-FCE182D833E9}"/>
              </a:ext>
            </a:extLst>
          </p:cNvPr>
          <p:cNvSpPr/>
          <p:nvPr/>
        </p:nvSpPr>
        <p:spPr bwMode="auto">
          <a:xfrm>
            <a:off x="1556784" y="3485898"/>
            <a:ext cx="1389113" cy="490867"/>
          </a:xfrm>
          <a:prstGeom prst="wedgeRectCallout">
            <a:avLst>
              <a:gd name="adj1" fmla="val -59292"/>
              <a:gd name="adj2" fmla="val -42724"/>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00" tIns="29700" rIns="59400" bIns="29700" numCol="1" rtlCol="0" anchor="t" anchorCtr="0" compatLnSpc="1">
            <a:prstTxWarp prst="textNoShape">
              <a:avLst/>
            </a:prstTxWarp>
            <a:spAutoFit/>
          </a:bodyPr>
          <a:lstStyle/>
          <a:p>
            <a:r>
              <a:rPr lang="zh-CN" altLang="en-US" sz="1400" dirty="0">
                <a:solidFill>
                  <a:schemeClr val="accent1">
                    <a:lumMod val="75000"/>
                  </a:schemeClr>
                </a:solidFill>
                <a:latin typeface="+mn-ea"/>
                <a:cs typeface="+mn-ea"/>
                <a:sym typeface="+mn-lt"/>
              </a:rPr>
              <a:t>别着急，我们有保险，您放心。</a:t>
            </a:r>
          </a:p>
        </p:txBody>
      </p:sp>
      <p:sp>
        <p:nvSpPr>
          <p:cNvPr id="83" name="矩形标注 12">
            <a:extLst>
              <a:ext uri="{FF2B5EF4-FFF2-40B4-BE49-F238E27FC236}">
                <a16:creationId xmlns:a16="http://schemas.microsoft.com/office/drawing/2014/main" xmlns="" id="{999BDE24-3594-4383-83C3-A93DF9FF941A}"/>
              </a:ext>
            </a:extLst>
          </p:cNvPr>
          <p:cNvSpPr/>
          <p:nvPr/>
        </p:nvSpPr>
        <p:spPr bwMode="auto">
          <a:xfrm>
            <a:off x="3310887" y="4188866"/>
            <a:ext cx="1052911" cy="490867"/>
          </a:xfrm>
          <a:prstGeom prst="wedgeRectCallout">
            <a:avLst>
              <a:gd name="adj1" fmla="val 60371"/>
              <a:gd name="adj2" fmla="val -101464"/>
            </a:avLst>
          </a:prstGeom>
          <a:solidFill>
            <a:schemeClr val="accent1">
              <a:lumMod val="60000"/>
              <a:lumOff val="40000"/>
            </a:schemeClr>
          </a:solidFill>
          <a:ln w="9525" cap="flat" cmpd="sng" algn="ctr">
            <a:noFill/>
            <a:prstDash val="solid"/>
            <a:round/>
            <a:headEnd type="none" w="med" len="med"/>
            <a:tailEnd type="none" w="med" len="med"/>
          </a:ln>
          <a:effectLst/>
          <a:extLst/>
        </p:spPr>
        <p:txBody>
          <a:bodyPr vert="horz" wrap="square" lIns="59400" tIns="29700" rIns="59400" bIns="29700" numCol="1" rtlCol="0" anchor="t" anchorCtr="0" compatLnSpc="1">
            <a:prstTxWarp prst="textNoShape">
              <a:avLst/>
            </a:prstTxWarp>
            <a:spAutoFit/>
          </a:bodyPr>
          <a:lstStyle/>
          <a:p>
            <a:pPr defTabSz="601264" fontAlgn="base">
              <a:spcBef>
                <a:spcPct val="0"/>
              </a:spcBef>
              <a:spcAft>
                <a:spcPct val="0"/>
              </a:spcAft>
            </a:pPr>
            <a:r>
              <a:rPr lang="zh-CN" altLang="en-US" sz="1400" dirty="0">
                <a:solidFill>
                  <a:schemeClr val="bg1"/>
                </a:solidFill>
                <a:latin typeface="+mn-ea"/>
                <a:cs typeface="+mn-ea"/>
                <a:sym typeface="+mn-lt"/>
              </a:rPr>
              <a:t>这就放心了，谢谢。</a:t>
            </a:r>
          </a:p>
        </p:txBody>
      </p:sp>
      <p:sp>
        <p:nvSpPr>
          <p:cNvPr id="84" name="矩形标注 13">
            <a:extLst>
              <a:ext uri="{FF2B5EF4-FFF2-40B4-BE49-F238E27FC236}">
                <a16:creationId xmlns:a16="http://schemas.microsoft.com/office/drawing/2014/main" xmlns="" id="{1A8BF668-D52D-4E4D-9161-9D71FAF62774}"/>
              </a:ext>
            </a:extLst>
          </p:cNvPr>
          <p:cNvSpPr/>
          <p:nvPr/>
        </p:nvSpPr>
        <p:spPr bwMode="auto">
          <a:xfrm>
            <a:off x="1556784" y="4672067"/>
            <a:ext cx="1556530" cy="275424"/>
          </a:xfrm>
          <a:prstGeom prst="wedgeRectCallout">
            <a:avLst>
              <a:gd name="adj1" fmla="val -58151"/>
              <a:gd name="adj2" fmla="val -93381"/>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00" tIns="29700" rIns="59400" bIns="29700" numCol="1" rtlCol="0" anchor="t" anchorCtr="0" compatLnSpc="1">
            <a:prstTxWarp prst="textNoShape">
              <a:avLst/>
            </a:prstTxWarp>
            <a:spAutoFit/>
          </a:bodyPr>
          <a:lstStyle/>
          <a:p>
            <a:r>
              <a:rPr lang="zh-CN" altLang="en-US" sz="1400" dirty="0">
                <a:solidFill>
                  <a:schemeClr val="accent1">
                    <a:lumMod val="75000"/>
                  </a:schemeClr>
                </a:solidFill>
                <a:latin typeface="+mn-ea"/>
                <a:cs typeface="+mn-ea"/>
                <a:sym typeface="+mn-lt"/>
              </a:rPr>
              <a:t>不客气。祝您愉快！</a:t>
            </a:r>
          </a:p>
        </p:txBody>
      </p:sp>
      <p:sp>
        <p:nvSpPr>
          <p:cNvPr id="85" name="矩形标注 14">
            <a:extLst>
              <a:ext uri="{FF2B5EF4-FFF2-40B4-BE49-F238E27FC236}">
                <a16:creationId xmlns:a16="http://schemas.microsoft.com/office/drawing/2014/main" xmlns="" id="{623621C5-8AED-4453-B645-E39AE11F707C}"/>
              </a:ext>
            </a:extLst>
          </p:cNvPr>
          <p:cNvSpPr/>
          <p:nvPr/>
        </p:nvSpPr>
        <p:spPr bwMode="auto">
          <a:xfrm>
            <a:off x="1574619" y="2855225"/>
            <a:ext cx="1389113" cy="490867"/>
          </a:xfrm>
          <a:prstGeom prst="wedgeRectCallout">
            <a:avLst>
              <a:gd name="adj1" fmla="val -60381"/>
              <a:gd name="adj2" fmla="val 7799"/>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00" tIns="29700" rIns="59400" bIns="29700" numCol="1" rtlCol="0" anchor="t" anchorCtr="0" compatLnSpc="1">
            <a:prstTxWarp prst="textNoShape">
              <a:avLst/>
            </a:prstTxWarp>
            <a:spAutoFit/>
          </a:bodyPr>
          <a:lstStyle/>
          <a:p>
            <a:pPr defTabSz="601264"/>
            <a:r>
              <a:rPr lang="zh-CN" altLang="en-US" sz="1400" dirty="0">
                <a:solidFill>
                  <a:schemeClr val="accent1">
                    <a:lumMod val="75000"/>
                  </a:schemeClr>
                </a:solidFill>
                <a:latin typeface="+mn-ea"/>
                <a:cs typeface="+mn-ea"/>
                <a:sym typeface="+mn-lt"/>
              </a:rPr>
              <a:t>我查一查，系统显示已经到了。</a:t>
            </a:r>
          </a:p>
        </p:txBody>
      </p:sp>
      <p:sp>
        <p:nvSpPr>
          <p:cNvPr id="86" name="矩形标注 15">
            <a:extLst>
              <a:ext uri="{FF2B5EF4-FFF2-40B4-BE49-F238E27FC236}">
                <a16:creationId xmlns:a16="http://schemas.microsoft.com/office/drawing/2014/main" xmlns="" id="{3346D7C9-9415-474E-8084-D2DD2460BFC9}"/>
              </a:ext>
            </a:extLst>
          </p:cNvPr>
          <p:cNvSpPr/>
          <p:nvPr/>
        </p:nvSpPr>
        <p:spPr bwMode="auto">
          <a:xfrm>
            <a:off x="3157081" y="3261632"/>
            <a:ext cx="1226331" cy="490867"/>
          </a:xfrm>
          <a:prstGeom prst="wedgeRectCallout">
            <a:avLst>
              <a:gd name="adj1" fmla="val 59675"/>
              <a:gd name="adj2" fmla="val -75196"/>
            </a:avLst>
          </a:prstGeom>
          <a:solidFill>
            <a:schemeClr val="accent1">
              <a:lumMod val="60000"/>
              <a:lumOff val="40000"/>
            </a:schemeClr>
          </a:solidFill>
          <a:ln w="9525" cap="flat" cmpd="sng" algn="ctr">
            <a:noFill/>
            <a:prstDash val="solid"/>
            <a:round/>
            <a:headEnd type="none" w="med" len="med"/>
            <a:tailEnd type="none" w="med" len="med"/>
          </a:ln>
          <a:effectLst/>
          <a:extLst/>
        </p:spPr>
        <p:txBody>
          <a:bodyPr vert="horz" wrap="square" lIns="59400" tIns="29700" rIns="59400" bIns="29700" numCol="1" rtlCol="0" anchor="t" anchorCtr="0" compatLnSpc="1">
            <a:prstTxWarp prst="textNoShape">
              <a:avLst/>
            </a:prstTxWarp>
            <a:spAutoFit/>
          </a:bodyPr>
          <a:lstStyle/>
          <a:p>
            <a:pPr defTabSz="601264" fontAlgn="base">
              <a:spcBef>
                <a:spcPct val="0"/>
              </a:spcBef>
              <a:spcAft>
                <a:spcPct val="0"/>
              </a:spcAft>
            </a:pPr>
            <a:r>
              <a:rPr lang="zh-CN" altLang="en-US" sz="1400" dirty="0">
                <a:solidFill>
                  <a:schemeClr val="bg1"/>
                </a:solidFill>
                <a:latin typeface="+mn-ea"/>
                <a:cs typeface="+mn-ea"/>
                <a:sym typeface="+mn-lt"/>
              </a:rPr>
              <a:t>那我怎么没收到，寄丢了？</a:t>
            </a:r>
          </a:p>
        </p:txBody>
      </p:sp>
      <p:sp>
        <p:nvSpPr>
          <p:cNvPr id="93" name="矩形标注 11">
            <a:extLst>
              <a:ext uri="{FF2B5EF4-FFF2-40B4-BE49-F238E27FC236}">
                <a16:creationId xmlns:a16="http://schemas.microsoft.com/office/drawing/2014/main" xmlns="" id="{6A5101D4-C263-4D86-975B-D1628685F28F}"/>
              </a:ext>
            </a:extLst>
          </p:cNvPr>
          <p:cNvSpPr/>
          <p:nvPr/>
        </p:nvSpPr>
        <p:spPr bwMode="auto">
          <a:xfrm>
            <a:off x="1556784" y="4046270"/>
            <a:ext cx="1543461" cy="490867"/>
          </a:xfrm>
          <a:prstGeom prst="wedgeRectCallout">
            <a:avLst>
              <a:gd name="adj1" fmla="val -59292"/>
              <a:gd name="adj2" fmla="val -42724"/>
            </a:avLst>
          </a:prstGeom>
          <a:noFill/>
          <a:ln w="9525"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9400" tIns="29700" rIns="59400" bIns="29700" numCol="1" rtlCol="0" anchor="t" anchorCtr="0" compatLnSpc="1">
            <a:prstTxWarp prst="textNoShape">
              <a:avLst/>
            </a:prstTxWarp>
            <a:spAutoFit/>
          </a:bodyPr>
          <a:lstStyle/>
          <a:p>
            <a:r>
              <a:rPr lang="zh-CN" altLang="en-US" sz="1400" dirty="0">
                <a:solidFill>
                  <a:schemeClr val="accent1">
                    <a:lumMod val="75000"/>
                  </a:schemeClr>
                </a:solidFill>
                <a:latin typeface="+mn-ea"/>
                <a:cs typeface="+mn-ea"/>
                <a:sym typeface="+mn-lt"/>
              </a:rPr>
              <a:t>我们系统显示您的邻居帮忙签收了。</a:t>
            </a:r>
          </a:p>
        </p:txBody>
      </p:sp>
      <p:pic>
        <p:nvPicPr>
          <p:cNvPr id="94" name="Picture 93" descr="A picture containing wall, object, indoor&#10;&#10;Description generated with high confidence">
            <a:extLst>
              <a:ext uri="{FF2B5EF4-FFF2-40B4-BE49-F238E27FC236}">
                <a16:creationId xmlns:a16="http://schemas.microsoft.com/office/drawing/2014/main" xmlns="" id="{24F06653-7809-42AC-ADD2-51479BD73167}"/>
              </a:ext>
            </a:extLst>
          </p:cNvPr>
          <p:cNvPicPr>
            <a:picLocks noChangeAspect="1"/>
          </p:cNvPicPr>
          <p:nvPr/>
        </p:nvPicPr>
        <p:blipFill>
          <a:blip r:embed="rId3"/>
          <a:stretch>
            <a:fillRect/>
          </a:stretch>
        </p:blipFill>
        <p:spPr>
          <a:xfrm flipH="1">
            <a:off x="550683" y="1360283"/>
            <a:ext cx="621473" cy="869477"/>
          </a:xfrm>
          <a:prstGeom prst="rect">
            <a:avLst/>
          </a:prstGeom>
        </p:spPr>
      </p:pic>
      <p:pic>
        <p:nvPicPr>
          <p:cNvPr id="95" name="Picture 94" descr="A picture containing thing, object&#10;&#10;Description generated with high confidence">
            <a:extLst>
              <a:ext uri="{FF2B5EF4-FFF2-40B4-BE49-F238E27FC236}">
                <a16:creationId xmlns:a16="http://schemas.microsoft.com/office/drawing/2014/main" xmlns="" id="{7924E05B-BE30-4D53-B523-31758401C0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994" y="1317252"/>
            <a:ext cx="695508" cy="801829"/>
          </a:xfrm>
          <a:prstGeom prst="rect">
            <a:avLst/>
          </a:prstGeom>
        </p:spPr>
      </p:pic>
      <p:grpSp>
        <p:nvGrpSpPr>
          <p:cNvPr id="7" name="Group 6">
            <a:extLst>
              <a:ext uri="{FF2B5EF4-FFF2-40B4-BE49-F238E27FC236}">
                <a16:creationId xmlns:a16="http://schemas.microsoft.com/office/drawing/2014/main" xmlns="" id="{F43C45AA-D757-4EDC-8C39-BBB657506643}"/>
              </a:ext>
            </a:extLst>
          </p:cNvPr>
          <p:cNvGrpSpPr/>
          <p:nvPr/>
        </p:nvGrpSpPr>
        <p:grpSpPr>
          <a:xfrm>
            <a:off x="5861750" y="1943897"/>
            <a:ext cx="3110936" cy="2862322"/>
            <a:chOff x="839072" y="2527643"/>
            <a:chExt cx="3319763" cy="2862322"/>
          </a:xfrm>
        </p:grpSpPr>
        <p:sp>
          <p:nvSpPr>
            <p:cNvPr id="19" name="Rectangle 6">
              <a:extLst>
                <a:ext uri="{FF2B5EF4-FFF2-40B4-BE49-F238E27FC236}">
                  <a16:creationId xmlns:a16="http://schemas.microsoft.com/office/drawing/2014/main" xmlns="" id="{4193731E-9057-4855-AC06-6BF7BCB3F2B9}"/>
                </a:ext>
              </a:extLst>
            </p:cNvPr>
            <p:cNvSpPr/>
            <p:nvPr/>
          </p:nvSpPr>
          <p:spPr>
            <a:xfrm>
              <a:off x="868113" y="2527643"/>
              <a:ext cx="3290722" cy="2862322"/>
            </a:xfrm>
            <a:prstGeom prst="rect">
              <a:avLst/>
            </a:prstGeom>
          </p:spPr>
          <p:txBody>
            <a:bodyPr wrap="square">
              <a:spAutoFit/>
            </a:bodyPr>
            <a:lstStyle/>
            <a:p>
              <a:r>
                <a:rPr lang="en-US" altLang="zh-CN" sz="1800" dirty="0">
                  <a:solidFill>
                    <a:schemeClr val="bg1"/>
                  </a:solidFill>
                </a:rPr>
                <a:t>“</a:t>
              </a:r>
              <a:r>
                <a:rPr lang="zh-CN" altLang="en-US" sz="1600" dirty="0">
                  <a:solidFill>
                    <a:schemeClr val="bg1"/>
                  </a:solidFill>
                </a:rPr>
                <a:t>在人工智能领域 </a:t>
              </a:r>
              <a:r>
                <a:rPr lang="en-US" altLang="zh-CN" sz="1600" dirty="0">
                  <a:solidFill>
                    <a:schemeClr val="bg1"/>
                  </a:solidFill>
                </a:rPr>
                <a:t>…</a:t>
              </a:r>
              <a:r>
                <a:rPr lang="zh-CN" altLang="en-US" sz="1600" dirty="0">
                  <a:solidFill>
                    <a:schemeClr val="bg1"/>
                  </a:solidFill>
                </a:rPr>
                <a:t> 基于</a:t>
              </a:r>
              <a:r>
                <a:rPr lang="en-US" sz="1600" dirty="0">
                  <a:solidFill>
                    <a:schemeClr val="bg1"/>
                  </a:solidFill>
                </a:rPr>
                <a:t>NeuHub</a:t>
              </a:r>
              <a:r>
                <a:rPr lang="zh-CN" altLang="en-US" sz="1600" dirty="0">
                  <a:solidFill>
                    <a:schemeClr val="bg1"/>
                  </a:solidFill>
                </a:rPr>
                <a:t>平台，京东自主研发的情感分析</a:t>
              </a:r>
              <a:r>
                <a:rPr lang="en-US" sz="1600" dirty="0">
                  <a:solidFill>
                    <a:schemeClr val="bg1"/>
                  </a:solidFill>
                </a:rPr>
                <a:t>API</a:t>
              </a:r>
              <a:r>
                <a:rPr lang="zh-CN" altLang="en-US" sz="1600" dirty="0">
                  <a:solidFill>
                    <a:schemeClr val="bg1"/>
                  </a:solidFill>
                </a:rPr>
                <a:t>，基于京东多年沉淀的丰富评论数据和</a:t>
              </a:r>
              <a:r>
                <a:rPr lang="en-US" sz="1600" dirty="0">
                  <a:solidFill>
                    <a:schemeClr val="bg1"/>
                  </a:solidFill>
                </a:rPr>
                <a:t>NLP</a:t>
              </a:r>
              <a:r>
                <a:rPr lang="zh-CN" altLang="en-US" sz="1600" dirty="0">
                  <a:solidFill>
                    <a:schemeClr val="bg1"/>
                  </a:solidFill>
                </a:rPr>
                <a:t>深度学习技术积累，</a:t>
              </a:r>
              <a:r>
                <a:rPr lang="zh-CN" altLang="en-US" sz="1600" dirty="0">
                  <a:solidFill>
                    <a:schemeClr val="accent4">
                      <a:lumMod val="20000"/>
                      <a:lumOff val="80000"/>
                    </a:schemeClr>
                  </a:solidFill>
                </a:rPr>
                <a:t>京东智能客服能够自动对用户在和客服交谈过程中表达的生气、焦虑、高兴等多种情绪进行精准感知，并在回复表达中蕴含相应的情感，让互动更有温度，从而大大提升了用户满意度。</a:t>
              </a:r>
              <a:r>
                <a:rPr lang="en-US" altLang="zh-CN" sz="1800" dirty="0">
                  <a:solidFill>
                    <a:schemeClr val="bg1"/>
                  </a:solidFill>
                </a:rPr>
                <a:t>”  </a:t>
              </a:r>
              <a:r>
                <a:rPr lang="en-US" altLang="zh-CN" sz="1600" dirty="0">
                  <a:solidFill>
                    <a:schemeClr val="bg1"/>
                  </a:solidFill>
                </a:rPr>
                <a:t>––《</a:t>
              </a:r>
              <a:r>
                <a:rPr lang="zh-CN" altLang="en-US" sz="1600" b="1" dirty="0">
                  <a:solidFill>
                    <a:schemeClr val="bg1"/>
                  </a:solidFill>
                </a:rPr>
                <a:t>京东</a:t>
              </a:r>
              <a:r>
                <a:rPr lang="en-US" altLang="zh-CN" sz="1600" b="1" dirty="0">
                  <a:solidFill>
                    <a:schemeClr val="bg1"/>
                  </a:solidFill>
                </a:rPr>
                <a:t>2018Q2</a:t>
              </a:r>
              <a:r>
                <a:rPr lang="zh-CN" altLang="en-US" sz="1600" b="1" dirty="0">
                  <a:solidFill>
                    <a:schemeClr val="bg1"/>
                  </a:solidFill>
                </a:rPr>
                <a:t>财报</a:t>
              </a:r>
              <a:r>
                <a:rPr lang="en-US" altLang="zh-CN" sz="1600" dirty="0">
                  <a:solidFill>
                    <a:schemeClr val="bg1"/>
                  </a:solidFill>
                </a:rPr>
                <a:t>》</a:t>
              </a:r>
              <a:endParaRPr lang="en-US" altLang="zh-CN" sz="1800" dirty="0">
                <a:solidFill>
                  <a:schemeClr val="bg1"/>
                </a:solidFill>
              </a:endParaRPr>
            </a:p>
          </p:txBody>
        </p:sp>
        <p:sp>
          <p:nvSpPr>
            <p:cNvPr id="6" name="Rectangle 5">
              <a:extLst>
                <a:ext uri="{FF2B5EF4-FFF2-40B4-BE49-F238E27FC236}">
                  <a16:creationId xmlns:a16="http://schemas.microsoft.com/office/drawing/2014/main" xmlns="" id="{5CA66F88-5867-4DB7-952D-6F6C89E58DA5}"/>
                </a:ext>
              </a:extLst>
            </p:cNvPr>
            <p:cNvSpPr/>
            <p:nvPr/>
          </p:nvSpPr>
          <p:spPr>
            <a:xfrm>
              <a:off x="839072" y="2570392"/>
              <a:ext cx="3262195" cy="2792358"/>
            </a:xfrm>
            <a:prstGeom prst="rect">
              <a:avLst/>
            </a:prstGeom>
            <a:noFill/>
            <a:ln w="19050" cap="flat" cmpd="sng" algn="ctr">
              <a:solidFill>
                <a:schemeClr val="accent1">
                  <a:lumMod val="60000"/>
                  <a:lumOff val="4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xmlns="" id="{C3E597A7-2EEF-4242-9B0B-0223275A1F17}"/>
              </a:ext>
            </a:extLst>
          </p:cNvPr>
          <p:cNvGrpSpPr/>
          <p:nvPr/>
        </p:nvGrpSpPr>
        <p:grpSpPr>
          <a:xfrm>
            <a:off x="4669256" y="2147634"/>
            <a:ext cx="530915" cy="300082"/>
            <a:chOff x="4805568" y="2404077"/>
            <a:chExt cx="530915" cy="300082"/>
          </a:xfrm>
        </p:grpSpPr>
        <p:sp>
          <p:nvSpPr>
            <p:cNvPr id="4" name="TextBox 3">
              <a:extLst>
                <a:ext uri="{FF2B5EF4-FFF2-40B4-BE49-F238E27FC236}">
                  <a16:creationId xmlns:a16="http://schemas.microsoft.com/office/drawing/2014/main" xmlns="" id="{E8B065FC-FDD3-492F-AF3B-5678A768D96D}"/>
                </a:ext>
              </a:extLst>
            </p:cNvPr>
            <p:cNvSpPr txBox="1"/>
            <p:nvPr/>
          </p:nvSpPr>
          <p:spPr>
            <a:xfrm>
              <a:off x="4805568" y="2404077"/>
              <a:ext cx="530915" cy="300082"/>
            </a:xfrm>
            <a:prstGeom prst="rect">
              <a:avLst/>
            </a:prstGeom>
            <a:noFill/>
          </p:spPr>
          <p:txBody>
            <a:bodyPr wrap="none" rtlCol="0">
              <a:spAutoFit/>
            </a:bodyPr>
            <a:lstStyle/>
            <a:p>
              <a:r>
                <a:rPr lang="zh-CN" altLang="en-US" dirty="0">
                  <a:solidFill>
                    <a:schemeClr val="accent4">
                      <a:lumMod val="20000"/>
                      <a:lumOff val="80000"/>
                    </a:schemeClr>
                  </a:solidFill>
                </a:rPr>
                <a:t>生气</a:t>
              </a:r>
              <a:endParaRPr lang="en-US" dirty="0">
                <a:solidFill>
                  <a:schemeClr val="accent4">
                    <a:lumMod val="20000"/>
                    <a:lumOff val="80000"/>
                  </a:schemeClr>
                </a:solidFill>
              </a:endParaRPr>
            </a:p>
          </p:txBody>
        </p:sp>
        <p:sp>
          <p:nvSpPr>
            <p:cNvPr id="5" name="Rectangle: Rounded Corners 4">
              <a:extLst>
                <a:ext uri="{FF2B5EF4-FFF2-40B4-BE49-F238E27FC236}">
                  <a16:creationId xmlns:a16="http://schemas.microsoft.com/office/drawing/2014/main" xmlns="" id="{F8D50623-8F9F-4941-A98B-AB399028A8B5}"/>
                </a:ext>
              </a:extLst>
            </p:cNvPr>
            <p:cNvSpPr/>
            <p:nvPr/>
          </p:nvSpPr>
          <p:spPr>
            <a:xfrm>
              <a:off x="4813540" y="2404077"/>
              <a:ext cx="471577" cy="300082"/>
            </a:xfrm>
            <a:prstGeom prst="roundRect">
              <a:avLst/>
            </a:prstGeom>
            <a:noFill/>
            <a:ln w="6350" cap="flat" cmpd="sng" algn="ctr">
              <a:solidFill>
                <a:schemeClr val="accent1">
                  <a:lumMod val="20000"/>
                  <a:lumOff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xmlns="" id="{8292650A-7454-434A-AFBA-464BA9E86796}"/>
              </a:ext>
            </a:extLst>
          </p:cNvPr>
          <p:cNvGrpSpPr/>
          <p:nvPr/>
        </p:nvGrpSpPr>
        <p:grpSpPr>
          <a:xfrm>
            <a:off x="4677228" y="3007968"/>
            <a:ext cx="526106" cy="300082"/>
            <a:chOff x="4813540" y="2404077"/>
            <a:chExt cx="526106" cy="300082"/>
          </a:xfrm>
        </p:grpSpPr>
        <p:sp>
          <p:nvSpPr>
            <p:cNvPr id="22" name="TextBox 21">
              <a:extLst>
                <a:ext uri="{FF2B5EF4-FFF2-40B4-BE49-F238E27FC236}">
                  <a16:creationId xmlns:a16="http://schemas.microsoft.com/office/drawing/2014/main" xmlns="" id="{9BED911E-3F5E-4402-B895-E2BA883CAFDA}"/>
                </a:ext>
              </a:extLst>
            </p:cNvPr>
            <p:cNvSpPr txBox="1"/>
            <p:nvPr/>
          </p:nvSpPr>
          <p:spPr>
            <a:xfrm>
              <a:off x="4813540" y="2404077"/>
              <a:ext cx="526106" cy="300082"/>
            </a:xfrm>
            <a:prstGeom prst="rect">
              <a:avLst/>
            </a:prstGeom>
            <a:noFill/>
          </p:spPr>
          <p:txBody>
            <a:bodyPr wrap="none" rtlCol="0">
              <a:spAutoFit/>
            </a:bodyPr>
            <a:lstStyle/>
            <a:p>
              <a:r>
                <a:rPr lang="zh-CN" altLang="en-US" dirty="0">
                  <a:solidFill>
                    <a:schemeClr val="accent4">
                      <a:lumMod val="20000"/>
                      <a:lumOff val="80000"/>
                    </a:schemeClr>
                  </a:solidFill>
                </a:rPr>
                <a:t>焦虑</a:t>
              </a:r>
              <a:endParaRPr lang="en-US" dirty="0">
                <a:solidFill>
                  <a:schemeClr val="accent4">
                    <a:lumMod val="20000"/>
                    <a:lumOff val="80000"/>
                  </a:schemeClr>
                </a:solidFill>
              </a:endParaRPr>
            </a:p>
          </p:txBody>
        </p:sp>
        <p:sp>
          <p:nvSpPr>
            <p:cNvPr id="23" name="Rectangle: Rounded Corners 22">
              <a:extLst>
                <a:ext uri="{FF2B5EF4-FFF2-40B4-BE49-F238E27FC236}">
                  <a16:creationId xmlns:a16="http://schemas.microsoft.com/office/drawing/2014/main" xmlns="" id="{A943AD00-DB38-4BB1-A7C6-FB4CAE9B34D2}"/>
                </a:ext>
              </a:extLst>
            </p:cNvPr>
            <p:cNvSpPr/>
            <p:nvPr/>
          </p:nvSpPr>
          <p:spPr>
            <a:xfrm>
              <a:off x="4813540" y="2404077"/>
              <a:ext cx="471577" cy="300082"/>
            </a:xfrm>
            <a:prstGeom prst="roundRect">
              <a:avLst/>
            </a:prstGeom>
            <a:noFill/>
            <a:ln w="6350" cap="flat" cmpd="sng" algn="ctr">
              <a:solidFill>
                <a:schemeClr val="accent1">
                  <a:lumMod val="20000"/>
                  <a:lumOff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xmlns="" id="{2FAE3E1B-00F4-48A4-8847-6A47774A25AC}"/>
              </a:ext>
            </a:extLst>
          </p:cNvPr>
          <p:cNvGrpSpPr/>
          <p:nvPr/>
        </p:nvGrpSpPr>
        <p:grpSpPr>
          <a:xfrm>
            <a:off x="4658767" y="3967231"/>
            <a:ext cx="530915" cy="300082"/>
            <a:chOff x="4813540" y="2404077"/>
            <a:chExt cx="530915" cy="300082"/>
          </a:xfrm>
        </p:grpSpPr>
        <p:sp>
          <p:nvSpPr>
            <p:cNvPr id="25" name="TextBox 24">
              <a:extLst>
                <a:ext uri="{FF2B5EF4-FFF2-40B4-BE49-F238E27FC236}">
                  <a16:creationId xmlns:a16="http://schemas.microsoft.com/office/drawing/2014/main" xmlns="" id="{33FDEF97-C6FD-48E0-87AB-EC1C47783EFD}"/>
                </a:ext>
              </a:extLst>
            </p:cNvPr>
            <p:cNvSpPr txBox="1"/>
            <p:nvPr/>
          </p:nvSpPr>
          <p:spPr>
            <a:xfrm>
              <a:off x="4813540" y="2404077"/>
              <a:ext cx="530915" cy="300082"/>
            </a:xfrm>
            <a:prstGeom prst="rect">
              <a:avLst/>
            </a:prstGeom>
            <a:noFill/>
          </p:spPr>
          <p:txBody>
            <a:bodyPr wrap="none" rtlCol="0">
              <a:spAutoFit/>
            </a:bodyPr>
            <a:lstStyle/>
            <a:p>
              <a:r>
                <a:rPr lang="zh-CN" altLang="en-US" dirty="0">
                  <a:solidFill>
                    <a:schemeClr val="accent4">
                      <a:lumMod val="20000"/>
                      <a:lumOff val="80000"/>
                    </a:schemeClr>
                  </a:solidFill>
                </a:rPr>
                <a:t>高兴</a:t>
              </a:r>
              <a:endParaRPr lang="en-US" dirty="0">
                <a:solidFill>
                  <a:schemeClr val="accent4">
                    <a:lumMod val="20000"/>
                    <a:lumOff val="80000"/>
                  </a:schemeClr>
                </a:solidFill>
              </a:endParaRPr>
            </a:p>
          </p:txBody>
        </p:sp>
        <p:sp>
          <p:nvSpPr>
            <p:cNvPr id="26" name="Rectangle: Rounded Corners 25">
              <a:extLst>
                <a:ext uri="{FF2B5EF4-FFF2-40B4-BE49-F238E27FC236}">
                  <a16:creationId xmlns:a16="http://schemas.microsoft.com/office/drawing/2014/main" xmlns="" id="{813384CC-8EA5-4DF3-BE91-83F55B770187}"/>
                </a:ext>
              </a:extLst>
            </p:cNvPr>
            <p:cNvSpPr/>
            <p:nvPr/>
          </p:nvSpPr>
          <p:spPr>
            <a:xfrm>
              <a:off x="4813540" y="2404077"/>
              <a:ext cx="471577" cy="300082"/>
            </a:xfrm>
            <a:prstGeom prst="roundRect">
              <a:avLst/>
            </a:prstGeom>
            <a:noFill/>
            <a:ln w="6350" cap="flat" cmpd="sng" algn="ctr">
              <a:solidFill>
                <a:schemeClr val="accent1">
                  <a:lumMod val="20000"/>
                  <a:lumOff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xmlns="" id="{AFF446C0-28E6-4405-96B3-CFC20139E5FF}"/>
              </a:ext>
            </a:extLst>
          </p:cNvPr>
          <p:cNvGrpSpPr/>
          <p:nvPr/>
        </p:nvGrpSpPr>
        <p:grpSpPr>
          <a:xfrm>
            <a:off x="730829" y="2394254"/>
            <a:ext cx="539127" cy="300082"/>
            <a:chOff x="4813540" y="2404077"/>
            <a:chExt cx="539127" cy="300082"/>
          </a:xfrm>
        </p:grpSpPr>
        <p:sp>
          <p:nvSpPr>
            <p:cNvPr id="28" name="TextBox 27">
              <a:extLst>
                <a:ext uri="{FF2B5EF4-FFF2-40B4-BE49-F238E27FC236}">
                  <a16:creationId xmlns:a16="http://schemas.microsoft.com/office/drawing/2014/main" xmlns="" id="{F70E3AE3-8C96-4604-8796-6B6B74BC2E3A}"/>
                </a:ext>
              </a:extLst>
            </p:cNvPr>
            <p:cNvSpPr txBox="1"/>
            <p:nvPr/>
          </p:nvSpPr>
          <p:spPr>
            <a:xfrm>
              <a:off x="4821752" y="2404077"/>
              <a:ext cx="530915" cy="300082"/>
            </a:xfrm>
            <a:prstGeom prst="rect">
              <a:avLst/>
            </a:prstGeom>
            <a:noFill/>
          </p:spPr>
          <p:txBody>
            <a:bodyPr wrap="none" rtlCol="0">
              <a:spAutoFit/>
            </a:bodyPr>
            <a:lstStyle/>
            <a:p>
              <a:r>
                <a:rPr lang="zh-CN" altLang="en-US" dirty="0">
                  <a:solidFill>
                    <a:schemeClr val="accent4">
                      <a:lumMod val="20000"/>
                      <a:lumOff val="80000"/>
                    </a:schemeClr>
                  </a:solidFill>
                </a:rPr>
                <a:t>道歉</a:t>
              </a:r>
              <a:endParaRPr lang="en-US" dirty="0">
                <a:solidFill>
                  <a:schemeClr val="accent4">
                    <a:lumMod val="20000"/>
                    <a:lumOff val="80000"/>
                  </a:schemeClr>
                </a:solidFill>
              </a:endParaRPr>
            </a:p>
          </p:txBody>
        </p:sp>
        <p:sp>
          <p:nvSpPr>
            <p:cNvPr id="29" name="Rectangle: Rounded Corners 28">
              <a:extLst>
                <a:ext uri="{FF2B5EF4-FFF2-40B4-BE49-F238E27FC236}">
                  <a16:creationId xmlns:a16="http://schemas.microsoft.com/office/drawing/2014/main" xmlns="" id="{3967BCCE-8EA7-4212-A750-C8584D6D5DC4}"/>
                </a:ext>
              </a:extLst>
            </p:cNvPr>
            <p:cNvSpPr/>
            <p:nvPr/>
          </p:nvSpPr>
          <p:spPr>
            <a:xfrm>
              <a:off x="4813540" y="2404077"/>
              <a:ext cx="471577" cy="300082"/>
            </a:xfrm>
            <a:prstGeom prst="roundRect">
              <a:avLst/>
            </a:prstGeom>
            <a:noFill/>
            <a:ln w="6350" cap="flat" cmpd="sng" algn="ctr">
              <a:solidFill>
                <a:schemeClr val="accent1">
                  <a:lumMod val="20000"/>
                  <a:lumOff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xmlns="" id="{20B4388A-89B8-4B89-9AD4-BCEED0DF3A91}"/>
              </a:ext>
            </a:extLst>
          </p:cNvPr>
          <p:cNvGrpSpPr/>
          <p:nvPr/>
        </p:nvGrpSpPr>
        <p:grpSpPr>
          <a:xfrm>
            <a:off x="725387" y="3350684"/>
            <a:ext cx="530915" cy="300082"/>
            <a:chOff x="4813540" y="2404077"/>
            <a:chExt cx="530915" cy="300082"/>
          </a:xfrm>
        </p:grpSpPr>
        <p:sp>
          <p:nvSpPr>
            <p:cNvPr id="31" name="TextBox 30">
              <a:extLst>
                <a:ext uri="{FF2B5EF4-FFF2-40B4-BE49-F238E27FC236}">
                  <a16:creationId xmlns:a16="http://schemas.microsoft.com/office/drawing/2014/main" xmlns="" id="{CC1B0890-65BF-4784-A638-716DCA4A206F}"/>
                </a:ext>
              </a:extLst>
            </p:cNvPr>
            <p:cNvSpPr txBox="1"/>
            <p:nvPr/>
          </p:nvSpPr>
          <p:spPr>
            <a:xfrm>
              <a:off x="4813540" y="2404077"/>
              <a:ext cx="530915" cy="300082"/>
            </a:xfrm>
            <a:prstGeom prst="rect">
              <a:avLst/>
            </a:prstGeom>
            <a:noFill/>
          </p:spPr>
          <p:txBody>
            <a:bodyPr wrap="none" rtlCol="0">
              <a:spAutoFit/>
            </a:bodyPr>
            <a:lstStyle/>
            <a:p>
              <a:r>
                <a:rPr lang="zh-CN" altLang="en-US" dirty="0">
                  <a:solidFill>
                    <a:schemeClr val="accent4">
                      <a:lumMod val="20000"/>
                      <a:lumOff val="80000"/>
                    </a:schemeClr>
                  </a:solidFill>
                </a:rPr>
                <a:t>安抚</a:t>
              </a:r>
              <a:endParaRPr lang="en-US" dirty="0">
                <a:solidFill>
                  <a:schemeClr val="accent4">
                    <a:lumMod val="20000"/>
                    <a:lumOff val="80000"/>
                  </a:schemeClr>
                </a:solidFill>
              </a:endParaRPr>
            </a:p>
          </p:txBody>
        </p:sp>
        <p:sp>
          <p:nvSpPr>
            <p:cNvPr id="32" name="Rectangle: Rounded Corners 31">
              <a:extLst>
                <a:ext uri="{FF2B5EF4-FFF2-40B4-BE49-F238E27FC236}">
                  <a16:creationId xmlns:a16="http://schemas.microsoft.com/office/drawing/2014/main" xmlns="" id="{AB16049F-ADA6-4CFC-ACAC-A7BE722B1062}"/>
                </a:ext>
              </a:extLst>
            </p:cNvPr>
            <p:cNvSpPr/>
            <p:nvPr/>
          </p:nvSpPr>
          <p:spPr>
            <a:xfrm>
              <a:off x="4813540" y="2404077"/>
              <a:ext cx="471577" cy="300082"/>
            </a:xfrm>
            <a:prstGeom prst="roundRect">
              <a:avLst/>
            </a:prstGeom>
            <a:noFill/>
            <a:ln w="6350" cap="flat" cmpd="sng" algn="ctr">
              <a:solidFill>
                <a:schemeClr val="accent1">
                  <a:lumMod val="20000"/>
                  <a:lumOff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xmlns="" id="{58A0DBF7-A3CB-422D-9206-5699DD4BCDAD}"/>
              </a:ext>
            </a:extLst>
          </p:cNvPr>
          <p:cNvGrpSpPr/>
          <p:nvPr/>
        </p:nvGrpSpPr>
        <p:grpSpPr>
          <a:xfrm>
            <a:off x="717364" y="4332242"/>
            <a:ext cx="530915" cy="300082"/>
            <a:chOff x="4813540" y="2404077"/>
            <a:chExt cx="530915" cy="300082"/>
          </a:xfrm>
        </p:grpSpPr>
        <p:sp>
          <p:nvSpPr>
            <p:cNvPr id="34" name="TextBox 33">
              <a:extLst>
                <a:ext uri="{FF2B5EF4-FFF2-40B4-BE49-F238E27FC236}">
                  <a16:creationId xmlns:a16="http://schemas.microsoft.com/office/drawing/2014/main" xmlns="" id="{BFFF0AF2-834C-4E79-9E07-8815324BD561}"/>
                </a:ext>
              </a:extLst>
            </p:cNvPr>
            <p:cNvSpPr txBox="1"/>
            <p:nvPr/>
          </p:nvSpPr>
          <p:spPr>
            <a:xfrm>
              <a:off x="4813540" y="2404077"/>
              <a:ext cx="530915" cy="300082"/>
            </a:xfrm>
            <a:prstGeom prst="rect">
              <a:avLst/>
            </a:prstGeom>
            <a:noFill/>
          </p:spPr>
          <p:txBody>
            <a:bodyPr wrap="none" rtlCol="0">
              <a:spAutoFit/>
            </a:bodyPr>
            <a:lstStyle/>
            <a:p>
              <a:r>
                <a:rPr lang="zh-CN" altLang="en-US" dirty="0">
                  <a:solidFill>
                    <a:schemeClr val="accent4">
                      <a:lumMod val="20000"/>
                      <a:lumOff val="80000"/>
                    </a:schemeClr>
                  </a:solidFill>
                </a:rPr>
                <a:t>祝福</a:t>
              </a:r>
              <a:endParaRPr lang="en-US" dirty="0">
                <a:solidFill>
                  <a:schemeClr val="accent4">
                    <a:lumMod val="20000"/>
                    <a:lumOff val="80000"/>
                  </a:schemeClr>
                </a:solidFill>
              </a:endParaRPr>
            </a:p>
          </p:txBody>
        </p:sp>
        <p:sp>
          <p:nvSpPr>
            <p:cNvPr id="35" name="Rectangle: Rounded Corners 34">
              <a:extLst>
                <a:ext uri="{FF2B5EF4-FFF2-40B4-BE49-F238E27FC236}">
                  <a16:creationId xmlns:a16="http://schemas.microsoft.com/office/drawing/2014/main" xmlns="" id="{FD1BACA5-9765-4355-9827-37D3D61743A6}"/>
                </a:ext>
              </a:extLst>
            </p:cNvPr>
            <p:cNvSpPr/>
            <p:nvPr/>
          </p:nvSpPr>
          <p:spPr>
            <a:xfrm>
              <a:off x="4813540" y="2404077"/>
              <a:ext cx="471577" cy="300082"/>
            </a:xfrm>
            <a:prstGeom prst="roundRect">
              <a:avLst/>
            </a:prstGeom>
            <a:noFill/>
            <a:ln w="6350" cap="flat" cmpd="sng" algn="ctr">
              <a:solidFill>
                <a:schemeClr val="accent1">
                  <a:lumMod val="20000"/>
                  <a:lumOff val="80000"/>
                </a:schemeClr>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标题 1">
            <a:extLst>
              <a:ext uri="{FF2B5EF4-FFF2-40B4-BE49-F238E27FC236}">
                <a16:creationId xmlns:a16="http://schemas.microsoft.com/office/drawing/2014/main" xmlns="" id="{C19B2210-7EF8-467F-8932-D6131B4749B2}"/>
              </a:ext>
            </a:extLst>
          </p:cNvPr>
          <p:cNvSpPr>
            <a:spLocks noGrp="1"/>
          </p:cNvSpPr>
          <p:nvPr>
            <p:ph type="title"/>
          </p:nvPr>
        </p:nvSpPr>
        <p:spPr>
          <a:xfrm>
            <a:off x="420305" y="169671"/>
            <a:ext cx="7486566" cy="756302"/>
          </a:xfrm>
        </p:spPr>
        <p:txBody>
          <a:bodyPr>
            <a:normAutofit/>
          </a:bodyPr>
          <a:lstStyle/>
          <a:p>
            <a:r>
              <a:rPr lang="zh-CN" altLang="en-US" sz="3600" b="1" dirty="0"/>
              <a:t>产业界应用：京东客服机器人</a:t>
            </a:r>
            <a:endParaRPr lang="zh-CN" altLang="en-US" sz="3600" dirty="0"/>
          </a:p>
        </p:txBody>
      </p:sp>
      <p:sp>
        <p:nvSpPr>
          <p:cNvPr id="12" name="Rectangle 11">
            <a:extLst>
              <a:ext uri="{FF2B5EF4-FFF2-40B4-BE49-F238E27FC236}">
                <a16:creationId xmlns:a16="http://schemas.microsoft.com/office/drawing/2014/main" xmlns="" id="{26FF4151-93E1-4D3D-BC39-A787C3B0AF88}"/>
              </a:ext>
            </a:extLst>
          </p:cNvPr>
          <p:cNvSpPr/>
          <p:nvPr/>
        </p:nvSpPr>
        <p:spPr>
          <a:xfrm>
            <a:off x="401017" y="791134"/>
            <a:ext cx="4493538" cy="461665"/>
          </a:xfrm>
          <a:prstGeom prst="rect">
            <a:avLst/>
          </a:prstGeom>
        </p:spPr>
        <p:txBody>
          <a:bodyPr wrap="none">
            <a:spAutoFit/>
          </a:bodyPr>
          <a:lstStyle/>
          <a:p>
            <a:r>
              <a:rPr lang="zh-CN" altLang="en-US" sz="2400" dirty="0">
                <a:solidFill>
                  <a:schemeClr val="bg1"/>
                </a:solidFill>
              </a:rPr>
              <a:t>首个大规模商用情感客服机器人</a:t>
            </a:r>
            <a:endParaRPr lang="en-US" sz="2400" dirty="0">
              <a:solidFill>
                <a:schemeClr val="bg1"/>
              </a:solidFill>
            </a:endParaRPr>
          </a:p>
        </p:txBody>
      </p:sp>
    </p:spTree>
    <p:extLst>
      <p:ext uri="{BB962C8B-B14F-4D97-AF65-F5344CB8AC3E}">
        <p14:creationId xmlns:p14="http://schemas.microsoft.com/office/powerpoint/2010/main" val="2492841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9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9" grpId="0" animBg="1"/>
      <p:bldP spid="80" grpId="0" animBg="1"/>
      <p:bldP spid="81" grpId="0" animBg="1"/>
      <p:bldP spid="82" grpId="0" animBg="1"/>
      <p:bldP spid="83" grpId="0" animBg="1"/>
      <p:bldP spid="84" grpId="0" animBg="1"/>
      <p:bldP spid="85" grpId="0" animBg="1"/>
      <p:bldP spid="86" grpId="0" animBg="1"/>
      <p:bldP spid="9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b="1" dirty="0"/>
              <a:t>NLP+</a:t>
            </a:r>
            <a:r>
              <a:rPr lang="zh-CN" altLang="en-US" sz="3600" b="1" dirty="0"/>
              <a:t>：</a:t>
            </a:r>
            <a:r>
              <a:rPr lang="zh-CN" altLang="en-US" sz="3600" b="1" dirty="0">
                <a:solidFill>
                  <a:schemeClr val="bg1">
                    <a:lumMod val="95000"/>
                  </a:schemeClr>
                </a:solidFill>
              </a:rPr>
              <a:t>人机融合智能交互的时代</a:t>
            </a:r>
            <a:endParaRPr lang="zh-CN" altLang="en-US" b="1" dirty="0"/>
          </a:p>
        </p:txBody>
      </p:sp>
      <p:grpSp>
        <p:nvGrpSpPr>
          <p:cNvPr id="17" name="组合 16"/>
          <p:cNvGrpSpPr/>
          <p:nvPr/>
        </p:nvGrpSpPr>
        <p:grpSpPr>
          <a:xfrm>
            <a:off x="527541" y="1666223"/>
            <a:ext cx="3396185" cy="3136398"/>
            <a:chOff x="2107408" y="1360619"/>
            <a:chExt cx="4125515" cy="3729304"/>
          </a:xfrm>
        </p:grpSpPr>
        <p:pic>
          <p:nvPicPr>
            <p:cNvPr id="18" name="Picture 15"/>
            <p:cNvPicPr>
              <a:picLocks noChangeAspect="1"/>
            </p:cNvPicPr>
            <p:nvPr/>
          </p:nvPicPr>
          <p:blipFill>
            <a:blip r:embed="rId3"/>
            <a:stretch>
              <a:fillRect/>
            </a:stretch>
          </p:blipFill>
          <p:spPr>
            <a:xfrm>
              <a:off x="5117058" y="2515991"/>
              <a:ext cx="805854" cy="805854"/>
            </a:xfrm>
            <a:prstGeom prst="rect">
              <a:avLst/>
            </a:prstGeom>
          </p:spPr>
        </p:pic>
        <p:pic>
          <p:nvPicPr>
            <p:cNvPr id="19" name="Picture 13"/>
            <p:cNvPicPr>
              <a:picLocks noChangeAspect="1"/>
            </p:cNvPicPr>
            <p:nvPr/>
          </p:nvPicPr>
          <p:blipFill>
            <a:blip r:embed="rId4"/>
            <a:stretch>
              <a:fillRect/>
            </a:stretch>
          </p:blipFill>
          <p:spPr>
            <a:xfrm>
              <a:off x="3314793" y="1360619"/>
              <a:ext cx="638184" cy="807827"/>
            </a:xfrm>
            <a:prstGeom prst="rect">
              <a:avLst/>
            </a:prstGeom>
          </p:spPr>
        </p:pic>
        <p:pic>
          <p:nvPicPr>
            <p:cNvPr id="20" name="Picture 14"/>
            <p:cNvPicPr>
              <a:picLocks noChangeAspect="1"/>
            </p:cNvPicPr>
            <p:nvPr/>
          </p:nvPicPr>
          <p:blipFill>
            <a:blip r:embed="rId5"/>
            <a:stretch>
              <a:fillRect/>
            </a:stretch>
          </p:blipFill>
          <p:spPr>
            <a:xfrm>
              <a:off x="3017822" y="3591888"/>
              <a:ext cx="821912" cy="906521"/>
            </a:xfrm>
            <a:prstGeom prst="rect">
              <a:avLst/>
            </a:prstGeom>
          </p:spPr>
        </p:pic>
        <p:sp>
          <p:nvSpPr>
            <p:cNvPr id="21" name="Oval 3"/>
            <p:cNvSpPr/>
            <p:nvPr/>
          </p:nvSpPr>
          <p:spPr>
            <a:xfrm>
              <a:off x="3661173" y="2464594"/>
              <a:ext cx="964406" cy="910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406" b="0" i="0" u="none" strike="noStrike" kern="1200" cap="none" spc="0" normalizeH="0" baseline="0" noProof="0" dirty="0">
                  <a:ln>
                    <a:noFill/>
                  </a:ln>
                  <a:solidFill>
                    <a:prstClr val="white"/>
                  </a:solidFill>
                  <a:effectLst/>
                  <a:uLnTx/>
                  <a:uFillTx/>
                  <a:latin typeface="Arial" panose="020F0502020204030204"/>
                  <a:ea typeface="Microsoft YaHei"/>
                  <a:cs typeface="+mn-cs"/>
                </a:rPr>
                <a:t>人</a:t>
              </a:r>
              <a:endParaRPr kumimoji="0" lang="en-US" sz="1406" b="0" i="0" u="none" strike="noStrike" kern="1200" cap="none" spc="0" normalizeH="0" baseline="0" noProof="0" dirty="0">
                <a:ln>
                  <a:noFill/>
                </a:ln>
                <a:solidFill>
                  <a:prstClr val="white"/>
                </a:solidFill>
                <a:effectLst/>
                <a:uLnTx/>
                <a:uFillTx/>
                <a:latin typeface="Arial" panose="020F0502020204030204"/>
                <a:ea typeface="Microsoft YaHei"/>
                <a:cs typeface="+mn-cs"/>
              </a:endParaRPr>
            </a:p>
          </p:txBody>
        </p:sp>
        <p:sp>
          <p:nvSpPr>
            <p:cNvPr id="22" name="Oval 4"/>
            <p:cNvSpPr/>
            <p:nvPr/>
          </p:nvSpPr>
          <p:spPr>
            <a:xfrm>
              <a:off x="5268517" y="1486698"/>
              <a:ext cx="964406" cy="910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406" b="0" i="0" u="none" strike="noStrike" kern="1200" cap="none" spc="0" normalizeH="0" baseline="0" noProof="0" dirty="0">
                  <a:ln>
                    <a:noFill/>
                  </a:ln>
                  <a:solidFill>
                    <a:prstClr val="white"/>
                  </a:solidFill>
                  <a:effectLst/>
                  <a:uLnTx/>
                  <a:uFillTx/>
                  <a:latin typeface="Arial" panose="020F0502020204030204"/>
                  <a:ea typeface="Microsoft YaHei"/>
                  <a:cs typeface="+mn-cs"/>
                </a:rPr>
                <a:t>数字世界</a:t>
              </a:r>
              <a:endParaRPr kumimoji="0" lang="en-US" sz="1406" b="0" i="0" u="none" strike="noStrike" kern="1200" cap="none" spc="0" normalizeH="0" baseline="0" noProof="0" dirty="0">
                <a:ln>
                  <a:noFill/>
                </a:ln>
                <a:solidFill>
                  <a:prstClr val="white"/>
                </a:solidFill>
                <a:effectLst/>
                <a:uLnTx/>
                <a:uFillTx/>
                <a:latin typeface="Arial" panose="020F0502020204030204"/>
                <a:ea typeface="Microsoft YaHei"/>
                <a:cs typeface="+mn-cs"/>
              </a:endParaRPr>
            </a:p>
          </p:txBody>
        </p:sp>
        <p:sp>
          <p:nvSpPr>
            <p:cNvPr id="23" name="Oval 5"/>
            <p:cNvSpPr/>
            <p:nvPr/>
          </p:nvSpPr>
          <p:spPr>
            <a:xfrm>
              <a:off x="2107408" y="1486698"/>
              <a:ext cx="964406" cy="910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lang="zh-CN" altLang="en-US" sz="1406" dirty="0">
                  <a:solidFill>
                    <a:prstClr val="white"/>
                  </a:solidFill>
                  <a:latin typeface="Arial" panose="020F0502020204030204"/>
                  <a:ea typeface="Microsoft YaHei"/>
                </a:rPr>
                <a:t>情感</a:t>
              </a:r>
              <a:r>
                <a:rPr kumimoji="0" lang="zh-CN" altLang="en-US" sz="1406" b="0" i="0" u="none" strike="noStrike" kern="1200" cap="none" spc="0" normalizeH="0" baseline="0" noProof="0" dirty="0">
                  <a:ln>
                    <a:noFill/>
                  </a:ln>
                  <a:solidFill>
                    <a:prstClr val="white"/>
                  </a:solidFill>
                  <a:effectLst/>
                  <a:uLnTx/>
                  <a:uFillTx/>
                  <a:latin typeface="Arial" panose="020F0502020204030204"/>
                  <a:ea typeface="Microsoft YaHei"/>
                  <a:cs typeface="+mn-cs"/>
                </a:rPr>
                <a:t>世界</a:t>
              </a:r>
              <a:endParaRPr kumimoji="0" lang="en-US" sz="1406" b="0" i="0" u="none" strike="noStrike" kern="1200" cap="none" spc="0" normalizeH="0" baseline="0" noProof="0" dirty="0">
                <a:ln>
                  <a:noFill/>
                </a:ln>
                <a:solidFill>
                  <a:prstClr val="white"/>
                </a:solidFill>
                <a:effectLst/>
                <a:uLnTx/>
                <a:uFillTx/>
                <a:latin typeface="Arial" panose="020F0502020204030204"/>
                <a:ea typeface="Microsoft YaHei"/>
                <a:cs typeface="+mn-cs"/>
              </a:endParaRPr>
            </a:p>
          </p:txBody>
        </p:sp>
        <p:sp>
          <p:nvSpPr>
            <p:cNvPr id="24" name="Oval 6"/>
            <p:cNvSpPr/>
            <p:nvPr/>
          </p:nvSpPr>
          <p:spPr>
            <a:xfrm>
              <a:off x="3661173" y="4179094"/>
              <a:ext cx="964406" cy="9108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32147" rIns="32147"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zh-CN" altLang="en-US" sz="1406" b="0" i="0" u="none" strike="noStrike" kern="1200" cap="none" spc="0" normalizeH="0" baseline="0" noProof="0" dirty="0">
                  <a:ln>
                    <a:noFill/>
                  </a:ln>
                  <a:solidFill>
                    <a:prstClr val="white"/>
                  </a:solidFill>
                  <a:effectLst/>
                  <a:uLnTx/>
                  <a:uFillTx/>
                  <a:latin typeface="Arial" panose="020F0502020204030204"/>
                  <a:ea typeface="Microsoft YaHei"/>
                  <a:cs typeface="+mn-cs"/>
                </a:rPr>
                <a:t>物理世界</a:t>
              </a:r>
              <a:endParaRPr kumimoji="0" lang="en-US" sz="1406" b="0" i="0" u="none" strike="noStrike" kern="1200" cap="none" spc="0" normalizeH="0" baseline="0" noProof="0" dirty="0">
                <a:ln>
                  <a:noFill/>
                </a:ln>
                <a:solidFill>
                  <a:prstClr val="white"/>
                </a:solidFill>
                <a:effectLst/>
                <a:uLnTx/>
                <a:uFillTx/>
                <a:latin typeface="Arial" panose="020F0502020204030204"/>
                <a:ea typeface="Microsoft YaHei"/>
                <a:cs typeface="+mn-cs"/>
              </a:endParaRPr>
            </a:p>
          </p:txBody>
        </p:sp>
        <p:sp>
          <p:nvSpPr>
            <p:cNvPr id="25" name="Arrow: Left-Right 7"/>
            <p:cNvSpPr/>
            <p:nvPr/>
          </p:nvSpPr>
          <p:spPr>
            <a:xfrm rot="2256602">
              <a:off x="2981447" y="2290464"/>
              <a:ext cx="755452" cy="3482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26" name="Arrow: Left-Right 9"/>
            <p:cNvSpPr/>
            <p:nvPr/>
          </p:nvSpPr>
          <p:spPr>
            <a:xfrm rot="19780635">
              <a:off x="4647177" y="2317916"/>
              <a:ext cx="755452" cy="3482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27" name="Arrow: Left-Right 10"/>
            <p:cNvSpPr/>
            <p:nvPr/>
          </p:nvSpPr>
          <p:spPr>
            <a:xfrm rot="5400000">
              <a:off x="3779045" y="3609084"/>
              <a:ext cx="755452" cy="3482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28" name="Oval 11"/>
            <p:cNvSpPr/>
            <p:nvPr/>
          </p:nvSpPr>
          <p:spPr>
            <a:xfrm>
              <a:off x="3116925" y="1875235"/>
              <a:ext cx="2089547" cy="2035969"/>
            </a:xfrm>
            <a:prstGeom prst="ellipse">
              <a:avLst/>
            </a:prstGeom>
            <a:noFill/>
            <a:ln w="127000">
              <a:solidFill>
                <a:schemeClr val="accent2">
                  <a:lumMod val="60000"/>
                  <a:lumOff val="40000"/>
                  <a:alpha val="33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a:ln>
                  <a:noFill/>
                </a:ln>
                <a:solidFill>
                  <a:schemeClr val="bg1">
                    <a:lumMod val="95000"/>
                  </a:schemeClr>
                </a:solidFill>
                <a:effectLst/>
                <a:uLnTx/>
                <a:uFillTx/>
                <a:latin typeface="Arial" panose="020F0502020204030204"/>
                <a:ea typeface="Microsoft YaHei"/>
                <a:cs typeface="+mn-cs"/>
              </a:endParaRPr>
            </a:p>
          </p:txBody>
        </p:sp>
      </p:grpSp>
      <p:sp>
        <p:nvSpPr>
          <p:cNvPr id="29" name="矩形 28"/>
          <p:cNvSpPr/>
          <p:nvPr/>
        </p:nvSpPr>
        <p:spPr>
          <a:xfrm>
            <a:off x="376709" y="916290"/>
            <a:ext cx="6958588" cy="6463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white"/>
                </a:solidFill>
                <a:effectLst/>
                <a:uLnTx/>
                <a:uFillTx/>
                <a:latin typeface="Arial" panose="020F0502020204030204"/>
                <a:ea typeface="Microsoft YaHei"/>
                <a:cs typeface="+mn-cs"/>
              </a:rPr>
              <a:t>多模态、开放领域、具有常识和情感、能完成复杂任务的对话系统是下一代人工智能</a:t>
            </a:r>
            <a:r>
              <a:rPr lang="zh-CN" altLang="en-US" sz="1800" dirty="0">
                <a:solidFill>
                  <a:prstClr val="white"/>
                </a:solidFill>
                <a:latin typeface="Arial" panose="020F0502020204030204"/>
                <a:ea typeface="Microsoft YaHei"/>
              </a:rPr>
              <a:t>的核心技术。</a:t>
            </a:r>
            <a:endParaRPr kumimoji="0" lang="zh-CN" altLang="en-US" sz="1800" b="0" i="0" u="none" strike="noStrike" kern="1200" cap="none" spc="0" normalizeH="0" baseline="0" noProof="0" dirty="0">
              <a:ln>
                <a:noFill/>
              </a:ln>
              <a:solidFill>
                <a:prstClr val="white"/>
              </a:solidFill>
              <a:effectLst/>
              <a:uLnTx/>
              <a:uFillTx/>
              <a:latin typeface="Arial" panose="020F0502020204030204"/>
              <a:ea typeface="Microsoft YaHei"/>
              <a:cs typeface="+mn-cs"/>
            </a:endParaRPr>
          </a:p>
        </p:txBody>
      </p:sp>
      <p:graphicFrame>
        <p:nvGraphicFramePr>
          <p:cNvPr id="37" name="表格 2">
            <a:extLst>
              <a:ext uri="{FF2B5EF4-FFF2-40B4-BE49-F238E27FC236}">
                <a16:creationId xmlns:a16="http://schemas.microsoft.com/office/drawing/2014/main" xmlns="" id="{3CE6A2C7-433F-4542-990D-CFB20BA65DD8}"/>
              </a:ext>
            </a:extLst>
          </p:cNvPr>
          <p:cNvGraphicFramePr>
            <a:graphicFrameLocks noGrp="1"/>
          </p:cNvGraphicFramePr>
          <p:nvPr>
            <p:extLst>
              <p:ext uri="{D42A27DB-BD31-4B8C-83A1-F6EECF244321}">
                <p14:modId xmlns:p14="http://schemas.microsoft.com/office/powerpoint/2010/main" val="2287376208"/>
              </p:ext>
            </p:extLst>
          </p:nvPr>
        </p:nvGraphicFramePr>
        <p:xfrm>
          <a:off x="5450440" y="1588128"/>
          <a:ext cx="3654913" cy="3444240"/>
        </p:xfrm>
        <a:graphic>
          <a:graphicData uri="http://schemas.openxmlformats.org/drawingml/2006/table">
            <a:tbl>
              <a:tblPr firstRow="1" bandRow="1">
                <a:tableStyleId>{5C22544A-7EE6-4342-B048-85BDC9FD1C3A}</a:tableStyleId>
              </a:tblPr>
              <a:tblGrid>
                <a:gridCol w="981891">
                  <a:extLst>
                    <a:ext uri="{9D8B030D-6E8A-4147-A177-3AD203B41FA5}">
                      <a16:colId xmlns:a16="http://schemas.microsoft.com/office/drawing/2014/main" xmlns="" val="20000"/>
                    </a:ext>
                  </a:extLst>
                </a:gridCol>
                <a:gridCol w="2673022">
                  <a:extLst>
                    <a:ext uri="{9D8B030D-6E8A-4147-A177-3AD203B41FA5}">
                      <a16:colId xmlns:a16="http://schemas.microsoft.com/office/drawing/2014/main" xmlns="" val="20001"/>
                    </a:ext>
                  </a:extLst>
                </a:gridCol>
              </a:tblGrid>
              <a:tr h="301627">
                <a:tc>
                  <a:txBody>
                    <a:bodyPr/>
                    <a:lstStyle/>
                    <a:p>
                      <a:pPr algn="ctr"/>
                      <a:r>
                        <a:rPr lang="zh-CN" altLang="en-US" sz="1600" dirty="0"/>
                        <a:t>分级</a:t>
                      </a:r>
                    </a:p>
                  </a:txBody>
                  <a:tcPr/>
                </a:tc>
                <a:tc>
                  <a:txBody>
                    <a:bodyPr/>
                    <a:lstStyle/>
                    <a:p>
                      <a:pPr algn="ctr"/>
                      <a:r>
                        <a:rPr lang="zh-CN" altLang="en-US" sz="1600" dirty="0"/>
                        <a:t>目标</a:t>
                      </a:r>
                    </a:p>
                  </a:txBody>
                  <a:tcPr/>
                </a:tc>
                <a:extLst>
                  <a:ext uri="{0D108BD9-81ED-4DB2-BD59-A6C34878D82A}">
                    <a16:rowId xmlns:a16="http://schemas.microsoft.com/office/drawing/2014/main" xmlns="" val="10000"/>
                  </a:ext>
                </a:extLst>
              </a:tr>
              <a:tr h="493572">
                <a:tc>
                  <a:txBody>
                    <a:bodyPr/>
                    <a:lstStyle/>
                    <a:p>
                      <a:r>
                        <a:rPr lang="zh-CN" altLang="en-US" sz="1500" dirty="0"/>
                        <a:t>低级智能对话</a:t>
                      </a:r>
                    </a:p>
                  </a:txBody>
                  <a:tcPr/>
                </a:tc>
                <a:tc>
                  <a:txBody>
                    <a:bodyPr/>
                    <a:lstStyle/>
                    <a:p>
                      <a:r>
                        <a:rPr lang="zh-CN" altLang="en-US" sz="1400" dirty="0"/>
                        <a:t>对用户简单意图进行识别并给出预设答案。</a:t>
                      </a:r>
                    </a:p>
                  </a:txBody>
                  <a:tcPr/>
                </a:tc>
                <a:extLst>
                  <a:ext uri="{0D108BD9-81ED-4DB2-BD59-A6C34878D82A}">
                    <a16:rowId xmlns:a16="http://schemas.microsoft.com/office/drawing/2014/main" xmlns="" val="10001"/>
                  </a:ext>
                </a:extLst>
              </a:tr>
              <a:tr h="49357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500" dirty="0"/>
                        <a:t>初级智能对话</a:t>
                      </a:r>
                    </a:p>
                  </a:txBody>
                  <a:tcPr/>
                </a:tc>
                <a:tc>
                  <a:txBody>
                    <a:bodyPr/>
                    <a:lstStyle/>
                    <a:p>
                      <a:r>
                        <a:rPr lang="zh-CN" altLang="en-US" sz="1400" dirty="0"/>
                        <a:t>能识别复杂句子，联系上下文给出回答。</a:t>
                      </a:r>
                    </a:p>
                  </a:txBody>
                  <a:tcPr/>
                </a:tc>
                <a:extLst>
                  <a:ext uri="{0D108BD9-81ED-4DB2-BD59-A6C34878D82A}">
                    <a16:rowId xmlns:a16="http://schemas.microsoft.com/office/drawing/2014/main" xmlns="" val="10002"/>
                  </a:ext>
                </a:extLst>
              </a:tr>
              <a:tr h="493572">
                <a:tc>
                  <a:txBody>
                    <a:bodyPr/>
                    <a:lstStyle/>
                    <a:p>
                      <a:r>
                        <a:rPr lang="zh-CN" altLang="en-US" sz="1500" dirty="0"/>
                        <a:t>中级智能对话</a:t>
                      </a:r>
                    </a:p>
                  </a:txBody>
                  <a:tcPr/>
                </a:tc>
                <a:tc>
                  <a:txBody>
                    <a:bodyPr/>
                    <a:lstStyle/>
                    <a:p>
                      <a:r>
                        <a:rPr lang="zh-CN" altLang="en-US" sz="1400" dirty="0"/>
                        <a:t>根据用户问题及情绪完成个性化多轮对话，协助用户达成目标。</a:t>
                      </a:r>
                    </a:p>
                  </a:txBody>
                  <a:tcPr/>
                </a:tc>
                <a:extLst>
                  <a:ext uri="{0D108BD9-81ED-4DB2-BD59-A6C34878D82A}">
                    <a16:rowId xmlns:a16="http://schemas.microsoft.com/office/drawing/2014/main" xmlns="" val="10003"/>
                  </a:ext>
                </a:extLst>
              </a:tr>
              <a:tr h="658096">
                <a:tc>
                  <a:txBody>
                    <a:bodyPr/>
                    <a:lstStyle/>
                    <a:p>
                      <a:r>
                        <a:rPr lang="zh-CN" altLang="en-US" sz="1500" dirty="0"/>
                        <a:t>高级智能对话</a:t>
                      </a:r>
                    </a:p>
                  </a:txBody>
                  <a:tcPr/>
                </a:tc>
                <a:tc>
                  <a:txBody>
                    <a:bodyPr/>
                    <a:lstStyle/>
                    <a:p>
                      <a:r>
                        <a:rPr lang="zh-CN" altLang="en-US" sz="1400" dirty="0"/>
                        <a:t>能对多模态信息进行推理，自主判断，并组织语言与用户沟通。具备自我学习能力。</a:t>
                      </a:r>
                    </a:p>
                  </a:txBody>
                  <a:tcPr/>
                </a:tc>
                <a:extLst>
                  <a:ext uri="{0D108BD9-81ED-4DB2-BD59-A6C34878D82A}">
                    <a16:rowId xmlns:a16="http://schemas.microsoft.com/office/drawing/2014/main" xmlns="" val="10004"/>
                  </a:ext>
                </a:extLst>
              </a:tr>
              <a:tr h="658096">
                <a:tc>
                  <a:txBody>
                    <a:bodyPr/>
                    <a:lstStyle/>
                    <a:p>
                      <a:r>
                        <a:rPr lang="zh-CN" altLang="en-US" sz="1500" dirty="0"/>
                        <a:t>通用智能对话</a:t>
                      </a:r>
                    </a:p>
                  </a:txBody>
                  <a:tcPr/>
                </a:tc>
                <a:tc>
                  <a:txBody>
                    <a:bodyPr/>
                    <a:lstStyle/>
                    <a:p>
                      <a:r>
                        <a:rPr lang="zh-CN" altLang="en-US" sz="1400" dirty="0"/>
                        <a:t>能基于一切信息开展自我学习，自我适应，及自我创新。在复杂问题领域达到人类水平。</a:t>
                      </a:r>
                    </a:p>
                  </a:txBody>
                  <a:tcPr/>
                </a:tc>
                <a:extLst>
                  <a:ext uri="{0D108BD9-81ED-4DB2-BD59-A6C34878D82A}">
                    <a16:rowId xmlns:a16="http://schemas.microsoft.com/office/drawing/2014/main" xmlns="" val="10005"/>
                  </a:ext>
                </a:extLst>
              </a:tr>
            </a:tbl>
          </a:graphicData>
        </a:graphic>
      </p:graphicFrame>
      <p:sp>
        <p:nvSpPr>
          <p:cNvPr id="39" name="矩形 3">
            <a:extLst>
              <a:ext uri="{FF2B5EF4-FFF2-40B4-BE49-F238E27FC236}">
                <a16:creationId xmlns:a16="http://schemas.microsoft.com/office/drawing/2014/main" xmlns="" id="{2ED87F73-9993-4A40-BAD0-46DF15BB7294}"/>
              </a:ext>
            </a:extLst>
          </p:cNvPr>
          <p:cNvSpPr/>
          <p:nvPr/>
        </p:nvSpPr>
        <p:spPr>
          <a:xfrm>
            <a:off x="5003293" y="1933832"/>
            <a:ext cx="138761" cy="834082"/>
          </a:xfrm>
          <a:prstGeom prst="rect">
            <a:avLst/>
          </a:prstGeom>
          <a:solidFill>
            <a:schemeClr val="accent1">
              <a:lumMod val="40000"/>
              <a:lumOff val="6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40" name="矩形 30">
            <a:extLst>
              <a:ext uri="{FF2B5EF4-FFF2-40B4-BE49-F238E27FC236}">
                <a16:creationId xmlns:a16="http://schemas.microsoft.com/office/drawing/2014/main" xmlns="" id="{6445D22A-DAC7-49E7-A110-53FF65BC1F32}"/>
              </a:ext>
            </a:extLst>
          </p:cNvPr>
          <p:cNvSpPr/>
          <p:nvPr/>
        </p:nvSpPr>
        <p:spPr>
          <a:xfrm>
            <a:off x="5142054" y="2650524"/>
            <a:ext cx="148662" cy="1653930"/>
          </a:xfrm>
          <a:prstGeom prst="rect">
            <a:avLst/>
          </a:prstGeom>
          <a:solidFill>
            <a:schemeClr val="accent1">
              <a:lumMod val="60000"/>
              <a:lumOff val="4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41" name="矩形 31">
            <a:extLst>
              <a:ext uri="{FF2B5EF4-FFF2-40B4-BE49-F238E27FC236}">
                <a16:creationId xmlns:a16="http://schemas.microsoft.com/office/drawing/2014/main" xmlns="" id="{8298E845-5E97-405D-8A90-EB3BE24BCD42}"/>
              </a:ext>
            </a:extLst>
          </p:cNvPr>
          <p:cNvSpPr/>
          <p:nvPr/>
        </p:nvSpPr>
        <p:spPr>
          <a:xfrm>
            <a:off x="5290716" y="4194018"/>
            <a:ext cx="138761" cy="861236"/>
          </a:xfrm>
          <a:prstGeom prst="rect">
            <a:avLst/>
          </a:prstGeom>
          <a:solidFill>
            <a:srgbClr val="4472C4"/>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sp>
        <p:nvSpPr>
          <p:cNvPr id="42" name="文本框 4">
            <a:extLst>
              <a:ext uri="{FF2B5EF4-FFF2-40B4-BE49-F238E27FC236}">
                <a16:creationId xmlns:a16="http://schemas.microsoft.com/office/drawing/2014/main" xmlns="" id="{7863B290-E75C-4AA5-80E8-DAFA9E457168}"/>
              </a:ext>
            </a:extLst>
          </p:cNvPr>
          <p:cNvSpPr txBox="1"/>
          <p:nvPr/>
        </p:nvSpPr>
        <p:spPr>
          <a:xfrm>
            <a:off x="4102149" y="2072640"/>
            <a:ext cx="954107"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5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感知智能</a:t>
            </a:r>
          </a:p>
        </p:txBody>
      </p:sp>
      <p:sp>
        <p:nvSpPr>
          <p:cNvPr id="43" name="文本框 32">
            <a:extLst>
              <a:ext uri="{FF2B5EF4-FFF2-40B4-BE49-F238E27FC236}">
                <a16:creationId xmlns:a16="http://schemas.microsoft.com/office/drawing/2014/main" xmlns="" id="{A3E6285A-C544-40BE-AC61-7A10C2E924B0}"/>
              </a:ext>
            </a:extLst>
          </p:cNvPr>
          <p:cNvSpPr txBox="1"/>
          <p:nvPr/>
        </p:nvSpPr>
        <p:spPr>
          <a:xfrm>
            <a:off x="4115251" y="3179550"/>
            <a:ext cx="981359"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zh-CN" altLang="en-US" sz="1500" dirty="0">
                <a:solidFill>
                  <a:prstClr val="white">
                    <a:lumMod val="95000"/>
                  </a:prstClr>
                </a:solidFill>
                <a:latin typeface="Arial" panose="020F0502020204030204"/>
                <a:ea typeface="Microsoft YaHei"/>
              </a:rPr>
              <a:t>认知</a:t>
            </a:r>
            <a:r>
              <a:rPr kumimoji="0" lang="zh-CN" altLang="en-US" sz="15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智能</a:t>
            </a:r>
          </a:p>
        </p:txBody>
      </p:sp>
      <p:sp>
        <p:nvSpPr>
          <p:cNvPr id="44" name="文本框 33">
            <a:extLst>
              <a:ext uri="{FF2B5EF4-FFF2-40B4-BE49-F238E27FC236}">
                <a16:creationId xmlns:a16="http://schemas.microsoft.com/office/drawing/2014/main" xmlns="" id="{E40AD943-6C56-410D-8719-90F221070CE6}"/>
              </a:ext>
            </a:extLst>
          </p:cNvPr>
          <p:cNvSpPr txBox="1"/>
          <p:nvPr/>
        </p:nvSpPr>
        <p:spPr>
          <a:xfrm>
            <a:off x="4102148" y="4304454"/>
            <a:ext cx="960519" cy="323165"/>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1500" b="0" i="0" u="none" strike="noStrike" kern="1200" cap="none" spc="0" normalizeH="0" baseline="0" noProof="0" dirty="0">
                <a:ln>
                  <a:noFill/>
                </a:ln>
                <a:solidFill>
                  <a:prstClr val="white">
                    <a:lumMod val="95000"/>
                  </a:prstClr>
                </a:solidFill>
                <a:effectLst/>
                <a:uLnTx/>
                <a:uFillTx/>
                <a:latin typeface="Arial" panose="020F0502020204030204"/>
                <a:ea typeface="Microsoft YaHei"/>
                <a:cs typeface="+mn-cs"/>
              </a:rPr>
              <a:t>通用智能</a:t>
            </a:r>
          </a:p>
        </p:txBody>
      </p:sp>
    </p:spTree>
    <p:extLst>
      <p:ext uri="{BB962C8B-B14F-4D97-AF65-F5344CB8AC3E}">
        <p14:creationId xmlns:p14="http://schemas.microsoft.com/office/powerpoint/2010/main" val="4127411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0586" y="1389030"/>
            <a:ext cx="2394244" cy="3671889"/>
          </a:xfrm>
        </p:spPr>
        <p:txBody>
          <a:bodyPr>
            <a:normAutofit/>
          </a:bodyPr>
          <a:lstStyle/>
          <a:p>
            <a:pPr marL="0" indent="0">
              <a:buNone/>
            </a:pPr>
            <a:r>
              <a:rPr lang="zh-CN" altLang="zh-CN" sz="1800" b="1" dirty="0">
                <a:solidFill>
                  <a:schemeClr val="bg1"/>
                </a:solidFill>
                <a:latin typeface="微软雅黑" panose="020B0503020204020204" pitchFamily="34" charset="-122"/>
                <a:ea typeface="微软雅黑" panose="020B0503020204020204" pitchFamily="34" charset="-122"/>
              </a:rPr>
              <a:t>专注于持续性的算法创新</a:t>
            </a:r>
            <a:r>
              <a:rPr lang="zh-CN" altLang="en-US" sz="1800" b="1" dirty="0">
                <a:solidFill>
                  <a:schemeClr val="bg1"/>
                </a:solidFill>
                <a:latin typeface="微软雅黑" panose="020B0503020204020204" pitchFamily="34" charset="-122"/>
                <a:ea typeface="微软雅黑" panose="020B0503020204020204" pitchFamily="34" charset="-122"/>
              </a:rPr>
              <a:t>，</a:t>
            </a:r>
            <a:r>
              <a:rPr lang="zh-CN" altLang="zh-CN" sz="1800" b="1" dirty="0">
                <a:solidFill>
                  <a:schemeClr val="bg1"/>
                </a:solidFill>
                <a:latin typeface="微软雅黑" panose="020B0503020204020204" pitchFamily="34" charset="-122"/>
                <a:ea typeface="微软雅黑" panose="020B0503020204020204" pitchFamily="34" charset="-122"/>
              </a:rPr>
              <a:t>研究院的聚焦领域：</a:t>
            </a:r>
            <a:endParaRPr lang="en-US" altLang="zh-CN" sz="1800" b="1" dirty="0">
              <a:solidFill>
                <a:schemeClr val="bg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ü"/>
            </a:pPr>
            <a:r>
              <a:rPr lang="en-US" altLang="zh-CN" sz="1800" b="1" dirty="0">
                <a:solidFill>
                  <a:schemeClr val="bg1"/>
                </a:solidFill>
                <a:latin typeface="微软雅黑" panose="020B0503020204020204" pitchFamily="34" charset="-122"/>
                <a:ea typeface="微软雅黑" panose="020B0503020204020204" pitchFamily="34" charset="-122"/>
              </a:rPr>
              <a:t>NLP</a:t>
            </a:r>
            <a:r>
              <a:rPr lang="zh-CN" altLang="en-US" sz="1800" b="1" dirty="0">
                <a:solidFill>
                  <a:schemeClr val="bg1"/>
                </a:solidFill>
                <a:latin typeface="微软雅黑" panose="020B0503020204020204" pitchFamily="34" charset="-122"/>
                <a:ea typeface="微软雅黑" panose="020B0503020204020204" pitchFamily="34" charset="-122"/>
              </a:rPr>
              <a:t>、</a:t>
            </a:r>
            <a:r>
              <a:rPr lang="zh-CN" altLang="zh-CN" sz="1800" b="1" dirty="0">
                <a:solidFill>
                  <a:schemeClr val="bg1"/>
                </a:solidFill>
                <a:latin typeface="微软雅黑" panose="020B0503020204020204" pitchFamily="34" charset="-122"/>
                <a:ea typeface="微软雅黑" panose="020B0503020204020204" pitchFamily="34" charset="-122"/>
              </a:rPr>
              <a:t>语音、计算机视觉、机器学习</a:t>
            </a:r>
            <a:endParaRPr lang="en-US" altLang="zh-CN" sz="1800" b="1" dirty="0">
              <a:solidFill>
                <a:schemeClr val="bg1"/>
              </a:solidFill>
              <a:latin typeface="微软雅黑" panose="020B0503020204020204" pitchFamily="34" charset="-122"/>
              <a:ea typeface="微软雅黑" panose="020B0503020204020204" pitchFamily="34" charset="-122"/>
            </a:endParaRPr>
          </a:p>
          <a:p>
            <a:pPr>
              <a:lnSpc>
                <a:spcPct val="150000"/>
              </a:lnSpc>
              <a:buFont typeface="Wingdings" panose="05000000000000000000" pitchFamily="2" charset="2"/>
              <a:buChar char="ü"/>
            </a:pPr>
            <a:r>
              <a:rPr lang="zh-CN" altLang="zh-CN" sz="1800" b="1" dirty="0">
                <a:solidFill>
                  <a:schemeClr val="bg1"/>
                </a:solidFill>
                <a:latin typeface="微软雅黑" panose="020B0503020204020204" pitchFamily="34" charset="-122"/>
                <a:ea typeface="微软雅黑" panose="020B0503020204020204" pitchFamily="34" charset="-122"/>
              </a:rPr>
              <a:t>将逐步在北京、</a:t>
            </a:r>
            <a:r>
              <a:rPr lang="zh-CN" altLang="en-US" sz="1800" b="1" dirty="0">
                <a:solidFill>
                  <a:schemeClr val="bg1"/>
                </a:solidFill>
                <a:latin typeface="微软雅黑" panose="020B0503020204020204" pitchFamily="34" charset="-122"/>
                <a:ea typeface="微软雅黑" panose="020B0503020204020204" pitchFamily="34" charset="-122"/>
              </a:rPr>
              <a:t>南京、成都、</a:t>
            </a:r>
            <a:r>
              <a:rPr lang="zh-CN" altLang="zh-CN" sz="1800" b="1" dirty="0">
                <a:solidFill>
                  <a:schemeClr val="bg1"/>
                </a:solidFill>
                <a:latin typeface="微软雅黑" panose="020B0503020204020204" pitchFamily="34" charset="-122"/>
                <a:ea typeface="微软雅黑" panose="020B0503020204020204" pitchFamily="34" charset="-122"/>
              </a:rPr>
              <a:t>硅谷以及欧洲等全球各地设立</a:t>
            </a:r>
            <a:r>
              <a:rPr lang="zh-CN" altLang="en-US" sz="1800" b="1" dirty="0">
                <a:solidFill>
                  <a:schemeClr val="bg1"/>
                </a:solidFill>
                <a:latin typeface="微软雅黑" panose="020B0503020204020204" pitchFamily="34" charset="-122"/>
                <a:ea typeface="微软雅黑" panose="020B0503020204020204" pitchFamily="34" charset="-122"/>
              </a:rPr>
              <a:t>研发机构</a:t>
            </a:r>
            <a:endParaRPr lang="zh-CN" altLang="zh-CN" sz="1800" b="1" dirty="0">
              <a:solidFill>
                <a:schemeClr val="bg1"/>
              </a:solidFill>
              <a:latin typeface="微软雅黑" panose="020B0503020204020204" pitchFamily="34" charset="-122"/>
              <a:ea typeface="微软雅黑" panose="020B0503020204020204" pitchFamily="34" charset="-122"/>
            </a:endParaRPr>
          </a:p>
          <a:p>
            <a:endParaRPr lang="en-US" altLang="zh-CN" sz="1800" dirty="0">
              <a:solidFill>
                <a:schemeClr val="bg1"/>
              </a:solidFill>
            </a:endParaRPr>
          </a:p>
          <a:p>
            <a:endParaRPr lang="zh-CN" altLang="en-US" sz="1800" dirty="0">
              <a:solidFill>
                <a:schemeClr val="bg1"/>
              </a:solidFill>
            </a:endParaRPr>
          </a:p>
        </p:txBody>
      </p:sp>
      <p:sp>
        <p:nvSpPr>
          <p:cNvPr id="4" name="灯片编号占位符 3"/>
          <p:cNvSpPr>
            <a:spLocks noGrp="1"/>
          </p:cNvSpPr>
          <p:nvPr>
            <p:ph type="sldNum" sz="quarter" idx="4294967295"/>
          </p:nvPr>
        </p:nvSpPr>
        <p:spPr>
          <a:xfrm>
            <a:off x="6057900" y="4458130"/>
            <a:ext cx="1600200" cy="273844"/>
          </a:xfrm>
          <a:prstGeom prst="rect">
            <a:avLst/>
          </a:prstGeom>
        </p:spPr>
        <p:txBody>
          <a:bodyPr/>
          <a:lstStyle/>
          <a:p>
            <a:fld id="{AFDFC9DD-076C-4D61-B47A-6920B33DC722}" type="slidenum">
              <a:rPr lang="zh-CN" altLang="en-US" smtClean="0"/>
              <a:t>39</a:t>
            </a:fld>
            <a:endParaRPr lang="zh-CN" altLang="en-US"/>
          </a:p>
        </p:txBody>
      </p:sp>
      <p:sp>
        <p:nvSpPr>
          <p:cNvPr id="5" name="标题 1"/>
          <p:cNvSpPr txBox="1">
            <a:spLocks/>
          </p:cNvSpPr>
          <p:nvPr/>
        </p:nvSpPr>
        <p:spPr bwMode="auto">
          <a:xfrm>
            <a:off x="628650" y="416720"/>
            <a:ext cx="4544616" cy="669831"/>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charset="-122"/>
              </a:defRPr>
            </a:lvl2pPr>
            <a:lvl3pPr algn="ctr" rtl="0" eaLnBrk="0" fontAlgn="base" hangingPunct="0">
              <a:spcBef>
                <a:spcPct val="0"/>
              </a:spcBef>
              <a:spcAft>
                <a:spcPct val="0"/>
              </a:spcAft>
              <a:defRPr sz="4400">
                <a:solidFill>
                  <a:schemeClr val="tx2"/>
                </a:solidFill>
                <a:latin typeface="Arial" charset="0"/>
                <a:ea typeface="宋体" charset="-122"/>
              </a:defRPr>
            </a:lvl3pPr>
            <a:lvl4pPr algn="ctr" rtl="0" eaLnBrk="0" fontAlgn="base" hangingPunct="0">
              <a:spcBef>
                <a:spcPct val="0"/>
              </a:spcBef>
              <a:spcAft>
                <a:spcPct val="0"/>
              </a:spcAft>
              <a:defRPr sz="4400">
                <a:solidFill>
                  <a:schemeClr val="tx2"/>
                </a:solidFill>
                <a:latin typeface="Arial" charset="0"/>
                <a:ea typeface="宋体" charset="-122"/>
              </a:defRPr>
            </a:lvl4pPr>
            <a:lvl5pPr algn="ctr" rtl="0" eaLnBrk="0" fontAlgn="base" hangingPunct="0">
              <a:spcBef>
                <a:spcPct val="0"/>
              </a:spcBef>
              <a:spcAft>
                <a:spcPct val="0"/>
              </a:spcAft>
              <a:defRPr sz="4400">
                <a:solidFill>
                  <a:schemeClr val="tx2"/>
                </a:solidFill>
                <a:latin typeface="Arial" charset="0"/>
                <a:ea typeface="宋体" charset="-122"/>
              </a:defRPr>
            </a:lvl5pPr>
            <a:lvl6pPr marL="457200" algn="ctr" rtl="0" fontAlgn="base">
              <a:spcBef>
                <a:spcPct val="0"/>
              </a:spcBef>
              <a:spcAft>
                <a:spcPct val="0"/>
              </a:spcAft>
              <a:defRPr sz="4400">
                <a:solidFill>
                  <a:schemeClr val="tx2"/>
                </a:solidFill>
                <a:latin typeface="Arial" charset="0"/>
                <a:ea typeface="宋体" charset="-122"/>
              </a:defRPr>
            </a:lvl6pPr>
            <a:lvl7pPr marL="914400" algn="ctr" rtl="0" fontAlgn="base">
              <a:spcBef>
                <a:spcPct val="0"/>
              </a:spcBef>
              <a:spcAft>
                <a:spcPct val="0"/>
              </a:spcAft>
              <a:defRPr sz="4400">
                <a:solidFill>
                  <a:schemeClr val="tx2"/>
                </a:solidFill>
                <a:latin typeface="Arial" charset="0"/>
                <a:ea typeface="宋体" charset="-122"/>
              </a:defRPr>
            </a:lvl7pPr>
            <a:lvl8pPr marL="1371600" algn="ctr" rtl="0" fontAlgn="base">
              <a:spcBef>
                <a:spcPct val="0"/>
              </a:spcBef>
              <a:spcAft>
                <a:spcPct val="0"/>
              </a:spcAft>
              <a:defRPr sz="4400">
                <a:solidFill>
                  <a:schemeClr val="tx2"/>
                </a:solidFill>
                <a:latin typeface="Arial" charset="0"/>
                <a:ea typeface="宋体" charset="-122"/>
              </a:defRPr>
            </a:lvl8pPr>
            <a:lvl9pPr marL="1828800" algn="ctr" rtl="0" fontAlgn="base">
              <a:spcBef>
                <a:spcPct val="0"/>
              </a:spcBef>
              <a:spcAft>
                <a:spcPct val="0"/>
              </a:spcAft>
              <a:defRPr sz="4400">
                <a:solidFill>
                  <a:schemeClr val="tx2"/>
                </a:solidFill>
                <a:latin typeface="Arial" charset="0"/>
                <a:ea typeface="宋体" charset="-122"/>
              </a:defRPr>
            </a:lvl9pPr>
          </a:lstStyle>
          <a:p>
            <a:pPr algn="l"/>
            <a:r>
              <a:rPr lang="zh-CN" altLang="en-US" sz="3600" b="1" kern="0" dirty="0">
                <a:solidFill>
                  <a:schemeClr val="bg1"/>
                </a:solidFill>
                <a:latin typeface="微软雅黑" panose="020B0503020204020204" pitchFamily="34" charset="-122"/>
                <a:ea typeface="微软雅黑" panose="020B0503020204020204" pitchFamily="34" charset="-122"/>
              </a:rPr>
              <a:t>京东</a:t>
            </a:r>
            <a:r>
              <a:rPr lang="en-US" altLang="zh-CN" sz="3600" b="1" kern="0" dirty="0">
                <a:solidFill>
                  <a:schemeClr val="bg1"/>
                </a:solidFill>
                <a:latin typeface="微软雅黑" panose="020B0503020204020204" pitchFamily="34" charset="-122"/>
                <a:ea typeface="微软雅黑" panose="020B0503020204020204" pitchFamily="34" charset="-122"/>
              </a:rPr>
              <a:t>AI</a:t>
            </a:r>
            <a:r>
              <a:rPr lang="zh-CN" altLang="en-US" sz="3600" b="1" kern="0" dirty="0">
                <a:solidFill>
                  <a:schemeClr val="bg1"/>
                </a:solidFill>
                <a:latin typeface="微软雅黑" panose="020B0503020204020204" pitchFamily="34" charset="-122"/>
                <a:ea typeface="微软雅黑" panose="020B0503020204020204" pitchFamily="34" charset="-122"/>
              </a:rPr>
              <a:t>研究院</a:t>
            </a:r>
            <a:endParaRPr lang="zh-CN" altLang="en-US" sz="3600" b="1" kern="0" dirty="0">
              <a:solidFill>
                <a:schemeClr val="bg1"/>
              </a:solidFill>
              <a:latin typeface="微软雅黑" pitchFamily="34" charset="-122"/>
              <a:ea typeface="微软雅黑" pitchFamily="34" charset="-122"/>
              <a:cs typeface="Times New Roman" pitchFamily="18" charset="0"/>
            </a:endParaRPr>
          </a:p>
        </p:txBody>
      </p:sp>
      <p:sp>
        <p:nvSpPr>
          <p:cNvPr id="6" name="椭圆 5"/>
          <p:cNvSpPr/>
          <p:nvPr/>
        </p:nvSpPr>
        <p:spPr>
          <a:xfrm>
            <a:off x="4849192" y="2005551"/>
            <a:ext cx="1273731" cy="81295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013" b="1"/>
              <a:t>JD AI </a:t>
            </a:r>
            <a:r>
              <a:rPr lang="zh-CN" altLang="zh-CN" sz="1013" b="1">
                <a:ea typeface="宋体" panose="02010600030101010101" pitchFamily="2" charset="-122"/>
              </a:rPr>
              <a:t>研究院</a:t>
            </a:r>
          </a:p>
        </p:txBody>
      </p:sp>
      <p:pic>
        <p:nvPicPr>
          <p:cNvPr id="7" name="图片 6" descr="30558PIC03f4XNKfA4znZ_PIC2018 (1)"/>
          <p:cNvPicPr>
            <a:picLocks noChangeAspect="1"/>
          </p:cNvPicPr>
          <p:nvPr/>
        </p:nvPicPr>
        <p:blipFill>
          <a:blip r:embed="rId2"/>
          <a:stretch>
            <a:fillRect/>
          </a:stretch>
        </p:blipFill>
        <p:spPr>
          <a:xfrm>
            <a:off x="3104689" y="1761593"/>
            <a:ext cx="5952173" cy="2998946"/>
          </a:xfrm>
          <a:prstGeom prst="rect">
            <a:avLst/>
          </a:prstGeom>
        </p:spPr>
      </p:pic>
      <p:sp>
        <p:nvSpPr>
          <p:cNvPr id="8" name="文本框 7"/>
          <p:cNvSpPr txBox="1"/>
          <p:nvPr/>
        </p:nvSpPr>
        <p:spPr>
          <a:xfrm>
            <a:off x="5644332" y="2342221"/>
            <a:ext cx="849749" cy="584775"/>
          </a:xfrm>
          <a:prstGeom prst="rect">
            <a:avLst/>
          </a:prstGeom>
          <a:solidFill>
            <a:srgbClr val="DD00E1"/>
          </a:solidFill>
          <a:ln>
            <a:noFill/>
          </a:ln>
          <a:effectLst>
            <a:softEdge rad="76200"/>
          </a:effectLst>
        </p:spPr>
        <p:txBody>
          <a:bodyPr wrap="square" rtlCol="0">
            <a:spAutoFit/>
          </a:bodyPr>
          <a:lstStyle/>
          <a:p>
            <a:pPr algn="ctr"/>
            <a:r>
              <a:rPr lang="en-US" altLang="zh-CN" sz="1600" b="1" dirty="0">
                <a:solidFill>
                  <a:srgbClr val="FFFF00"/>
                </a:solidFill>
              </a:rPr>
              <a:t>JDAI </a:t>
            </a:r>
            <a:r>
              <a:rPr lang="zh-CN" altLang="zh-CN" sz="1600" b="1" dirty="0">
                <a:solidFill>
                  <a:srgbClr val="FFFF00"/>
                </a:solidFill>
                <a:ea typeface="宋体" panose="02010600030101010101" pitchFamily="2" charset="-122"/>
              </a:rPr>
              <a:t>研究院</a:t>
            </a:r>
          </a:p>
        </p:txBody>
      </p:sp>
      <p:sp>
        <p:nvSpPr>
          <p:cNvPr id="9" name="文本框 8"/>
          <p:cNvSpPr txBox="1"/>
          <p:nvPr/>
        </p:nvSpPr>
        <p:spPr>
          <a:xfrm>
            <a:off x="3189734" y="2941812"/>
            <a:ext cx="1100663" cy="523220"/>
          </a:xfrm>
          <a:prstGeom prst="rect">
            <a:avLst/>
          </a:prstGeom>
          <a:solidFill>
            <a:schemeClr val="bg1"/>
          </a:solidFill>
        </p:spPr>
        <p:txBody>
          <a:bodyPr wrap="square" rtlCol="0">
            <a:spAutoFit/>
          </a:bodyPr>
          <a:lstStyle/>
          <a:p>
            <a:r>
              <a:rPr lang="en-US" altLang="zh-CN" sz="1400" b="1" dirty="0"/>
              <a:t>Stanford </a:t>
            </a:r>
            <a:r>
              <a:rPr lang="en-US" altLang="zh-CN" sz="1400" b="1" dirty="0">
                <a:ea typeface="宋体" panose="02010600030101010101" pitchFamily="2" charset="-122"/>
              </a:rPr>
              <a:t>Join Lab</a:t>
            </a:r>
          </a:p>
        </p:txBody>
      </p:sp>
      <p:sp>
        <p:nvSpPr>
          <p:cNvPr id="10" name="文本框 9"/>
          <p:cNvSpPr txBox="1"/>
          <p:nvPr/>
        </p:nvSpPr>
        <p:spPr>
          <a:xfrm>
            <a:off x="3949081" y="3873285"/>
            <a:ext cx="900112" cy="584775"/>
          </a:xfrm>
          <a:prstGeom prst="rect">
            <a:avLst/>
          </a:prstGeom>
          <a:solidFill>
            <a:schemeClr val="bg1"/>
          </a:solidFill>
        </p:spPr>
        <p:txBody>
          <a:bodyPr wrap="square" rtlCol="0">
            <a:spAutoFit/>
          </a:bodyPr>
          <a:lstStyle/>
          <a:p>
            <a:r>
              <a:rPr lang="zh-CN" altLang="en-US" sz="1600" b="1" smtClean="0">
                <a:ea typeface="宋体" panose="02010600030101010101" pitchFamily="2" charset="-122"/>
              </a:rPr>
              <a:t>南京</a:t>
            </a:r>
            <a:r>
              <a:rPr lang="zh-CN" altLang="en-US" sz="1600" b="1" smtClean="0">
                <a:ea typeface="宋体" panose="02010600030101010101" pitchFamily="2" charset="-122"/>
              </a:rPr>
              <a:t>大学</a:t>
            </a:r>
            <a:endParaRPr lang="en-US" altLang="zh-CN" sz="1600" b="1" dirty="0">
              <a:ea typeface="宋体" panose="02010600030101010101" pitchFamily="2" charset="-122"/>
            </a:endParaRPr>
          </a:p>
        </p:txBody>
      </p:sp>
      <p:sp>
        <p:nvSpPr>
          <p:cNvPr id="11" name="文本框 10"/>
          <p:cNvSpPr txBox="1"/>
          <p:nvPr/>
        </p:nvSpPr>
        <p:spPr>
          <a:xfrm>
            <a:off x="5637267" y="4165142"/>
            <a:ext cx="856814" cy="584775"/>
          </a:xfrm>
          <a:prstGeom prst="rect">
            <a:avLst/>
          </a:prstGeom>
          <a:solidFill>
            <a:schemeClr val="bg1"/>
          </a:solidFill>
        </p:spPr>
        <p:txBody>
          <a:bodyPr wrap="square" rtlCol="0">
            <a:spAutoFit/>
          </a:bodyPr>
          <a:lstStyle/>
          <a:p>
            <a:pPr algn="ctr"/>
            <a:r>
              <a:rPr lang="zh-CN" altLang="zh-CN" sz="1600" b="1" dirty="0">
                <a:ea typeface="宋体" panose="02010600030101010101" pitchFamily="2" charset="-122"/>
              </a:rPr>
              <a:t>香港中文大学</a:t>
            </a:r>
          </a:p>
        </p:txBody>
      </p:sp>
      <p:sp>
        <p:nvSpPr>
          <p:cNvPr id="12" name="文本框 11"/>
          <p:cNvSpPr txBox="1"/>
          <p:nvPr/>
        </p:nvSpPr>
        <p:spPr>
          <a:xfrm>
            <a:off x="7410585" y="3873285"/>
            <a:ext cx="1031800" cy="740652"/>
          </a:xfrm>
          <a:prstGeom prst="rect">
            <a:avLst/>
          </a:prstGeom>
          <a:solidFill>
            <a:schemeClr val="bg1"/>
          </a:solidFill>
          <a:effectLst>
            <a:softEdge rad="25400"/>
          </a:effectLst>
        </p:spPr>
        <p:txBody>
          <a:bodyPr wrap="square" rtlCol="0">
            <a:spAutoFit/>
          </a:bodyPr>
          <a:lstStyle/>
          <a:p>
            <a:r>
              <a:rPr lang="zh-CN" altLang="en-US" sz="1600" b="1" dirty="0">
                <a:ea typeface="宋体" panose="02010600030101010101" pitchFamily="2" charset="-122"/>
              </a:rPr>
              <a:t>中国科技大学</a:t>
            </a:r>
            <a:endParaRPr lang="zh-CN" altLang="zh-CN" sz="1600" b="1" dirty="0">
              <a:ea typeface="宋体" panose="02010600030101010101" pitchFamily="2" charset="-122"/>
            </a:endParaRPr>
          </a:p>
          <a:p>
            <a:endParaRPr lang="zh-CN" altLang="zh-CN" sz="1013" b="1" dirty="0">
              <a:ea typeface="宋体" panose="02010600030101010101" pitchFamily="2" charset="-122"/>
            </a:endParaRPr>
          </a:p>
        </p:txBody>
      </p:sp>
      <p:sp>
        <p:nvSpPr>
          <p:cNvPr id="13" name="文本框 12"/>
          <p:cNvSpPr txBox="1"/>
          <p:nvPr/>
        </p:nvSpPr>
        <p:spPr>
          <a:xfrm>
            <a:off x="7956199" y="2955207"/>
            <a:ext cx="1100664" cy="338554"/>
          </a:xfrm>
          <a:prstGeom prst="rect">
            <a:avLst/>
          </a:prstGeom>
          <a:solidFill>
            <a:schemeClr val="bg1"/>
          </a:solidFill>
        </p:spPr>
        <p:txBody>
          <a:bodyPr wrap="square" rtlCol="0">
            <a:spAutoFit/>
          </a:bodyPr>
          <a:lstStyle/>
          <a:p>
            <a:r>
              <a:rPr lang="en-US" altLang="zh-CN" sz="1600" dirty="0">
                <a:ea typeface="宋体" panose="02010600030101010101" pitchFamily="2" charset="-122"/>
              </a:rPr>
              <a:t>........</a:t>
            </a:r>
          </a:p>
        </p:txBody>
      </p:sp>
      <p:sp>
        <p:nvSpPr>
          <p:cNvPr id="14" name="标题 1"/>
          <p:cNvSpPr>
            <a:spLocks noGrp="1"/>
          </p:cNvSpPr>
          <p:nvPr>
            <p:ph type="title"/>
          </p:nvPr>
        </p:nvSpPr>
        <p:spPr>
          <a:xfrm>
            <a:off x="3123262" y="1350335"/>
            <a:ext cx="5915025" cy="393316"/>
          </a:xfrm>
        </p:spPr>
        <p:txBody>
          <a:bodyPr>
            <a:normAutofit/>
          </a:bodyPr>
          <a:lstStyle/>
          <a:p>
            <a:pPr algn="ctr"/>
            <a:r>
              <a:rPr lang="zh-CN" altLang="en-US" sz="2025" b="1" dirty="0">
                <a:solidFill>
                  <a:schemeClr val="bg1"/>
                </a:solidFill>
              </a:rPr>
              <a:t>与国内外顶尖科研机构合作</a:t>
            </a:r>
            <a:endParaRPr lang="zh-CN" altLang="en-US" dirty="0">
              <a:solidFill>
                <a:schemeClr val="bg1"/>
              </a:solidFill>
            </a:endParaRPr>
          </a:p>
        </p:txBody>
      </p:sp>
    </p:spTree>
    <p:extLst>
      <p:ext uri="{BB962C8B-B14F-4D97-AF65-F5344CB8AC3E}">
        <p14:creationId xmlns:p14="http://schemas.microsoft.com/office/powerpoint/2010/main" val="3411190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xmlns="" id="{38F41DA0-BDE5-4046-8E74-7EE763461945}"/>
              </a:ext>
            </a:extLst>
          </p:cNvPr>
          <p:cNvSpPr/>
          <p:nvPr/>
        </p:nvSpPr>
        <p:spPr>
          <a:xfrm>
            <a:off x="1035453" y="1009697"/>
            <a:ext cx="7462065" cy="3705901"/>
          </a:xfrm>
          <a:prstGeom prst="rect">
            <a:avLst/>
          </a:prstGeom>
          <a:solidFill>
            <a:schemeClr val="accent1">
              <a:lumMod val="40000"/>
              <a:lumOff val="6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a:extLst>
              <a:ext uri="{FF2B5EF4-FFF2-40B4-BE49-F238E27FC236}">
                <a16:creationId xmlns:a16="http://schemas.microsoft.com/office/drawing/2014/main" xmlns="" id="{3DD136CC-501E-4AC9-800E-838E47DBCAAA}"/>
              </a:ext>
            </a:extLst>
          </p:cNvPr>
          <p:cNvGrpSpPr/>
          <p:nvPr/>
        </p:nvGrpSpPr>
        <p:grpSpPr>
          <a:xfrm>
            <a:off x="1357195" y="1160141"/>
            <a:ext cx="6634308" cy="3346043"/>
            <a:chOff x="880740" y="1210619"/>
            <a:chExt cx="10694067" cy="5393603"/>
          </a:xfrm>
        </p:grpSpPr>
        <p:pic>
          <p:nvPicPr>
            <p:cNvPr id="3" name="Picture 2">
              <a:extLst>
                <a:ext uri="{FF2B5EF4-FFF2-40B4-BE49-F238E27FC236}">
                  <a16:creationId xmlns:a16="http://schemas.microsoft.com/office/drawing/2014/main" xmlns="" id="{351A4A88-2CD7-4671-AEBB-939A98F76F7F}"/>
                </a:ext>
              </a:extLst>
            </p:cNvPr>
            <p:cNvPicPr>
              <a:picLocks noChangeAspect="1"/>
            </p:cNvPicPr>
            <p:nvPr/>
          </p:nvPicPr>
          <p:blipFill rotWithShape="1">
            <a:blip r:embed="rId3"/>
            <a:srcRect b="5841"/>
            <a:stretch/>
          </p:blipFill>
          <p:spPr>
            <a:xfrm>
              <a:off x="880740" y="1212849"/>
              <a:ext cx="10559521" cy="5389141"/>
            </a:xfrm>
            <a:prstGeom prst="rect">
              <a:avLst/>
            </a:prstGeom>
            <a:ln>
              <a:solidFill>
                <a:srgbClr val="92D050"/>
              </a:solidFill>
            </a:ln>
          </p:spPr>
        </p:pic>
        <p:sp>
          <p:nvSpPr>
            <p:cNvPr id="4" name="Rectangle 3">
              <a:extLst>
                <a:ext uri="{FF2B5EF4-FFF2-40B4-BE49-F238E27FC236}">
                  <a16:creationId xmlns:a16="http://schemas.microsoft.com/office/drawing/2014/main" xmlns="" id="{3725E4FD-1D80-4F7C-89EC-358C16D34177}"/>
                </a:ext>
              </a:extLst>
            </p:cNvPr>
            <p:cNvSpPr/>
            <p:nvPr/>
          </p:nvSpPr>
          <p:spPr>
            <a:xfrm>
              <a:off x="3565893" y="1210619"/>
              <a:ext cx="7941640" cy="523229"/>
            </a:xfrm>
            <a:prstGeom prst="rect">
              <a:avLst/>
            </a:prstGeom>
            <a:noFill/>
          </p:spPr>
          <p:txBody>
            <a:bodyPr wrap="none" lIns="56727" tIns="28363" rIns="56727" bIns="28363">
              <a:spAutoFit/>
            </a:bodyPr>
            <a:lstStyle/>
            <a:p>
              <a:pPr algn="ctr"/>
              <a:r>
                <a:rPr lang="zh-CN" altLang="en-US" sz="1737" dirty="0">
                  <a:ln w="0"/>
                  <a:effectLst>
                    <a:outerShdw blurRad="38100" dist="19050" dir="2700000" algn="tl" rotWithShape="0">
                      <a:schemeClr val="dk1">
                        <a:alpha val="40000"/>
                      </a:schemeClr>
                    </a:outerShdw>
                  </a:effectLst>
                </a:rPr>
                <a:t>在大规模的</a:t>
              </a:r>
              <a:r>
                <a:rPr lang="en-US" altLang="zh-CN" sz="1737" dirty="0">
                  <a:ln w="0"/>
                  <a:effectLst>
                    <a:outerShdw blurRad="38100" dist="19050" dir="2700000" algn="tl" rotWithShape="0">
                      <a:schemeClr val="dk1">
                        <a:alpha val="40000"/>
                      </a:schemeClr>
                    </a:outerShdw>
                  </a:effectLst>
                </a:rPr>
                <a:t>Switchboard</a:t>
              </a:r>
              <a:r>
                <a:rPr lang="zh-CN" altLang="en-US" sz="1737" dirty="0">
                  <a:ln w="0"/>
                  <a:effectLst>
                    <a:outerShdw blurRad="38100" dist="19050" dir="2700000" algn="tl" rotWithShape="0">
                      <a:schemeClr val="dk1">
                        <a:alpha val="40000"/>
                      </a:schemeClr>
                    </a:outerShdw>
                  </a:effectLst>
                </a:rPr>
                <a:t>测试上精度达到人类水平</a:t>
              </a:r>
              <a:endParaRPr lang="en-US" sz="1737" dirty="0">
                <a:ln w="0"/>
                <a:effectLst>
                  <a:outerShdw blurRad="38100" dist="19050" dir="2700000" algn="tl" rotWithShape="0">
                    <a:schemeClr val="dk1">
                      <a:alpha val="40000"/>
                    </a:schemeClr>
                  </a:outerShdw>
                </a:effectLst>
              </a:endParaRPr>
            </a:p>
          </p:txBody>
        </p:sp>
        <p:cxnSp>
          <p:nvCxnSpPr>
            <p:cNvPr id="5" name="Straight Connector 4">
              <a:extLst>
                <a:ext uri="{FF2B5EF4-FFF2-40B4-BE49-F238E27FC236}">
                  <a16:creationId xmlns:a16="http://schemas.microsoft.com/office/drawing/2014/main" xmlns="" id="{A8506877-C917-4041-93F9-E3A52CF855C1}"/>
                </a:ext>
              </a:extLst>
            </p:cNvPr>
            <p:cNvCxnSpPr>
              <a:cxnSpLocks/>
            </p:cNvCxnSpPr>
            <p:nvPr/>
          </p:nvCxnSpPr>
          <p:spPr>
            <a:xfrm>
              <a:off x="10423038" y="4846881"/>
              <a:ext cx="403907" cy="280491"/>
            </a:xfrm>
            <a:prstGeom prst="line">
              <a:avLst/>
            </a:prstGeom>
            <a:ln w="47625">
              <a:solidFill>
                <a:srgbClr val="FFC00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xmlns="" id="{18BE07E7-DF69-40A3-8B00-96642A5742F5}"/>
                </a:ext>
              </a:extLst>
            </p:cNvPr>
            <p:cNvSpPr/>
            <p:nvPr/>
          </p:nvSpPr>
          <p:spPr bwMode="auto">
            <a:xfrm>
              <a:off x="10823382" y="5089961"/>
              <a:ext cx="164774" cy="175722"/>
            </a:xfrm>
            <a:prstGeom prst="ellipse">
              <a:avLst/>
            </a:prstGeom>
            <a:solidFill>
              <a:srgbClr val="00B050"/>
            </a:solidFill>
            <a:ln w="22225">
              <a:solidFill>
                <a:srgbClr val="107C1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3453" tIns="90763" rIns="113453" bIns="90763" numCol="1" spcCol="0" rtlCol="0" fromWordArt="0" anchor="t" anchorCtr="0" forceAA="0" compatLnSpc="1">
              <a:prstTxWarp prst="textNoShape">
                <a:avLst/>
              </a:prstTxWarp>
              <a:noAutofit/>
            </a:bodyPr>
            <a:lstStyle/>
            <a:p>
              <a:pPr algn="ctr" defTabSz="578424" fontAlgn="base">
                <a:lnSpc>
                  <a:spcPct val="90000"/>
                </a:lnSpc>
                <a:spcBef>
                  <a:spcPct val="0"/>
                </a:spcBef>
                <a:spcAft>
                  <a:spcPct val="0"/>
                </a:spcAft>
              </a:pPr>
              <a:endParaRPr lang="en-US" sz="1489" dirty="0" err="1">
                <a:gradFill>
                  <a:gsLst>
                    <a:gs pos="0">
                      <a:srgbClr val="FFFFFF"/>
                    </a:gs>
                    <a:gs pos="100000">
                      <a:srgbClr val="FFFFFF"/>
                    </a:gs>
                  </a:gsLst>
                  <a:lin ang="5400000" scaled="0"/>
                </a:gradFill>
                <a:ea typeface="Segoe UI" pitchFamily="34" charset="0"/>
                <a:cs typeface="Segoe UI" pitchFamily="34" charset="0"/>
              </a:endParaRPr>
            </a:p>
          </p:txBody>
        </p:sp>
        <p:sp>
          <p:nvSpPr>
            <p:cNvPr id="7" name="TextBox 6">
              <a:extLst>
                <a:ext uri="{FF2B5EF4-FFF2-40B4-BE49-F238E27FC236}">
                  <a16:creationId xmlns:a16="http://schemas.microsoft.com/office/drawing/2014/main" xmlns="" id="{D6C4A212-9867-48BA-BC65-EC22D4F8F1A9}"/>
                </a:ext>
              </a:extLst>
            </p:cNvPr>
            <p:cNvSpPr txBox="1"/>
            <p:nvPr/>
          </p:nvSpPr>
          <p:spPr>
            <a:xfrm>
              <a:off x="10817888" y="4818370"/>
              <a:ext cx="756919" cy="503112"/>
            </a:xfrm>
            <a:prstGeom prst="rect">
              <a:avLst/>
            </a:prstGeom>
            <a:noFill/>
          </p:spPr>
          <p:txBody>
            <a:bodyPr wrap="none" lIns="113453" tIns="90763" rIns="113453" bIns="90763" rtlCol="0">
              <a:spAutoFit/>
            </a:bodyPr>
            <a:lstStyle/>
            <a:p>
              <a:pPr>
                <a:lnSpc>
                  <a:spcPct val="90000"/>
                </a:lnSpc>
                <a:spcAft>
                  <a:spcPts val="372"/>
                </a:spcAft>
              </a:pPr>
              <a:r>
                <a:rPr lang="en-US" sz="930" b="1" dirty="0">
                  <a:solidFill>
                    <a:srgbClr val="00B050"/>
                  </a:solidFill>
                </a:rPr>
                <a:t>5.1%</a:t>
              </a:r>
            </a:p>
          </p:txBody>
        </p:sp>
        <p:sp>
          <p:nvSpPr>
            <p:cNvPr id="8" name="TextBox 7">
              <a:extLst>
                <a:ext uri="{FF2B5EF4-FFF2-40B4-BE49-F238E27FC236}">
                  <a16:creationId xmlns:a16="http://schemas.microsoft.com/office/drawing/2014/main" xmlns="" id="{CA0F2D01-A487-4746-A522-256E4746EC30}"/>
                </a:ext>
              </a:extLst>
            </p:cNvPr>
            <p:cNvSpPr txBox="1"/>
            <p:nvPr/>
          </p:nvSpPr>
          <p:spPr>
            <a:xfrm>
              <a:off x="7892861" y="5139475"/>
              <a:ext cx="2676785" cy="503112"/>
            </a:xfrm>
            <a:prstGeom prst="rect">
              <a:avLst/>
            </a:prstGeom>
            <a:noFill/>
          </p:spPr>
          <p:txBody>
            <a:bodyPr wrap="none" lIns="113453" tIns="90763" rIns="113453" bIns="90763" rtlCol="0">
              <a:spAutoFit/>
            </a:bodyPr>
            <a:lstStyle/>
            <a:p>
              <a:pPr>
                <a:lnSpc>
                  <a:spcPct val="90000"/>
                </a:lnSpc>
                <a:spcAft>
                  <a:spcPts val="372"/>
                </a:spcAft>
              </a:pPr>
              <a:r>
                <a:rPr lang="en-US" sz="930" b="1" dirty="0">
                  <a:solidFill>
                    <a:srgbClr val="00B050"/>
                  </a:solidFill>
                </a:rPr>
                <a:t>Microsoft 2017, Switchboard</a:t>
              </a:r>
            </a:p>
          </p:txBody>
        </p:sp>
        <p:sp>
          <p:nvSpPr>
            <p:cNvPr id="9" name="TextBox 8">
              <a:extLst>
                <a:ext uri="{FF2B5EF4-FFF2-40B4-BE49-F238E27FC236}">
                  <a16:creationId xmlns:a16="http://schemas.microsoft.com/office/drawing/2014/main" xmlns="" id="{059F6949-13D1-4A19-AC6B-072F0BF21D76}"/>
                </a:ext>
              </a:extLst>
            </p:cNvPr>
            <p:cNvSpPr txBox="1"/>
            <p:nvPr/>
          </p:nvSpPr>
          <p:spPr>
            <a:xfrm>
              <a:off x="10619314" y="6101110"/>
              <a:ext cx="565708" cy="503112"/>
            </a:xfrm>
            <a:prstGeom prst="rect">
              <a:avLst/>
            </a:prstGeom>
            <a:noFill/>
          </p:spPr>
          <p:txBody>
            <a:bodyPr wrap="none" lIns="113453" tIns="90763" rIns="113453" bIns="90763" rtlCol="0">
              <a:spAutoFit/>
            </a:bodyPr>
            <a:lstStyle/>
            <a:p>
              <a:pPr>
                <a:lnSpc>
                  <a:spcPct val="90000"/>
                </a:lnSpc>
                <a:spcAft>
                  <a:spcPts val="372"/>
                </a:spcAft>
              </a:pPr>
              <a:r>
                <a:rPr lang="en-US" sz="930" b="1" dirty="0">
                  <a:gradFill>
                    <a:gsLst>
                      <a:gs pos="2917">
                        <a:schemeClr val="tx1"/>
                      </a:gs>
                      <a:gs pos="30000">
                        <a:schemeClr val="tx1"/>
                      </a:gs>
                    </a:gsLst>
                    <a:lin ang="5400000" scaled="0"/>
                  </a:gradFill>
                </a:rPr>
                <a:t>17</a:t>
              </a:r>
            </a:p>
          </p:txBody>
        </p:sp>
      </p:grpSp>
      <p:sp>
        <p:nvSpPr>
          <p:cNvPr id="11" name="标题 6">
            <a:extLst>
              <a:ext uri="{FF2B5EF4-FFF2-40B4-BE49-F238E27FC236}">
                <a16:creationId xmlns:a16="http://schemas.microsoft.com/office/drawing/2014/main" xmlns="" id="{08EA546E-FC37-4C95-AFE9-366600B12F6E}"/>
              </a:ext>
            </a:extLst>
          </p:cNvPr>
          <p:cNvSpPr txBox="1">
            <a:spLocks/>
          </p:cNvSpPr>
          <p:nvPr/>
        </p:nvSpPr>
        <p:spPr>
          <a:xfrm>
            <a:off x="527463" y="276828"/>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600" b="1" dirty="0">
                <a:solidFill>
                  <a:schemeClr val="bg1"/>
                </a:solidFill>
              </a:rPr>
              <a:t>语音识别</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10" name="TextBox 9">
            <a:extLst>
              <a:ext uri="{FF2B5EF4-FFF2-40B4-BE49-F238E27FC236}">
                <a16:creationId xmlns:a16="http://schemas.microsoft.com/office/drawing/2014/main" xmlns="" id="{7774AA17-0F34-4709-B22F-D4DAF5D8BB27}"/>
              </a:ext>
            </a:extLst>
          </p:cNvPr>
          <p:cNvSpPr txBox="1"/>
          <p:nvPr/>
        </p:nvSpPr>
        <p:spPr>
          <a:xfrm>
            <a:off x="7875180" y="1777005"/>
            <a:ext cx="709189" cy="507831"/>
          </a:xfrm>
          <a:prstGeom prst="rect">
            <a:avLst/>
          </a:prstGeom>
          <a:noFill/>
        </p:spPr>
        <p:txBody>
          <a:bodyPr wrap="square" rtlCol="0">
            <a:spAutoFit/>
          </a:bodyPr>
          <a:lstStyle/>
          <a:p>
            <a:r>
              <a:rPr lang="zh-CN" altLang="en-US" dirty="0"/>
              <a:t>识别错误率</a:t>
            </a:r>
            <a:r>
              <a:rPr lang="en-US" altLang="zh-CN" dirty="0"/>
              <a:t>%</a:t>
            </a:r>
            <a:endParaRPr lang="en-US" dirty="0"/>
          </a:p>
        </p:txBody>
      </p:sp>
    </p:spTree>
    <p:extLst>
      <p:ext uri="{BB962C8B-B14F-4D97-AF65-F5344CB8AC3E}">
        <p14:creationId xmlns:p14="http://schemas.microsoft.com/office/powerpoint/2010/main" val="1920372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969303" y="3884165"/>
            <a:ext cx="2228850" cy="304800"/>
          </a:xfrm>
          <a:prstGeom prst="rect">
            <a:avLst/>
          </a:prstGeom>
        </p:spPr>
      </p:pic>
      <p:sp>
        <p:nvSpPr>
          <p:cNvPr id="5" name="矩形 4"/>
          <p:cNvSpPr/>
          <p:nvPr/>
        </p:nvSpPr>
        <p:spPr>
          <a:xfrm>
            <a:off x="3244553" y="3226921"/>
            <a:ext cx="2933816" cy="461665"/>
          </a:xfrm>
          <a:prstGeom prst="rect">
            <a:avLst/>
          </a:prstGeom>
        </p:spPr>
        <p:txBody>
          <a:bodyPr wrap="none">
            <a:spAutoFit/>
          </a:bodyPr>
          <a:lstStyle/>
          <a:p>
            <a:r>
              <a:rPr lang="en-US" altLang="zh-CN" sz="2400" dirty="0">
                <a:solidFill>
                  <a:schemeClr val="bg1"/>
                </a:solidFill>
                <a:latin typeface="+mj-ea"/>
                <a:ea typeface="+mj-ea"/>
              </a:rPr>
              <a:t>xiaodong.he@jd.com</a:t>
            </a:r>
          </a:p>
        </p:txBody>
      </p:sp>
    </p:spTree>
    <p:extLst>
      <p:ext uri="{BB962C8B-B14F-4D97-AF65-F5344CB8AC3E}">
        <p14:creationId xmlns:p14="http://schemas.microsoft.com/office/powerpoint/2010/main" val="3166757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144C6B92-555B-4C66-BC75-E5C08198B3CC}"/>
              </a:ext>
            </a:extLst>
          </p:cNvPr>
          <p:cNvSpPr/>
          <p:nvPr/>
        </p:nvSpPr>
        <p:spPr>
          <a:xfrm>
            <a:off x="632014" y="914752"/>
            <a:ext cx="1707279" cy="4181041"/>
          </a:xfrm>
          <a:prstGeom prst="rect">
            <a:avLst/>
          </a:prstGeom>
          <a:solidFill>
            <a:schemeClr val="accent1">
              <a:lumMod val="7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xmlns="" id="{AB5E4446-2EA2-45E5-A576-EFB8424563EC}"/>
              </a:ext>
            </a:extLst>
          </p:cNvPr>
          <p:cNvSpPr/>
          <p:nvPr/>
        </p:nvSpPr>
        <p:spPr>
          <a:xfrm>
            <a:off x="3176335" y="914753"/>
            <a:ext cx="4643747" cy="4217527"/>
          </a:xfrm>
          <a:prstGeom prst="rect">
            <a:avLst/>
          </a:prstGeom>
          <a:solidFill>
            <a:schemeClr val="accent1">
              <a:lumMod val="7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xmlns="" id="{BE6301BC-D5E9-492D-8999-EDF0D3F003B2}"/>
              </a:ext>
            </a:extLst>
          </p:cNvPr>
          <p:cNvSpPr txBox="1"/>
          <p:nvPr/>
        </p:nvSpPr>
        <p:spPr>
          <a:xfrm>
            <a:off x="3257716" y="1365384"/>
            <a:ext cx="4339828" cy="678153"/>
          </a:xfrm>
          <a:prstGeom prst="rect">
            <a:avLst/>
          </a:prstGeom>
          <a:noFill/>
        </p:spPr>
        <p:txBody>
          <a:bodyPr wrap="square" lIns="61995" tIns="30997" rIns="61995" bIns="30997" rtlCol="0">
            <a:spAutoFit/>
          </a:bodyPr>
          <a:lstStyle/>
          <a:p>
            <a:pPr defTabSz="619891"/>
            <a:r>
              <a:rPr lang="en-US" sz="2000" dirty="0">
                <a:solidFill>
                  <a:schemeClr val="bg1"/>
                </a:solidFill>
                <a:latin typeface="Times New Roman" panose="02020603050405020304" pitchFamily="18" charset="0"/>
                <a:cs typeface="Times New Roman" panose="02020603050405020304" pitchFamily="18" charset="0"/>
              </a:rPr>
              <a:t>Scientists See Promise in Deep-Learning Programs </a:t>
            </a:r>
            <a:r>
              <a:rPr lang="en-US" sz="1200" dirty="0">
                <a:solidFill>
                  <a:schemeClr val="bg1"/>
                </a:solidFill>
                <a:latin typeface="Times New Roman" panose="02020603050405020304" pitchFamily="18" charset="0"/>
                <a:cs typeface="Times New Roman" panose="02020603050405020304" pitchFamily="18" charset="0"/>
              </a:rPr>
              <a:t>(John Markoff  November 23, 2012)</a:t>
            </a:r>
          </a:p>
        </p:txBody>
      </p:sp>
      <p:sp>
        <p:nvSpPr>
          <p:cNvPr id="3" name="TextBox 2">
            <a:extLst>
              <a:ext uri="{FF2B5EF4-FFF2-40B4-BE49-F238E27FC236}">
                <a16:creationId xmlns:a16="http://schemas.microsoft.com/office/drawing/2014/main" xmlns="" id="{06D6C8E2-2795-4305-A4FA-B2A4A3C0AC00}"/>
              </a:ext>
            </a:extLst>
          </p:cNvPr>
          <p:cNvSpPr txBox="1"/>
          <p:nvPr/>
        </p:nvSpPr>
        <p:spPr>
          <a:xfrm>
            <a:off x="3257716" y="2070799"/>
            <a:ext cx="4110018" cy="309142"/>
          </a:xfrm>
          <a:prstGeom prst="rect">
            <a:avLst/>
          </a:prstGeom>
          <a:noFill/>
        </p:spPr>
        <p:txBody>
          <a:bodyPr wrap="square" lIns="61995" tIns="30997" rIns="61995" bIns="30997" rtlCol="0">
            <a:spAutoFit/>
          </a:bodyPr>
          <a:lstStyle/>
          <a:p>
            <a:r>
              <a:rPr lang="en-US" sz="1602" b="1" dirty="0">
                <a:solidFill>
                  <a:schemeClr val="bg1"/>
                </a:solidFill>
              </a:rPr>
              <a:t>Rick Rashid </a:t>
            </a:r>
            <a:r>
              <a:rPr lang="en-US" sz="1068" dirty="0">
                <a:solidFill>
                  <a:schemeClr val="bg1"/>
                </a:solidFill>
              </a:rPr>
              <a:t>in </a:t>
            </a:r>
            <a:r>
              <a:rPr lang="en-US" sz="1068" b="1" dirty="0">
                <a:solidFill>
                  <a:schemeClr val="bg1"/>
                </a:solidFill>
              </a:rPr>
              <a:t>Tianjin, China</a:t>
            </a:r>
            <a:r>
              <a:rPr lang="en-US" sz="1068" dirty="0">
                <a:solidFill>
                  <a:schemeClr val="bg1"/>
                </a:solidFill>
              </a:rPr>
              <a:t>, October, 25, 2012</a:t>
            </a:r>
          </a:p>
        </p:txBody>
      </p:sp>
      <p:sp>
        <p:nvSpPr>
          <p:cNvPr id="4" name="TextBox 3">
            <a:extLst>
              <a:ext uri="{FF2B5EF4-FFF2-40B4-BE49-F238E27FC236}">
                <a16:creationId xmlns:a16="http://schemas.microsoft.com/office/drawing/2014/main" xmlns="" id="{70F090A7-1D3B-4883-B8DC-C119CAE1124A}"/>
              </a:ext>
            </a:extLst>
          </p:cNvPr>
          <p:cNvSpPr txBox="1"/>
          <p:nvPr/>
        </p:nvSpPr>
        <p:spPr>
          <a:xfrm>
            <a:off x="3209996" y="4617601"/>
            <a:ext cx="4583235" cy="478193"/>
          </a:xfrm>
          <a:prstGeom prst="rect">
            <a:avLst/>
          </a:prstGeom>
          <a:solidFill>
            <a:schemeClr val="bg1"/>
          </a:solidFill>
        </p:spPr>
        <p:txBody>
          <a:bodyPr wrap="square" lIns="108496" tIns="86797" rIns="108496" bIns="86797" rtlCol="0">
            <a:spAutoFit/>
          </a:bodyPr>
          <a:lstStyle/>
          <a:p>
            <a:pPr>
              <a:spcAft>
                <a:spcPts val="356"/>
              </a:spcAft>
            </a:pPr>
            <a:r>
              <a:rPr lang="en-US" sz="984" dirty="0"/>
              <a:t>A voice recognition program translated a speech given by Richard F. Rashid, Microsoft’s top scientist, into Chinese. </a:t>
            </a:r>
          </a:p>
        </p:txBody>
      </p:sp>
      <p:sp>
        <p:nvSpPr>
          <p:cNvPr id="6" name="Rectangle 5">
            <a:extLst>
              <a:ext uri="{FF2B5EF4-FFF2-40B4-BE49-F238E27FC236}">
                <a16:creationId xmlns:a16="http://schemas.microsoft.com/office/drawing/2014/main" xmlns="" id="{E962D4C9-25AD-40AE-B897-3BD2E37019B3}"/>
              </a:ext>
            </a:extLst>
          </p:cNvPr>
          <p:cNvSpPr/>
          <p:nvPr/>
        </p:nvSpPr>
        <p:spPr>
          <a:xfrm>
            <a:off x="680250" y="2686620"/>
            <a:ext cx="1951751" cy="395236"/>
          </a:xfrm>
          <a:prstGeom prst="rect">
            <a:avLst/>
          </a:prstGeom>
        </p:spPr>
        <p:txBody>
          <a:bodyPr wrap="square">
            <a:spAutoFit/>
          </a:bodyPr>
          <a:lstStyle/>
          <a:p>
            <a:r>
              <a:rPr lang="en-US" sz="984" dirty="0">
                <a:solidFill>
                  <a:schemeClr val="bg1"/>
                </a:solidFill>
              </a:rPr>
              <a:t>The universal translator on “Star Trek” comes true…</a:t>
            </a:r>
          </a:p>
        </p:txBody>
      </p:sp>
      <p:pic>
        <p:nvPicPr>
          <p:cNvPr id="7" name="Picture 6">
            <a:extLst>
              <a:ext uri="{FF2B5EF4-FFF2-40B4-BE49-F238E27FC236}">
                <a16:creationId xmlns:a16="http://schemas.microsoft.com/office/drawing/2014/main" xmlns="" id="{28F654D4-94D0-4201-897D-5F271D74523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098" b="40784"/>
          <a:stretch/>
        </p:blipFill>
        <p:spPr>
          <a:xfrm>
            <a:off x="3257716" y="1003877"/>
            <a:ext cx="2707194" cy="373092"/>
          </a:xfrm>
          <a:prstGeom prst="rect">
            <a:avLst/>
          </a:prstGeom>
        </p:spPr>
      </p:pic>
      <p:pic>
        <p:nvPicPr>
          <p:cNvPr id="8" name="Picture 7">
            <a:extLst>
              <a:ext uri="{FF2B5EF4-FFF2-40B4-BE49-F238E27FC236}">
                <a16:creationId xmlns:a16="http://schemas.microsoft.com/office/drawing/2014/main" xmlns="" id="{8C538EA2-05AB-4230-9BD8-2E24100C29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63017" y="2397295"/>
            <a:ext cx="4343122" cy="2140372"/>
          </a:xfrm>
          <a:prstGeom prst="rect">
            <a:avLst/>
          </a:prstGeom>
        </p:spPr>
      </p:pic>
      <p:grpSp>
        <p:nvGrpSpPr>
          <p:cNvPr id="9" name="Group 8">
            <a:extLst>
              <a:ext uri="{FF2B5EF4-FFF2-40B4-BE49-F238E27FC236}">
                <a16:creationId xmlns:a16="http://schemas.microsoft.com/office/drawing/2014/main" xmlns="" id="{F12933D0-9DE9-4169-9ED8-B4FD804BAC13}"/>
              </a:ext>
            </a:extLst>
          </p:cNvPr>
          <p:cNvGrpSpPr/>
          <p:nvPr/>
        </p:nvGrpSpPr>
        <p:grpSpPr>
          <a:xfrm>
            <a:off x="749869" y="1071347"/>
            <a:ext cx="1467743" cy="1500403"/>
            <a:chOff x="815373" y="1203960"/>
            <a:chExt cx="2838642" cy="2926715"/>
          </a:xfrm>
        </p:grpSpPr>
        <p:pic>
          <p:nvPicPr>
            <p:cNvPr id="10" name="Picture 2" descr="http://media-cache-cd0.pinimg.com/736x/ea/b3/3a/eab33afbe9ff8e74a74ea8e934548798.jpg">
              <a:extLst>
                <a:ext uri="{FF2B5EF4-FFF2-40B4-BE49-F238E27FC236}">
                  <a16:creationId xmlns:a16="http://schemas.microsoft.com/office/drawing/2014/main" xmlns="" id="{B1CA42EE-F516-47DF-B613-1A5E27A554A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291" b="19375"/>
            <a:stretch/>
          </p:blipFill>
          <p:spPr bwMode="auto">
            <a:xfrm>
              <a:off x="815373" y="1203960"/>
              <a:ext cx="2838642" cy="14630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ordlesstech.com/wp-content/uploads/2013/07/Star-Trek-style-universal-translator-by-Google-640x330.jpg">
              <a:extLst>
                <a:ext uri="{FF2B5EF4-FFF2-40B4-BE49-F238E27FC236}">
                  <a16:creationId xmlns:a16="http://schemas.microsoft.com/office/drawing/2014/main" xmlns="" id="{83DB541E-18B0-4504-9DC0-FAAD670BB4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5373" y="2667000"/>
              <a:ext cx="2838642" cy="1463675"/>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标题 6">
            <a:extLst>
              <a:ext uri="{FF2B5EF4-FFF2-40B4-BE49-F238E27FC236}">
                <a16:creationId xmlns:a16="http://schemas.microsoft.com/office/drawing/2014/main" xmlns="" id="{27CF6205-3A51-4880-91D0-102DFC38ECAC}"/>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zh-CN" altLang="en-US" sz="3600" b="1" dirty="0">
                <a:solidFill>
                  <a:schemeClr val="bg1"/>
                </a:solidFill>
              </a:rPr>
              <a:t>语音翻译</a:t>
            </a:r>
            <a:endParaRPr lang="zh-CN" altLang="en-US" b="1" dirty="0">
              <a:solidFill>
                <a:schemeClr val="bg1"/>
              </a:solidFill>
              <a:latin typeface="微软雅黑" panose="020B0503020204020204" pitchFamily="34" charset="-122"/>
              <a:ea typeface="微软雅黑" panose="020B0503020204020204" pitchFamily="34" charset="-122"/>
            </a:endParaRPr>
          </a:p>
        </p:txBody>
      </p:sp>
      <p:sp>
        <p:nvSpPr>
          <p:cNvPr id="5" name="TextBox 4">
            <a:extLst>
              <a:ext uri="{FF2B5EF4-FFF2-40B4-BE49-F238E27FC236}">
                <a16:creationId xmlns:a16="http://schemas.microsoft.com/office/drawing/2014/main" xmlns="" id="{221477C3-1735-4110-AD6C-4187A95953AD}"/>
              </a:ext>
            </a:extLst>
          </p:cNvPr>
          <p:cNvSpPr txBox="1"/>
          <p:nvPr/>
        </p:nvSpPr>
        <p:spPr>
          <a:xfrm>
            <a:off x="3119181" y="260961"/>
            <a:ext cx="4758053" cy="646331"/>
          </a:xfrm>
          <a:prstGeom prst="rect">
            <a:avLst/>
          </a:prstGeom>
          <a:noFill/>
        </p:spPr>
        <p:txBody>
          <a:bodyPr wrap="square" rtlCol="0">
            <a:spAutoFit/>
          </a:bodyPr>
          <a:lstStyle/>
          <a:p>
            <a:r>
              <a:rPr lang="en-US" altLang="zh-CN" sz="1800" dirty="0">
                <a:solidFill>
                  <a:schemeClr val="bg1"/>
                </a:solidFill>
              </a:rPr>
              <a:t>2012</a:t>
            </a:r>
            <a:r>
              <a:rPr lang="zh-CN" altLang="en-US" sz="1800" dirty="0">
                <a:solidFill>
                  <a:schemeClr val="bg1"/>
                </a:solidFill>
              </a:rPr>
              <a:t>年在天津大学</a:t>
            </a:r>
            <a:r>
              <a:rPr lang="en-US" altLang="zh-CN" sz="1800" dirty="0">
                <a:solidFill>
                  <a:schemeClr val="bg1"/>
                </a:solidFill>
              </a:rPr>
              <a:t>MSR</a:t>
            </a:r>
            <a:r>
              <a:rPr lang="zh-CN" altLang="en-US" sz="1800" dirty="0">
                <a:solidFill>
                  <a:schemeClr val="bg1"/>
                </a:solidFill>
              </a:rPr>
              <a:t>首次展示了实时语音翻译系统，其中</a:t>
            </a:r>
            <a:r>
              <a:rPr lang="en-US" altLang="zh-CN" sz="1800" dirty="0">
                <a:solidFill>
                  <a:schemeClr val="bg1"/>
                </a:solidFill>
              </a:rPr>
              <a:t>ASR</a:t>
            </a:r>
            <a:r>
              <a:rPr lang="zh-CN" altLang="en-US" sz="1800" dirty="0">
                <a:solidFill>
                  <a:schemeClr val="bg1"/>
                </a:solidFill>
              </a:rPr>
              <a:t>即基于深度学习模型。</a:t>
            </a:r>
            <a:endParaRPr lang="en-US" altLang="zh-CN" sz="1800" dirty="0">
              <a:solidFill>
                <a:schemeClr val="bg1"/>
              </a:solidFill>
            </a:endParaRPr>
          </a:p>
        </p:txBody>
      </p:sp>
    </p:spTree>
    <p:extLst>
      <p:ext uri="{BB962C8B-B14F-4D97-AF65-F5344CB8AC3E}">
        <p14:creationId xmlns:p14="http://schemas.microsoft.com/office/powerpoint/2010/main" val="1364368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172922B-954B-4803-8F53-15D34D518E37}"/>
              </a:ext>
            </a:extLst>
          </p:cNvPr>
          <p:cNvSpPr/>
          <p:nvPr/>
        </p:nvSpPr>
        <p:spPr>
          <a:xfrm>
            <a:off x="7009595" y="1129606"/>
            <a:ext cx="2077813" cy="1524271"/>
          </a:xfrm>
          <a:prstGeom prst="rect">
            <a:avLst/>
          </a:prstGeom>
          <a:solidFill>
            <a:schemeClr val="accent1">
              <a:lumMod val="75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6C41307F-69E9-49D5-A47C-1CC82DF2332D}"/>
              </a:ext>
            </a:extLst>
          </p:cNvPr>
          <p:cNvSpPr/>
          <p:nvPr/>
        </p:nvSpPr>
        <p:spPr>
          <a:xfrm>
            <a:off x="1060261" y="1160771"/>
            <a:ext cx="5396637" cy="3294291"/>
          </a:xfrm>
          <a:prstGeom prst="rect">
            <a:avLst/>
          </a:prstGeom>
          <a:solidFill>
            <a:schemeClr val="accent1">
              <a:lumMod val="40000"/>
              <a:lumOff val="60000"/>
            </a:scheme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4294967295"/>
          </p:nvPr>
        </p:nvSpPr>
        <p:spPr>
          <a:xfrm>
            <a:off x="413610" y="265659"/>
            <a:ext cx="6653122" cy="863947"/>
          </a:xfrm>
        </p:spPr>
        <p:txBody>
          <a:bodyPr>
            <a:noAutofit/>
          </a:bodyPr>
          <a:lstStyle/>
          <a:p>
            <a:pPr marL="0" indent="0">
              <a:buNone/>
            </a:pPr>
            <a:r>
              <a:rPr lang="zh-CN" altLang="en-US" sz="3300" b="1" dirty="0">
                <a:solidFill>
                  <a:schemeClr val="bg1"/>
                </a:solidFill>
                <a:latin typeface="Calibri" panose="020F0502020204030204" pitchFamily="34" charset="0"/>
                <a:cs typeface="Calibri" panose="020F0502020204030204" pitchFamily="34" charset="0"/>
              </a:rPr>
              <a:t>图像识别</a:t>
            </a:r>
            <a:endParaRPr lang="en-US" sz="3300" b="1" dirty="0">
              <a:solidFill>
                <a:schemeClr val="bg1"/>
              </a:solidFill>
              <a:latin typeface="Calibri" panose="020F0502020204030204" pitchFamily="34" charset="0"/>
              <a:cs typeface="Calibri" panose="020F0502020204030204" pitchFamily="34" charset="0"/>
            </a:endParaRPr>
          </a:p>
        </p:txBody>
      </p:sp>
      <p:sp>
        <p:nvSpPr>
          <p:cNvPr id="18" name="Rectangle 17">
            <a:extLst>
              <a:ext uri="{FF2B5EF4-FFF2-40B4-BE49-F238E27FC236}">
                <a16:creationId xmlns:a16="http://schemas.microsoft.com/office/drawing/2014/main" xmlns="" id="{CF30338B-CE98-43EE-B16D-48C901588AAF}"/>
              </a:ext>
            </a:extLst>
          </p:cNvPr>
          <p:cNvSpPr/>
          <p:nvPr/>
        </p:nvSpPr>
        <p:spPr>
          <a:xfrm>
            <a:off x="930467" y="808815"/>
            <a:ext cx="6861174" cy="351956"/>
          </a:xfrm>
          <a:prstGeom prst="rect">
            <a:avLst/>
          </a:prstGeom>
        </p:spPr>
        <p:txBody>
          <a:bodyPr wrap="none">
            <a:spAutoFit/>
          </a:bodyPr>
          <a:lstStyle/>
          <a:p>
            <a:r>
              <a:rPr lang="zh-CN" altLang="en-US" sz="1687" dirty="0">
                <a:solidFill>
                  <a:schemeClr val="bg1"/>
                </a:solidFill>
                <a:latin typeface="Calibri Light" panose="020F0302020204030204" pitchFamily="34" charset="0"/>
                <a:cs typeface="Calibri Light" panose="020F0302020204030204" pitchFamily="34" charset="0"/>
              </a:rPr>
              <a:t>由于深度学习技术的进步，在</a:t>
            </a:r>
            <a:r>
              <a:rPr lang="en-US" altLang="zh-CN" sz="1687" dirty="0">
                <a:solidFill>
                  <a:schemeClr val="bg1"/>
                </a:solidFill>
                <a:latin typeface="Calibri Light" panose="020F0302020204030204" pitchFamily="34" charset="0"/>
                <a:cs typeface="Calibri Light" panose="020F0302020204030204" pitchFamily="34" charset="0"/>
              </a:rPr>
              <a:t>ImageNet</a:t>
            </a:r>
            <a:r>
              <a:rPr lang="zh-CN" altLang="en-US" sz="1687" dirty="0">
                <a:solidFill>
                  <a:schemeClr val="bg1"/>
                </a:solidFill>
                <a:latin typeface="Calibri Light" panose="020F0302020204030204" pitchFamily="34" charset="0"/>
                <a:cs typeface="Calibri Light" panose="020F0302020204030204" pitchFamily="34" charset="0"/>
              </a:rPr>
              <a:t>测试上</a:t>
            </a:r>
            <a:r>
              <a:rPr lang="en-US" altLang="zh-CN" sz="1687" dirty="0">
                <a:solidFill>
                  <a:schemeClr val="bg1"/>
                </a:solidFill>
                <a:latin typeface="Calibri Light" panose="020F0302020204030204" pitchFamily="34" charset="0"/>
                <a:cs typeface="Calibri Light" panose="020F0302020204030204" pitchFamily="34" charset="0"/>
              </a:rPr>
              <a:t>AI</a:t>
            </a:r>
            <a:r>
              <a:rPr lang="zh-CN" altLang="en-US" sz="1687" dirty="0">
                <a:solidFill>
                  <a:schemeClr val="bg1"/>
                </a:solidFill>
                <a:latin typeface="Calibri Light" panose="020F0302020204030204" pitchFamily="34" charset="0"/>
                <a:cs typeface="Calibri Light" panose="020F0302020204030204" pitchFamily="34" charset="0"/>
              </a:rPr>
              <a:t>在</a:t>
            </a:r>
            <a:r>
              <a:rPr lang="en-US" altLang="zh-CN" sz="1687" dirty="0">
                <a:solidFill>
                  <a:schemeClr val="bg1"/>
                </a:solidFill>
                <a:latin typeface="Calibri Light" panose="020F0302020204030204" pitchFamily="34" charset="0"/>
                <a:cs typeface="Calibri Light" panose="020F0302020204030204" pitchFamily="34" charset="0"/>
              </a:rPr>
              <a:t>2015</a:t>
            </a:r>
            <a:r>
              <a:rPr lang="zh-CN" altLang="en-US" sz="1687" dirty="0">
                <a:solidFill>
                  <a:schemeClr val="bg1"/>
                </a:solidFill>
                <a:latin typeface="Calibri Light" panose="020F0302020204030204" pitchFamily="34" charset="0"/>
                <a:cs typeface="Calibri Light" panose="020F0302020204030204" pitchFamily="34" charset="0"/>
              </a:rPr>
              <a:t>年达到人类水平</a:t>
            </a:r>
            <a:endParaRPr lang="en-US" sz="1687" dirty="0">
              <a:solidFill>
                <a:schemeClr val="bg1"/>
              </a:solidFill>
              <a:latin typeface="Calibri Light" panose="020F0302020204030204" pitchFamily="34" charset="0"/>
              <a:cs typeface="Calibri Light" panose="020F0302020204030204" pitchFamily="34" charset="0"/>
            </a:endParaRPr>
          </a:p>
        </p:txBody>
      </p:sp>
      <p:pic>
        <p:nvPicPr>
          <p:cNvPr id="22" name="Picture 21" descr="https://www.imgtec.com/wp-content/uploads/2017/05/imagenet-progress.png">
            <a:extLst>
              <a:ext uri="{FF2B5EF4-FFF2-40B4-BE49-F238E27FC236}">
                <a16:creationId xmlns:a16="http://schemas.microsoft.com/office/drawing/2014/main" xmlns="" id="{F44AC129-1BCE-40BB-873E-EE53A2F0763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488428" y="1298081"/>
            <a:ext cx="4661297" cy="3075912"/>
          </a:xfrm>
          <a:prstGeom prst="rect">
            <a:avLst/>
          </a:prstGeom>
          <a:noFill/>
          <a:ln>
            <a:noFill/>
          </a:ln>
        </p:spPr>
      </p:pic>
      <p:cxnSp>
        <p:nvCxnSpPr>
          <p:cNvPr id="24" name="Straight Connector 23">
            <a:extLst>
              <a:ext uri="{FF2B5EF4-FFF2-40B4-BE49-F238E27FC236}">
                <a16:creationId xmlns:a16="http://schemas.microsoft.com/office/drawing/2014/main" xmlns="" id="{E23BDA76-FEA7-430E-8D88-1DA0B2F6DC5B}"/>
              </a:ext>
            </a:extLst>
          </p:cNvPr>
          <p:cNvCxnSpPr/>
          <p:nvPr/>
        </p:nvCxnSpPr>
        <p:spPr>
          <a:xfrm>
            <a:off x="1787125" y="3496004"/>
            <a:ext cx="5625703" cy="0"/>
          </a:xfrm>
          <a:prstGeom prst="line">
            <a:avLst/>
          </a:prstGeom>
          <a:ln w="31750">
            <a:prstDash val="dash"/>
          </a:ln>
        </p:spPr>
        <p:style>
          <a:lnRef idx="1">
            <a:schemeClr val="accent2"/>
          </a:lnRef>
          <a:fillRef idx="0">
            <a:schemeClr val="accent2"/>
          </a:fillRef>
          <a:effectRef idx="0">
            <a:schemeClr val="accent2"/>
          </a:effectRef>
          <a:fontRef idx="minor">
            <a:schemeClr val="tx1"/>
          </a:fontRef>
        </p:style>
      </p:cxnSp>
      <p:sp>
        <p:nvSpPr>
          <p:cNvPr id="25" name="TextBox 24">
            <a:extLst>
              <a:ext uri="{FF2B5EF4-FFF2-40B4-BE49-F238E27FC236}">
                <a16:creationId xmlns:a16="http://schemas.microsoft.com/office/drawing/2014/main" xmlns="" id="{87F5ABA5-79B8-48F6-B9C3-16E46FA8E34D}"/>
              </a:ext>
            </a:extLst>
          </p:cNvPr>
          <p:cNvSpPr txBox="1"/>
          <p:nvPr/>
        </p:nvSpPr>
        <p:spPr>
          <a:xfrm>
            <a:off x="6380498" y="3166556"/>
            <a:ext cx="2251145" cy="287130"/>
          </a:xfrm>
          <a:prstGeom prst="rect">
            <a:avLst/>
          </a:prstGeom>
          <a:noFill/>
        </p:spPr>
        <p:txBody>
          <a:bodyPr wrap="square" rtlCol="0">
            <a:spAutoFit/>
          </a:bodyPr>
          <a:lstStyle/>
          <a:p>
            <a:r>
              <a:rPr lang="zh-CN" altLang="en-US" sz="1266" dirty="0">
                <a:solidFill>
                  <a:schemeClr val="bg1"/>
                </a:solidFill>
              </a:rPr>
              <a:t>人类物体识别错误率约</a:t>
            </a:r>
            <a:r>
              <a:rPr lang="en-US" altLang="zh-CN" sz="1266" dirty="0">
                <a:solidFill>
                  <a:schemeClr val="bg1"/>
                </a:solidFill>
              </a:rPr>
              <a:t>5%</a:t>
            </a:r>
            <a:endParaRPr lang="en-US" sz="1266" dirty="0">
              <a:solidFill>
                <a:schemeClr val="bg1"/>
              </a:solidFill>
            </a:endParaRPr>
          </a:p>
        </p:txBody>
      </p:sp>
      <p:cxnSp>
        <p:nvCxnSpPr>
          <p:cNvPr id="27" name="Straight Connector 26">
            <a:extLst>
              <a:ext uri="{FF2B5EF4-FFF2-40B4-BE49-F238E27FC236}">
                <a16:creationId xmlns:a16="http://schemas.microsoft.com/office/drawing/2014/main" xmlns="" id="{FE1AEFE2-569E-4A03-A565-2EC9A824D8E9}"/>
              </a:ext>
            </a:extLst>
          </p:cNvPr>
          <p:cNvCxnSpPr>
            <a:cxnSpLocks/>
          </p:cNvCxnSpPr>
          <p:nvPr/>
        </p:nvCxnSpPr>
        <p:spPr>
          <a:xfrm>
            <a:off x="3009355" y="1875235"/>
            <a:ext cx="0" cy="3092914"/>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20EAB52A-CE80-4585-B038-374EA4868E86}"/>
              </a:ext>
            </a:extLst>
          </p:cNvPr>
          <p:cNvCxnSpPr>
            <a:cxnSpLocks/>
          </p:cNvCxnSpPr>
          <p:nvPr/>
        </p:nvCxnSpPr>
        <p:spPr>
          <a:xfrm flipH="1">
            <a:off x="1472181" y="4520110"/>
            <a:ext cx="1499496"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xmlns="" id="{CA8BB4D3-4BEB-4F21-BE3A-CB2473EE951F}"/>
              </a:ext>
            </a:extLst>
          </p:cNvPr>
          <p:cNvSpPr txBox="1"/>
          <p:nvPr/>
        </p:nvSpPr>
        <p:spPr>
          <a:xfrm>
            <a:off x="938113" y="4600458"/>
            <a:ext cx="2129347" cy="287130"/>
          </a:xfrm>
          <a:prstGeom prst="rect">
            <a:avLst/>
          </a:prstGeom>
          <a:noFill/>
        </p:spPr>
        <p:txBody>
          <a:bodyPr wrap="square" rtlCol="0">
            <a:spAutoFit/>
          </a:bodyPr>
          <a:lstStyle/>
          <a:p>
            <a:r>
              <a:rPr lang="en-US" sz="1266" dirty="0">
                <a:solidFill>
                  <a:schemeClr val="bg1"/>
                </a:solidFill>
              </a:rPr>
              <a:t>2012 </a:t>
            </a:r>
            <a:r>
              <a:rPr lang="zh-CN" altLang="en-US" sz="1266" dirty="0">
                <a:solidFill>
                  <a:schemeClr val="bg1"/>
                </a:solidFill>
              </a:rPr>
              <a:t>前，大都是线性模型</a:t>
            </a:r>
            <a:endParaRPr lang="en-US" sz="1266" dirty="0">
              <a:solidFill>
                <a:schemeClr val="bg1"/>
              </a:solidFill>
            </a:endParaRPr>
          </a:p>
        </p:txBody>
      </p:sp>
      <p:cxnSp>
        <p:nvCxnSpPr>
          <p:cNvPr id="33" name="Straight Arrow Connector 32">
            <a:extLst>
              <a:ext uri="{FF2B5EF4-FFF2-40B4-BE49-F238E27FC236}">
                <a16:creationId xmlns:a16="http://schemas.microsoft.com/office/drawing/2014/main" xmlns="" id="{1A59EB40-FB48-433E-BAD4-026D34346731}"/>
              </a:ext>
            </a:extLst>
          </p:cNvPr>
          <p:cNvCxnSpPr>
            <a:cxnSpLocks/>
          </p:cNvCxnSpPr>
          <p:nvPr/>
        </p:nvCxnSpPr>
        <p:spPr>
          <a:xfrm flipH="1">
            <a:off x="3048681" y="4520110"/>
            <a:ext cx="2940311" cy="0"/>
          </a:xfrm>
          <a:prstGeom prst="straightConnector1">
            <a:avLst/>
          </a:prstGeom>
          <a:ln w="12700">
            <a:headEnd type="triangle"/>
            <a:tailEnd type="non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xmlns="" id="{2094053F-B048-495E-9D06-533CFD3B4D1A}"/>
              </a:ext>
            </a:extLst>
          </p:cNvPr>
          <p:cNvSpPr txBox="1"/>
          <p:nvPr/>
        </p:nvSpPr>
        <p:spPr>
          <a:xfrm>
            <a:off x="3036504" y="4585143"/>
            <a:ext cx="2648482" cy="287130"/>
          </a:xfrm>
          <a:prstGeom prst="rect">
            <a:avLst/>
          </a:prstGeom>
          <a:noFill/>
        </p:spPr>
        <p:txBody>
          <a:bodyPr wrap="none" rtlCol="0">
            <a:spAutoFit/>
          </a:bodyPr>
          <a:lstStyle/>
          <a:p>
            <a:r>
              <a:rPr lang="en-US" altLang="zh-CN" sz="1266" dirty="0">
                <a:solidFill>
                  <a:schemeClr val="bg1"/>
                </a:solidFill>
              </a:rPr>
              <a:t>2012</a:t>
            </a:r>
            <a:r>
              <a:rPr lang="zh-CN" altLang="en-US" sz="1266" dirty="0">
                <a:solidFill>
                  <a:schemeClr val="bg1"/>
                </a:solidFill>
              </a:rPr>
              <a:t>后，主流模型是深度神经网络</a:t>
            </a:r>
            <a:endParaRPr lang="en-US" sz="1266" dirty="0">
              <a:solidFill>
                <a:schemeClr val="bg1"/>
              </a:solidFill>
            </a:endParaRPr>
          </a:p>
        </p:txBody>
      </p:sp>
      <p:sp>
        <p:nvSpPr>
          <p:cNvPr id="36" name="TextBox 35">
            <a:extLst>
              <a:ext uri="{FF2B5EF4-FFF2-40B4-BE49-F238E27FC236}">
                <a16:creationId xmlns:a16="http://schemas.microsoft.com/office/drawing/2014/main" xmlns="" id="{59B22788-C2A2-42D8-BD35-5A32A7BA4080}"/>
              </a:ext>
            </a:extLst>
          </p:cNvPr>
          <p:cNvSpPr txBox="1"/>
          <p:nvPr/>
        </p:nvSpPr>
        <p:spPr>
          <a:xfrm>
            <a:off x="5298113" y="2759899"/>
            <a:ext cx="2077813" cy="287130"/>
          </a:xfrm>
          <a:prstGeom prst="rect">
            <a:avLst/>
          </a:prstGeom>
          <a:solidFill>
            <a:schemeClr val="bg1"/>
          </a:solidFill>
          <a:ln>
            <a:solidFill>
              <a:schemeClr val="accent1"/>
            </a:solidFill>
          </a:ln>
        </p:spPr>
        <p:txBody>
          <a:bodyPr wrap="none" rtlCol="0">
            <a:spAutoFit/>
          </a:bodyPr>
          <a:lstStyle/>
          <a:p>
            <a:r>
              <a:rPr lang="en-US" sz="1266" dirty="0">
                <a:solidFill>
                  <a:schemeClr val="accent1">
                    <a:lumMod val="75000"/>
                  </a:schemeClr>
                </a:solidFill>
              </a:rPr>
              <a:t>MSR (ResNet, 152 layers)</a:t>
            </a:r>
          </a:p>
        </p:txBody>
      </p:sp>
      <p:cxnSp>
        <p:nvCxnSpPr>
          <p:cNvPr id="38" name="Straight Arrow Connector 37">
            <a:extLst>
              <a:ext uri="{FF2B5EF4-FFF2-40B4-BE49-F238E27FC236}">
                <a16:creationId xmlns:a16="http://schemas.microsoft.com/office/drawing/2014/main" xmlns="" id="{3386D808-2036-4052-9301-62B43BC41094}"/>
              </a:ext>
            </a:extLst>
          </p:cNvPr>
          <p:cNvCxnSpPr>
            <a:cxnSpLocks/>
            <a:stCxn id="36" idx="1"/>
          </p:cNvCxnSpPr>
          <p:nvPr/>
        </p:nvCxnSpPr>
        <p:spPr>
          <a:xfrm flipH="1">
            <a:off x="5078165" y="2903464"/>
            <a:ext cx="219948" cy="446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xmlns="" id="{3B7237BD-5F42-48DE-A418-C552EDDF08FB}"/>
              </a:ext>
            </a:extLst>
          </p:cNvPr>
          <p:cNvSpPr txBox="1"/>
          <p:nvPr/>
        </p:nvSpPr>
        <p:spPr>
          <a:xfrm>
            <a:off x="3714750" y="2276347"/>
            <a:ext cx="2106282" cy="287130"/>
          </a:xfrm>
          <a:prstGeom prst="rect">
            <a:avLst/>
          </a:prstGeom>
          <a:solidFill>
            <a:schemeClr val="bg1"/>
          </a:solidFill>
          <a:ln>
            <a:solidFill>
              <a:schemeClr val="accent1"/>
            </a:solidFill>
          </a:ln>
        </p:spPr>
        <p:txBody>
          <a:bodyPr wrap="none" rtlCol="0">
            <a:spAutoFit/>
          </a:bodyPr>
          <a:lstStyle/>
          <a:p>
            <a:r>
              <a:rPr lang="en-US" sz="1266" dirty="0">
                <a:solidFill>
                  <a:schemeClr val="accent1">
                    <a:lumMod val="75000"/>
                  </a:schemeClr>
                </a:solidFill>
              </a:rPr>
              <a:t>Toronto (AlexNet, 7 layers)</a:t>
            </a:r>
          </a:p>
        </p:txBody>
      </p:sp>
      <p:cxnSp>
        <p:nvCxnSpPr>
          <p:cNvPr id="41" name="Straight Arrow Connector 40">
            <a:extLst>
              <a:ext uri="{FF2B5EF4-FFF2-40B4-BE49-F238E27FC236}">
                <a16:creationId xmlns:a16="http://schemas.microsoft.com/office/drawing/2014/main" xmlns="" id="{61BA9CC4-2629-4CE9-89F1-F810ACA31FEC}"/>
              </a:ext>
            </a:extLst>
          </p:cNvPr>
          <p:cNvCxnSpPr>
            <a:cxnSpLocks/>
            <a:stCxn id="40" idx="1"/>
          </p:cNvCxnSpPr>
          <p:nvPr/>
        </p:nvCxnSpPr>
        <p:spPr>
          <a:xfrm flipH="1">
            <a:off x="3381927" y="2419912"/>
            <a:ext cx="332823" cy="157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xmlns="" id="{0C8247B0-E246-407C-A67A-52D3DED44BDC}"/>
              </a:ext>
            </a:extLst>
          </p:cNvPr>
          <p:cNvSpPr txBox="1"/>
          <p:nvPr/>
        </p:nvSpPr>
        <p:spPr>
          <a:xfrm>
            <a:off x="3149351" y="1720487"/>
            <a:ext cx="2187858" cy="287130"/>
          </a:xfrm>
          <a:prstGeom prst="rect">
            <a:avLst/>
          </a:prstGeom>
          <a:solidFill>
            <a:schemeClr val="bg1"/>
          </a:solidFill>
          <a:ln>
            <a:solidFill>
              <a:schemeClr val="accent1"/>
            </a:solidFill>
          </a:ln>
        </p:spPr>
        <p:txBody>
          <a:bodyPr wrap="square" rtlCol="0">
            <a:spAutoFit/>
          </a:bodyPr>
          <a:lstStyle/>
          <a:p>
            <a:r>
              <a:rPr lang="en-US" sz="1266" dirty="0">
                <a:solidFill>
                  <a:schemeClr val="accent1">
                    <a:lumMod val="75000"/>
                  </a:schemeClr>
                </a:solidFill>
              </a:rPr>
              <a:t>XRCE (SVM based, 1 layer)</a:t>
            </a:r>
          </a:p>
        </p:txBody>
      </p:sp>
      <p:cxnSp>
        <p:nvCxnSpPr>
          <p:cNvPr id="47" name="Straight Arrow Connector 46">
            <a:extLst>
              <a:ext uri="{FF2B5EF4-FFF2-40B4-BE49-F238E27FC236}">
                <a16:creationId xmlns:a16="http://schemas.microsoft.com/office/drawing/2014/main" xmlns="" id="{1945464F-A80D-4333-8FF6-CA3356CEE0BE}"/>
              </a:ext>
            </a:extLst>
          </p:cNvPr>
          <p:cNvCxnSpPr>
            <a:cxnSpLocks/>
            <a:stCxn id="46" idx="1"/>
          </p:cNvCxnSpPr>
          <p:nvPr/>
        </p:nvCxnSpPr>
        <p:spPr>
          <a:xfrm flipH="1">
            <a:off x="2881463" y="1864052"/>
            <a:ext cx="267888" cy="1388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16ACF2DD-42EC-4B87-AB37-0E69ADCCD3D9}"/>
              </a:ext>
            </a:extLst>
          </p:cNvPr>
          <p:cNvGrpSpPr/>
          <p:nvPr/>
        </p:nvGrpSpPr>
        <p:grpSpPr>
          <a:xfrm>
            <a:off x="7009595" y="1118246"/>
            <a:ext cx="1973319" cy="1607928"/>
            <a:chOff x="698486" y="1680351"/>
            <a:chExt cx="3225442" cy="2894708"/>
          </a:xfrm>
        </p:grpSpPr>
        <p:sp>
          <p:nvSpPr>
            <p:cNvPr id="20" name="Rectangle 19">
              <a:extLst>
                <a:ext uri="{FF2B5EF4-FFF2-40B4-BE49-F238E27FC236}">
                  <a16:creationId xmlns:a16="http://schemas.microsoft.com/office/drawing/2014/main" xmlns="" id="{2E25F95C-0894-4501-BF1F-A8F2A811D24B}"/>
                </a:ext>
              </a:extLst>
            </p:cNvPr>
            <p:cNvSpPr/>
            <p:nvPr/>
          </p:nvSpPr>
          <p:spPr>
            <a:xfrm>
              <a:off x="698486" y="1680351"/>
              <a:ext cx="1687902" cy="494749"/>
            </a:xfrm>
            <a:prstGeom prst="rect">
              <a:avLst/>
            </a:prstGeom>
          </p:spPr>
          <p:txBody>
            <a:bodyPr wrap="square">
              <a:spAutoFit/>
            </a:bodyPr>
            <a:lstStyle/>
            <a:p>
              <a:r>
                <a:rPr lang="en-US" sz="1186" dirty="0">
                  <a:solidFill>
                    <a:schemeClr val="bg1"/>
                  </a:solidFill>
                  <a:latin typeface="+mj-lt"/>
                </a:rPr>
                <a:t>[Fei-Fei Li +]</a:t>
              </a:r>
            </a:p>
          </p:txBody>
        </p:sp>
        <p:grpSp>
          <p:nvGrpSpPr>
            <p:cNvPr id="21" name="Group 20">
              <a:extLst>
                <a:ext uri="{FF2B5EF4-FFF2-40B4-BE49-F238E27FC236}">
                  <a16:creationId xmlns:a16="http://schemas.microsoft.com/office/drawing/2014/main" xmlns="" id="{93DD3414-70E4-4FF0-9A4A-C618896660DE}"/>
                </a:ext>
              </a:extLst>
            </p:cNvPr>
            <p:cNvGrpSpPr/>
            <p:nvPr/>
          </p:nvGrpSpPr>
          <p:grpSpPr>
            <a:xfrm>
              <a:off x="771234" y="1781349"/>
              <a:ext cx="3152694" cy="2793710"/>
              <a:chOff x="771234" y="1781349"/>
              <a:chExt cx="3152694" cy="2793710"/>
            </a:xfrm>
          </p:grpSpPr>
          <p:grpSp>
            <p:nvGrpSpPr>
              <p:cNvPr id="23" name="Group 22">
                <a:extLst>
                  <a:ext uri="{FF2B5EF4-FFF2-40B4-BE49-F238E27FC236}">
                    <a16:creationId xmlns:a16="http://schemas.microsoft.com/office/drawing/2014/main" xmlns="" id="{6F1EF938-594F-4736-B105-BE822E2CB3AA}"/>
                  </a:ext>
                </a:extLst>
              </p:cNvPr>
              <p:cNvGrpSpPr/>
              <p:nvPr/>
            </p:nvGrpSpPr>
            <p:grpSpPr>
              <a:xfrm>
                <a:off x="820323" y="1781349"/>
                <a:ext cx="3103605" cy="2191636"/>
                <a:chOff x="4800600" y="2873476"/>
                <a:chExt cx="5029200" cy="3544030"/>
              </a:xfrm>
              <a:effectLst>
                <a:outerShdw blurRad="50800" dist="38100" dir="2700000" algn="tl" rotWithShape="0">
                  <a:prstClr val="black">
                    <a:alpha val="40000"/>
                  </a:prstClr>
                </a:outerShdw>
              </a:effectLst>
            </p:grpSpPr>
            <p:pic>
              <p:nvPicPr>
                <p:cNvPr id="28" name="Picture 27">
                  <a:extLst>
                    <a:ext uri="{FF2B5EF4-FFF2-40B4-BE49-F238E27FC236}">
                      <a16:creationId xmlns:a16="http://schemas.microsoft.com/office/drawing/2014/main" xmlns="" id="{B1FC1CDC-2F8B-4478-AEE7-83283C98A13F}"/>
                    </a:ext>
                  </a:extLst>
                </p:cNvPr>
                <p:cNvPicPr>
                  <a:picLocks noChangeAspect="1"/>
                </p:cNvPicPr>
                <p:nvPr/>
              </p:nvPicPr>
              <p:blipFill>
                <a:blip r:embed="rId4"/>
                <a:stretch>
                  <a:fillRect/>
                </a:stretch>
              </p:blipFill>
              <p:spPr>
                <a:xfrm>
                  <a:off x="7080155" y="2873476"/>
                  <a:ext cx="2749645" cy="491940"/>
                </a:xfrm>
                <a:prstGeom prst="rect">
                  <a:avLst/>
                </a:prstGeom>
              </p:spPr>
            </p:pic>
            <p:grpSp>
              <p:nvGrpSpPr>
                <p:cNvPr id="29" name="Group 28">
                  <a:extLst>
                    <a:ext uri="{FF2B5EF4-FFF2-40B4-BE49-F238E27FC236}">
                      <a16:creationId xmlns:a16="http://schemas.microsoft.com/office/drawing/2014/main" xmlns="" id="{A6DB5583-D9AD-4462-A12F-8E5506EC0A83}"/>
                    </a:ext>
                  </a:extLst>
                </p:cNvPr>
                <p:cNvGrpSpPr/>
                <p:nvPr/>
              </p:nvGrpSpPr>
              <p:grpSpPr>
                <a:xfrm>
                  <a:off x="4800600" y="3463591"/>
                  <a:ext cx="5029200" cy="2953915"/>
                  <a:chOff x="4800600" y="3463591"/>
                  <a:chExt cx="5029200" cy="2953915"/>
                </a:xfrm>
              </p:grpSpPr>
              <p:pic>
                <p:nvPicPr>
                  <p:cNvPr id="32" name="Picture 31">
                    <a:extLst>
                      <a:ext uri="{FF2B5EF4-FFF2-40B4-BE49-F238E27FC236}">
                        <a16:creationId xmlns:a16="http://schemas.microsoft.com/office/drawing/2014/main" xmlns="" id="{159D1090-94D2-4B89-B579-43A3602C70F7}"/>
                      </a:ext>
                    </a:extLst>
                  </p:cNvPr>
                  <p:cNvPicPr>
                    <a:picLocks noChangeAspect="1"/>
                  </p:cNvPicPr>
                  <p:nvPr/>
                </p:nvPicPr>
                <p:blipFill>
                  <a:blip r:embed="rId5"/>
                  <a:stretch>
                    <a:fillRect/>
                  </a:stretch>
                </p:blipFill>
                <p:spPr>
                  <a:xfrm>
                    <a:off x="4800600" y="3463591"/>
                    <a:ext cx="5029200" cy="1422734"/>
                  </a:xfrm>
                  <a:prstGeom prst="rect">
                    <a:avLst/>
                  </a:prstGeom>
                </p:spPr>
              </p:pic>
              <p:pic>
                <p:nvPicPr>
                  <p:cNvPr id="35" name="Picture 34">
                    <a:extLst>
                      <a:ext uri="{FF2B5EF4-FFF2-40B4-BE49-F238E27FC236}">
                        <a16:creationId xmlns:a16="http://schemas.microsoft.com/office/drawing/2014/main" xmlns="" id="{8A6DCA1A-5777-4338-95F3-3BD46128A0FF}"/>
                      </a:ext>
                    </a:extLst>
                  </p:cNvPr>
                  <p:cNvPicPr>
                    <a:picLocks noChangeAspect="1"/>
                  </p:cNvPicPr>
                  <p:nvPr/>
                </p:nvPicPr>
                <p:blipFill>
                  <a:blip r:embed="rId6"/>
                  <a:stretch>
                    <a:fillRect/>
                  </a:stretch>
                </p:blipFill>
                <p:spPr>
                  <a:xfrm>
                    <a:off x="4814888" y="5016199"/>
                    <a:ext cx="5014912" cy="1401307"/>
                  </a:xfrm>
                  <a:prstGeom prst="rect">
                    <a:avLst/>
                  </a:prstGeom>
                </p:spPr>
              </p:pic>
            </p:grpSp>
          </p:grpSp>
          <p:sp>
            <p:nvSpPr>
              <p:cNvPr id="26" name="TextBox 25">
                <a:extLst>
                  <a:ext uri="{FF2B5EF4-FFF2-40B4-BE49-F238E27FC236}">
                    <a16:creationId xmlns:a16="http://schemas.microsoft.com/office/drawing/2014/main" xmlns="" id="{D7EAD859-A854-4F2F-B125-2C8E14B3286F}"/>
                  </a:ext>
                </a:extLst>
              </p:cNvPr>
              <p:cNvSpPr txBox="1"/>
              <p:nvPr/>
            </p:nvSpPr>
            <p:spPr>
              <a:xfrm>
                <a:off x="771234" y="3963866"/>
                <a:ext cx="2891829" cy="611193"/>
              </a:xfrm>
              <a:prstGeom prst="rect">
                <a:avLst/>
              </a:prstGeom>
              <a:noFill/>
            </p:spPr>
            <p:txBody>
              <a:bodyPr wrap="none" lIns="108496" tIns="86797" rIns="108496" bIns="86797" rtlCol="0">
                <a:spAutoFit/>
              </a:bodyPr>
              <a:lstStyle/>
              <a:p>
                <a:pPr>
                  <a:lnSpc>
                    <a:spcPct val="90000"/>
                  </a:lnSpc>
                  <a:spcAft>
                    <a:spcPts val="356"/>
                  </a:spcAft>
                </a:pPr>
                <a:r>
                  <a:rPr lang="en-US" sz="1186" dirty="0">
                    <a:solidFill>
                      <a:schemeClr val="bg1"/>
                    </a:solidFill>
                  </a:rPr>
                  <a:t>(1000 </a:t>
                </a:r>
                <a:r>
                  <a:rPr lang="zh-CN" altLang="en-US" sz="1186" dirty="0">
                    <a:solidFill>
                      <a:schemeClr val="bg1"/>
                    </a:solidFill>
                  </a:rPr>
                  <a:t>类物体识别测试</a:t>
                </a:r>
                <a:r>
                  <a:rPr lang="en-US" sz="1186" dirty="0">
                    <a:solidFill>
                      <a:schemeClr val="bg1"/>
                    </a:solidFill>
                  </a:rPr>
                  <a:t>)</a:t>
                </a:r>
              </a:p>
            </p:txBody>
          </p:sp>
        </p:grpSp>
      </p:grpSp>
    </p:spTree>
    <p:extLst>
      <p:ext uri="{BB962C8B-B14F-4D97-AF65-F5344CB8AC3E}">
        <p14:creationId xmlns:p14="http://schemas.microsoft.com/office/powerpoint/2010/main" val="18027596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627197F-4972-4E40-962D-C1654CE09EE7}"/>
              </a:ext>
            </a:extLst>
          </p:cNvPr>
          <p:cNvSpPr>
            <a:spLocks noGrp="1"/>
          </p:cNvSpPr>
          <p:nvPr>
            <p:ph type="title"/>
          </p:nvPr>
        </p:nvSpPr>
        <p:spPr/>
        <p:txBody>
          <a:bodyPr/>
          <a:lstStyle/>
          <a:p>
            <a:r>
              <a:rPr lang="zh-CN" altLang="en-US" sz="3600" b="1" dirty="0">
                <a:solidFill>
                  <a:schemeClr val="bg1">
                    <a:lumMod val="95000"/>
                  </a:schemeClr>
                </a:solidFill>
              </a:rPr>
              <a:t>自然语言处理</a:t>
            </a:r>
            <a:endParaRPr lang="en-US" b="1" dirty="0">
              <a:solidFill>
                <a:schemeClr val="bg1">
                  <a:lumMod val="95000"/>
                </a:schemeClr>
              </a:solidFill>
            </a:endParaRPr>
          </a:p>
        </p:txBody>
      </p:sp>
      <p:sp>
        <p:nvSpPr>
          <p:cNvPr id="5" name="Content Placeholder 4">
            <a:extLst>
              <a:ext uri="{FF2B5EF4-FFF2-40B4-BE49-F238E27FC236}">
                <a16:creationId xmlns:a16="http://schemas.microsoft.com/office/drawing/2014/main" xmlns="" id="{BE28E15E-FAA1-4B14-ACF0-0EDBC9C73DBA}"/>
              </a:ext>
            </a:extLst>
          </p:cNvPr>
          <p:cNvSpPr>
            <a:spLocks noGrp="1"/>
          </p:cNvSpPr>
          <p:nvPr>
            <p:ph idx="1"/>
          </p:nvPr>
        </p:nvSpPr>
        <p:spPr>
          <a:xfrm>
            <a:off x="628650" y="1369219"/>
            <a:ext cx="3101907" cy="3263504"/>
          </a:xfrm>
        </p:spPr>
        <p:txBody>
          <a:bodyPr/>
          <a:lstStyle/>
          <a:p>
            <a:r>
              <a:rPr lang="zh-CN" altLang="en-US" dirty="0">
                <a:solidFill>
                  <a:schemeClr val="bg1">
                    <a:lumMod val="95000"/>
                  </a:schemeClr>
                </a:solidFill>
              </a:rPr>
              <a:t>让</a:t>
            </a:r>
            <a:r>
              <a:rPr lang="en-US" altLang="zh-CN" dirty="0">
                <a:solidFill>
                  <a:schemeClr val="bg1">
                    <a:lumMod val="95000"/>
                  </a:schemeClr>
                </a:solidFill>
              </a:rPr>
              <a:t>AI</a:t>
            </a:r>
            <a:r>
              <a:rPr lang="zh-CN" altLang="en-US" dirty="0">
                <a:solidFill>
                  <a:schemeClr val="bg1">
                    <a:lumMod val="95000"/>
                  </a:schemeClr>
                </a:solidFill>
              </a:rPr>
              <a:t>理解人类</a:t>
            </a:r>
            <a:endParaRPr lang="en-US" altLang="zh-CN" dirty="0">
              <a:solidFill>
                <a:schemeClr val="bg1">
                  <a:lumMod val="95000"/>
                </a:schemeClr>
              </a:solidFill>
            </a:endParaRPr>
          </a:p>
          <a:p>
            <a:pPr lvl="1"/>
            <a:r>
              <a:rPr lang="zh-CN" altLang="en-US" dirty="0">
                <a:solidFill>
                  <a:schemeClr val="bg1">
                    <a:lumMod val="95000"/>
                  </a:schemeClr>
                </a:solidFill>
              </a:rPr>
              <a:t>理解意图，解析语义，识别情绪，搜索推荐</a:t>
            </a:r>
            <a:endParaRPr lang="en-US" altLang="zh-CN" dirty="0">
              <a:solidFill>
                <a:schemeClr val="bg1">
                  <a:lumMod val="95000"/>
                </a:schemeClr>
              </a:solidFill>
            </a:endParaRPr>
          </a:p>
          <a:p>
            <a:pPr lvl="1"/>
            <a:endParaRPr lang="en-US" altLang="zh-CN" dirty="0">
              <a:solidFill>
                <a:schemeClr val="bg1">
                  <a:lumMod val="95000"/>
                </a:schemeClr>
              </a:solidFill>
            </a:endParaRPr>
          </a:p>
          <a:p>
            <a:r>
              <a:rPr lang="zh-CN" altLang="en-US" dirty="0">
                <a:solidFill>
                  <a:schemeClr val="bg1">
                    <a:lumMod val="95000"/>
                  </a:schemeClr>
                </a:solidFill>
              </a:rPr>
              <a:t>让</a:t>
            </a:r>
            <a:r>
              <a:rPr lang="en-US" altLang="zh-CN" dirty="0">
                <a:solidFill>
                  <a:schemeClr val="bg1">
                    <a:lumMod val="95000"/>
                  </a:schemeClr>
                </a:solidFill>
              </a:rPr>
              <a:t>AI</a:t>
            </a:r>
            <a:r>
              <a:rPr lang="zh-CN" altLang="en-US" dirty="0">
                <a:solidFill>
                  <a:schemeClr val="bg1">
                    <a:lumMod val="95000"/>
                  </a:schemeClr>
                </a:solidFill>
              </a:rPr>
              <a:t>能被人类理解</a:t>
            </a:r>
            <a:endParaRPr lang="en-US" altLang="zh-CN" dirty="0">
              <a:solidFill>
                <a:schemeClr val="bg1">
                  <a:lumMod val="95000"/>
                </a:schemeClr>
              </a:solidFill>
            </a:endParaRPr>
          </a:p>
          <a:p>
            <a:pPr lvl="1"/>
            <a:r>
              <a:rPr lang="zh-CN" altLang="en-US" dirty="0">
                <a:solidFill>
                  <a:schemeClr val="bg1">
                    <a:lumMod val="95000"/>
                  </a:schemeClr>
                </a:solidFill>
              </a:rPr>
              <a:t>文本摘要，内容生成，话题展开，情感对话</a:t>
            </a:r>
            <a:endParaRPr lang="en-US" dirty="0">
              <a:solidFill>
                <a:schemeClr val="bg1">
                  <a:lumMod val="95000"/>
                </a:schemeClr>
              </a:solidFill>
            </a:endParaRPr>
          </a:p>
        </p:txBody>
      </p:sp>
      <p:graphicFrame>
        <p:nvGraphicFramePr>
          <p:cNvPr id="2" name="Diagram 1">
            <a:extLst>
              <a:ext uri="{FF2B5EF4-FFF2-40B4-BE49-F238E27FC236}">
                <a16:creationId xmlns:a16="http://schemas.microsoft.com/office/drawing/2014/main" xmlns="" id="{836FAEBD-C848-44EB-B5EA-880C8B1E49F7}"/>
              </a:ext>
            </a:extLst>
          </p:cNvPr>
          <p:cNvGraphicFramePr/>
          <p:nvPr>
            <p:extLst>
              <p:ext uri="{D42A27DB-BD31-4B8C-83A1-F6EECF244321}">
                <p14:modId xmlns:p14="http://schemas.microsoft.com/office/powerpoint/2010/main" val="2610089437"/>
              </p:ext>
            </p:extLst>
          </p:nvPr>
        </p:nvGraphicFramePr>
        <p:xfrm>
          <a:off x="3822356" y="1642922"/>
          <a:ext cx="4790303" cy="35287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文本框 2"/>
          <p:cNvSpPr txBox="1"/>
          <p:nvPr/>
        </p:nvSpPr>
        <p:spPr>
          <a:xfrm>
            <a:off x="3798803" y="2306119"/>
            <a:ext cx="1161125" cy="1077218"/>
          </a:xfrm>
          <a:prstGeom prst="rect">
            <a:avLst/>
          </a:prstGeom>
          <a:noFill/>
        </p:spPr>
        <p:txBody>
          <a:bodyPr wrap="square" rtlCol="0">
            <a:spAutoFit/>
          </a:bodyPr>
          <a:lstStyle/>
          <a:p>
            <a:r>
              <a:rPr lang="zh-CN" altLang="en-US" sz="1600" dirty="0">
                <a:solidFill>
                  <a:schemeClr val="bg1">
                    <a:lumMod val="95000"/>
                  </a:schemeClr>
                </a:solidFill>
              </a:rPr>
              <a:t>文本分类、搜索、推荐、广告、等应用</a:t>
            </a:r>
          </a:p>
        </p:txBody>
      </p:sp>
      <p:sp>
        <p:nvSpPr>
          <p:cNvPr id="6" name="文本框 5"/>
          <p:cNvSpPr txBox="1"/>
          <p:nvPr/>
        </p:nvSpPr>
        <p:spPr>
          <a:xfrm>
            <a:off x="4964582" y="1913158"/>
            <a:ext cx="1161125" cy="1077218"/>
          </a:xfrm>
          <a:prstGeom prst="rect">
            <a:avLst/>
          </a:prstGeom>
          <a:noFill/>
        </p:spPr>
        <p:txBody>
          <a:bodyPr wrap="square" rtlCol="0">
            <a:spAutoFit/>
          </a:bodyPr>
          <a:lstStyle/>
          <a:p>
            <a:r>
              <a:rPr lang="zh-CN" altLang="en-US" sz="1600" dirty="0">
                <a:solidFill>
                  <a:schemeClr val="bg1">
                    <a:lumMod val="95000"/>
                  </a:schemeClr>
                </a:solidFill>
              </a:rPr>
              <a:t>阅读理解、问答、知识图谱构建等</a:t>
            </a:r>
          </a:p>
        </p:txBody>
      </p:sp>
      <p:sp>
        <p:nvSpPr>
          <p:cNvPr id="7" name="文本框 6"/>
          <p:cNvSpPr txBox="1"/>
          <p:nvPr/>
        </p:nvSpPr>
        <p:spPr>
          <a:xfrm>
            <a:off x="6189301" y="1641934"/>
            <a:ext cx="1161125" cy="1077218"/>
          </a:xfrm>
          <a:prstGeom prst="rect">
            <a:avLst/>
          </a:prstGeom>
          <a:noFill/>
        </p:spPr>
        <p:txBody>
          <a:bodyPr wrap="square" rtlCol="0">
            <a:spAutoFit/>
          </a:bodyPr>
          <a:lstStyle/>
          <a:p>
            <a:r>
              <a:rPr lang="zh-CN" altLang="en-US" sz="1600" dirty="0">
                <a:solidFill>
                  <a:schemeClr val="bg1">
                    <a:lumMod val="95000"/>
                  </a:schemeClr>
                </a:solidFill>
              </a:rPr>
              <a:t>机器写作、文本摘要、文案生成、等</a:t>
            </a:r>
          </a:p>
        </p:txBody>
      </p:sp>
      <p:sp>
        <p:nvSpPr>
          <p:cNvPr id="8" name="文本框 7"/>
          <p:cNvSpPr txBox="1"/>
          <p:nvPr/>
        </p:nvSpPr>
        <p:spPr>
          <a:xfrm>
            <a:off x="7440875" y="1146013"/>
            <a:ext cx="1195337" cy="1323439"/>
          </a:xfrm>
          <a:prstGeom prst="rect">
            <a:avLst/>
          </a:prstGeom>
          <a:noFill/>
        </p:spPr>
        <p:txBody>
          <a:bodyPr wrap="square" rtlCol="0">
            <a:spAutoFit/>
          </a:bodyPr>
          <a:lstStyle/>
          <a:p>
            <a:r>
              <a:rPr lang="zh-CN" altLang="en-US" sz="1600" dirty="0">
                <a:solidFill>
                  <a:schemeClr val="bg1">
                    <a:lumMod val="95000"/>
                  </a:schemeClr>
                </a:solidFill>
              </a:rPr>
              <a:t>情感客服、零售导购、咨询交谈、语义交互音箱</a:t>
            </a:r>
            <a:r>
              <a:rPr lang="en-US" altLang="zh-CN" sz="1600" dirty="0">
                <a:solidFill>
                  <a:schemeClr val="bg1">
                    <a:lumMod val="95000"/>
                  </a:schemeClr>
                </a:solidFill>
              </a:rPr>
              <a:t>/IOT</a:t>
            </a:r>
            <a:r>
              <a:rPr lang="zh-CN" altLang="en-US" sz="1600" dirty="0">
                <a:solidFill>
                  <a:schemeClr val="bg1">
                    <a:lumMod val="95000"/>
                  </a:schemeClr>
                </a:solidFill>
              </a:rPr>
              <a:t>等</a:t>
            </a:r>
          </a:p>
        </p:txBody>
      </p:sp>
    </p:spTree>
    <p:extLst>
      <p:ext uri="{BB962C8B-B14F-4D97-AF65-F5344CB8AC3E}">
        <p14:creationId xmlns:p14="http://schemas.microsoft.com/office/powerpoint/2010/main" val="3429405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6F15C9B-F789-437B-844A-6AA28D7824AE}"/>
              </a:ext>
            </a:extLst>
          </p:cNvPr>
          <p:cNvPicPr>
            <a:picLocks noChangeAspect="1"/>
          </p:cNvPicPr>
          <p:nvPr/>
        </p:nvPicPr>
        <p:blipFill>
          <a:blip r:embed="rId3"/>
          <a:stretch>
            <a:fillRect/>
          </a:stretch>
        </p:blipFill>
        <p:spPr>
          <a:xfrm>
            <a:off x="154605" y="1145464"/>
            <a:ext cx="4810539" cy="1281410"/>
          </a:xfrm>
          <a:prstGeom prst="rect">
            <a:avLst/>
          </a:prstGeom>
        </p:spPr>
      </p:pic>
      <p:grpSp>
        <p:nvGrpSpPr>
          <p:cNvPr id="8" name="Group 7">
            <a:extLst>
              <a:ext uri="{FF2B5EF4-FFF2-40B4-BE49-F238E27FC236}">
                <a16:creationId xmlns:a16="http://schemas.microsoft.com/office/drawing/2014/main" xmlns="" id="{066BA9B1-3406-4B97-ADDF-D5E12DB9AFD3}"/>
              </a:ext>
            </a:extLst>
          </p:cNvPr>
          <p:cNvGrpSpPr/>
          <p:nvPr/>
        </p:nvGrpSpPr>
        <p:grpSpPr>
          <a:xfrm>
            <a:off x="2357270" y="1152541"/>
            <a:ext cx="6724648" cy="3576161"/>
            <a:chOff x="2357270" y="1152541"/>
            <a:chExt cx="6724648" cy="3576161"/>
          </a:xfrm>
        </p:grpSpPr>
        <p:pic>
          <p:nvPicPr>
            <p:cNvPr id="4" name="Picture 3"/>
            <p:cNvPicPr>
              <a:picLocks noChangeAspect="1"/>
            </p:cNvPicPr>
            <p:nvPr/>
          </p:nvPicPr>
          <p:blipFill>
            <a:blip r:embed="rId4"/>
            <a:stretch>
              <a:fillRect/>
            </a:stretch>
          </p:blipFill>
          <p:spPr>
            <a:xfrm>
              <a:off x="2357270" y="1985958"/>
              <a:ext cx="6724648" cy="2742744"/>
            </a:xfrm>
            <a:prstGeom prst="rect">
              <a:avLst/>
            </a:prstGeom>
            <a:ln>
              <a:solidFill>
                <a:schemeClr val="accent1"/>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xmlns="" id="{36863EA2-099F-43AE-9738-79F3595BE339}"/>
                </a:ext>
              </a:extLst>
            </p:cNvPr>
            <p:cNvGrpSpPr/>
            <p:nvPr/>
          </p:nvGrpSpPr>
          <p:grpSpPr>
            <a:xfrm>
              <a:off x="6697711" y="1152541"/>
              <a:ext cx="2384207" cy="809410"/>
              <a:chOff x="6697711" y="1123663"/>
              <a:chExt cx="2384207" cy="809410"/>
            </a:xfrm>
          </p:grpSpPr>
          <p:pic>
            <p:nvPicPr>
              <p:cNvPr id="11" name="Picture 10">
                <a:extLst>
                  <a:ext uri="{FF2B5EF4-FFF2-40B4-BE49-F238E27FC236}">
                    <a16:creationId xmlns:a16="http://schemas.microsoft.com/office/drawing/2014/main" xmlns="" id="{9864814B-2F62-4EA9-87BC-FD5718A69ADB}"/>
                  </a:ext>
                </a:extLst>
              </p:cNvPr>
              <p:cNvPicPr>
                <a:picLocks noChangeAspect="1"/>
              </p:cNvPicPr>
              <p:nvPr/>
            </p:nvPicPr>
            <p:blipFill rotWithShape="1">
              <a:blip r:embed="rId5">
                <a:extLst>
                  <a:ext uri="{28A0092B-C50C-407E-A947-70E740481C1C}">
                    <a14:useLocalDpi xmlns:a14="http://schemas.microsoft.com/office/drawing/2010/main" val="0"/>
                  </a:ext>
                </a:extLst>
              </a:blip>
              <a:srcRect l="7134" r="18564"/>
              <a:stretch/>
            </p:blipFill>
            <p:spPr>
              <a:xfrm>
                <a:off x="7292071" y="1128401"/>
                <a:ext cx="594360" cy="799934"/>
              </a:xfrm>
              <a:prstGeom prst="rect">
                <a:avLst/>
              </a:prstGeom>
            </p:spPr>
          </p:pic>
          <p:pic>
            <p:nvPicPr>
              <p:cNvPr id="12" name="Picture 11">
                <a:extLst>
                  <a:ext uri="{FF2B5EF4-FFF2-40B4-BE49-F238E27FC236}">
                    <a16:creationId xmlns:a16="http://schemas.microsoft.com/office/drawing/2014/main" xmlns="" id="{7007B06A-20D7-432D-8D6D-DC0183792B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86431" y="1123663"/>
                <a:ext cx="601127" cy="799934"/>
              </a:xfrm>
              <a:prstGeom prst="rect">
                <a:avLst/>
              </a:prstGeom>
            </p:spPr>
          </p:pic>
          <p:pic>
            <p:nvPicPr>
              <p:cNvPr id="13" name="Picture 12">
                <a:extLst>
                  <a:ext uri="{FF2B5EF4-FFF2-40B4-BE49-F238E27FC236}">
                    <a16:creationId xmlns:a16="http://schemas.microsoft.com/office/drawing/2014/main" xmlns="" id="{66FA4A17-DABE-46CA-9DAC-1F4BCA44705F}"/>
                  </a:ext>
                </a:extLst>
              </p:cNvPr>
              <p:cNvPicPr>
                <a:picLocks noChangeAspect="1"/>
              </p:cNvPicPr>
              <p:nvPr/>
            </p:nvPicPr>
            <p:blipFill rotWithShape="1">
              <a:blip r:embed="rId7"/>
              <a:srcRect l="14524" t="4071" r="8166" b="14376"/>
              <a:stretch/>
            </p:blipFill>
            <p:spPr>
              <a:xfrm>
                <a:off x="8487558" y="1123663"/>
                <a:ext cx="594360" cy="804672"/>
              </a:xfrm>
              <a:prstGeom prst="rect">
                <a:avLst/>
              </a:prstGeom>
            </p:spPr>
          </p:pic>
          <p:pic>
            <p:nvPicPr>
              <p:cNvPr id="14" name="Picture 2" descr="Related image">
                <a:extLst>
                  <a:ext uri="{FF2B5EF4-FFF2-40B4-BE49-F238E27FC236}">
                    <a16:creationId xmlns:a16="http://schemas.microsoft.com/office/drawing/2014/main" xmlns="" id="{7D1DA4F7-312D-4E21-891F-EAA7DF1AEAA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6461" t="4594" r="16461" b="4594"/>
              <a:stretch/>
            </p:blipFill>
            <p:spPr bwMode="auto">
              <a:xfrm>
                <a:off x="6697711" y="1128401"/>
                <a:ext cx="594360" cy="804672"/>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6" name="Picture 5"/>
          <p:cNvPicPr>
            <a:picLocks noChangeAspect="1"/>
          </p:cNvPicPr>
          <p:nvPr/>
        </p:nvPicPr>
        <p:blipFill>
          <a:blip r:embed="rId9"/>
          <a:stretch>
            <a:fillRect/>
          </a:stretch>
        </p:blipFill>
        <p:spPr>
          <a:xfrm>
            <a:off x="3594582" y="3402703"/>
            <a:ext cx="5446392" cy="1246765"/>
          </a:xfrm>
          <a:prstGeom prst="rect">
            <a:avLst/>
          </a:prstGeom>
          <a:ln>
            <a:solidFill>
              <a:schemeClr val="accent1"/>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10"/>
          <a:stretch>
            <a:fillRect/>
          </a:stretch>
        </p:blipFill>
        <p:spPr>
          <a:xfrm>
            <a:off x="154605" y="3310051"/>
            <a:ext cx="3773859" cy="1712726"/>
          </a:xfrm>
          <a:prstGeom prst="rect">
            <a:avLst/>
          </a:prstGeom>
          <a:ln>
            <a:solidFill>
              <a:schemeClr val="accent1"/>
            </a:solidFill>
          </a:ln>
          <a:effectLst>
            <a:outerShdw blurRad="50800" dist="63500" dir="2700000" algn="tl" rotWithShape="0">
              <a:prstClr val="black">
                <a:alpha val="40000"/>
              </a:prstClr>
            </a:outerShdw>
          </a:effectLst>
        </p:spPr>
      </p:pic>
      <p:sp>
        <p:nvSpPr>
          <p:cNvPr id="7" name="标题 6">
            <a:extLst>
              <a:ext uri="{FF2B5EF4-FFF2-40B4-BE49-F238E27FC236}">
                <a16:creationId xmlns:a16="http://schemas.microsoft.com/office/drawing/2014/main" xmlns="" id="{2171C22B-16B6-4042-B935-848481A6CE75}"/>
              </a:ext>
            </a:extLst>
          </p:cNvPr>
          <p:cNvSpPr txBox="1">
            <a:spLocks/>
          </p:cNvSpPr>
          <p:nvPr/>
        </p:nvSpPr>
        <p:spPr>
          <a:xfrm>
            <a:off x="420306" y="169671"/>
            <a:ext cx="7886700" cy="75630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200" kern="1200">
                <a:solidFill>
                  <a:schemeClr val="bg1"/>
                </a:solidFill>
                <a:latin typeface="方正兰亭粗黑简体" panose="02000000000000000000" pitchFamily="2" charset="-122"/>
                <a:ea typeface="方正兰亭粗黑简体" panose="02000000000000000000" pitchFamily="2" charset="-122"/>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zh-CN" altLang="en-US" sz="36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语</a:t>
            </a:r>
            <a:r>
              <a:rPr lang="zh-CN" altLang="en-US" sz="3600" b="1" dirty="0">
                <a:solidFill>
                  <a:sysClr val="window" lastClr="FFFFFF"/>
                </a:solidFill>
                <a:latin typeface="微软雅黑" panose="020B0503020204020204" pitchFamily="34" charset="-122"/>
                <a:ea typeface="微软雅黑" panose="020B0503020204020204" pitchFamily="34" charset="-122"/>
              </a:rPr>
              <a:t>言</a:t>
            </a:r>
            <a:r>
              <a:rPr kumimoji="0" lang="zh-CN" altLang="en-US" sz="36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理解</a:t>
            </a:r>
            <a:r>
              <a:rPr kumimoji="0" lang="en-US" altLang="zh-CN" sz="36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a:t>
            </a:r>
            <a:r>
              <a:rPr kumimoji="0" lang="zh-CN" altLang="en-US" sz="3600" b="1" i="0" u="none" strike="noStrike" kern="120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rPr>
              <a:t>语义槽值提取</a:t>
            </a:r>
          </a:p>
        </p:txBody>
      </p:sp>
      <p:sp>
        <p:nvSpPr>
          <p:cNvPr id="9" name="文本框 39">
            <a:extLst>
              <a:ext uri="{FF2B5EF4-FFF2-40B4-BE49-F238E27FC236}">
                <a16:creationId xmlns:a16="http://schemas.microsoft.com/office/drawing/2014/main" xmlns="" id="{C5C5B495-9B33-43B5-90B3-FA9EE47E3295}"/>
              </a:ext>
            </a:extLst>
          </p:cNvPr>
          <p:cNvSpPr txBox="1"/>
          <p:nvPr/>
        </p:nvSpPr>
        <p:spPr>
          <a:xfrm>
            <a:off x="4640216" y="4781587"/>
            <a:ext cx="4441702" cy="338554"/>
          </a:xfrm>
          <a:prstGeom prst="rect">
            <a:avLst/>
          </a:prstGeom>
          <a:noFill/>
        </p:spPr>
        <p:txBody>
          <a:bodyPr wrap="square" rtlCol="0">
            <a:spAutoFit/>
          </a:bodyPr>
          <a:lstStyle/>
          <a:p>
            <a:r>
              <a:rPr lang="en-US" altLang="zh-CN" sz="1600" dirty="0">
                <a:solidFill>
                  <a:schemeClr val="bg1"/>
                </a:solidFill>
              </a:rPr>
              <a:t>【</a:t>
            </a:r>
            <a:r>
              <a:rPr lang="en-US" sz="1600" dirty="0" err="1">
                <a:solidFill>
                  <a:schemeClr val="bg1"/>
                </a:solidFill>
              </a:rPr>
              <a:t>Mesnil</a:t>
            </a:r>
            <a:r>
              <a:rPr lang="en-US" sz="1600" dirty="0">
                <a:solidFill>
                  <a:schemeClr val="bg1"/>
                </a:solidFill>
              </a:rPr>
              <a:t>, He, Deng, </a:t>
            </a:r>
            <a:r>
              <a:rPr lang="en-US" sz="1600" dirty="0" err="1">
                <a:solidFill>
                  <a:schemeClr val="bg1"/>
                </a:solidFill>
              </a:rPr>
              <a:t>Bengio</a:t>
            </a:r>
            <a:r>
              <a:rPr lang="en-US" sz="1600" dirty="0">
                <a:solidFill>
                  <a:schemeClr val="bg1"/>
                </a:solidFill>
              </a:rPr>
              <a:t>, InterSpeech2013</a:t>
            </a:r>
            <a:r>
              <a:rPr lang="en-US" altLang="zh-CN" sz="1600" dirty="0">
                <a:solidFill>
                  <a:schemeClr val="bg1"/>
                </a:solidFill>
              </a:rPr>
              <a:t>】</a:t>
            </a:r>
            <a:endParaRPr lang="zh-CN" altLang="en-US" sz="1600" dirty="0">
              <a:solidFill>
                <a:schemeClr val="bg1"/>
              </a:solidFill>
            </a:endParaRPr>
          </a:p>
        </p:txBody>
      </p:sp>
      <p:sp>
        <p:nvSpPr>
          <p:cNvPr id="2" name="Oval 1">
            <a:extLst>
              <a:ext uri="{FF2B5EF4-FFF2-40B4-BE49-F238E27FC236}">
                <a16:creationId xmlns:a16="http://schemas.microsoft.com/office/drawing/2014/main" xmlns="" id="{901486DF-C88C-43D7-88F3-0DB5FF036522}"/>
              </a:ext>
            </a:extLst>
          </p:cNvPr>
          <p:cNvSpPr/>
          <p:nvPr/>
        </p:nvSpPr>
        <p:spPr>
          <a:xfrm>
            <a:off x="6877251" y="4061861"/>
            <a:ext cx="760395" cy="288758"/>
          </a:xfrm>
          <a:prstGeom prst="ellipse">
            <a:avLst/>
          </a:prstGeom>
          <a:solidFill>
            <a:srgbClr val="FFFF00">
              <a:alpha val="28000"/>
            </a:srgbClr>
          </a:solidFill>
          <a:ln w="190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40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627197F-4972-4E40-962D-C1654CE09EE7}"/>
              </a:ext>
            </a:extLst>
          </p:cNvPr>
          <p:cNvSpPr>
            <a:spLocks noGrp="1"/>
          </p:cNvSpPr>
          <p:nvPr>
            <p:ph type="title"/>
          </p:nvPr>
        </p:nvSpPr>
        <p:spPr>
          <a:xfrm>
            <a:off x="628650" y="273844"/>
            <a:ext cx="8515350" cy="994172"/>
          </a:xfrm>
        </p:spPr>
        <p:txBody>
          <a:bodyPr>
            <a:noAutofit/>
          </a:bodyPr>
          <a:lstStyle/>
          <a:p>
            <a:r>
              <a:rPr lang="zh-CN" altLang="en-US" sz="3600" b="1" dirty="0">
                <a:solidFill>
                  <a:schemeClr val="bg1"/>
                </a:solidFill>
                <a:latin typeface="+mn-ea"/>
                <a:ea typeface="+mn-ea"/>
              </a:rPr>
              <a:t>语言理解</a:t>
            </a:r>
            <a:r>
              <a:rPr lang="en-US" altLang="zh-CN" sz="3600" b="1" dirty="0">
                <a:solidFill>
                  <a:schemeClr val="bg1"/>
                </a:solidFill>
                <a:latin typeface="+mn-ea"/>
                <a:ea typeface="+mn-ea"/>
              </a:rPr>
              <a:t>/</a:t>
            </a:r>
            <a:r>
              <a:rPr lang="zh-CN" altLang="en-US" sz="3600" b="1" dirty="0">
                <a:solidFill>
                  <a:schemeClr val="bg1"/>
                </a:solidFill>
                <a:latin typeface="+mn-ea"/>
                <a:ea typeface="+mn-ea"/>
              </a:rPr>
              <a:t>意图分类</a:t>
            </a:r>
            <a:endParaRPr lang="en-US" sz="3600" b="1" dirty="0">
              <a:solidFill>
                <a:schemeClr val="bg1"/>
              </a:solidFill>
              <a:latin typeface="+mn-ea"/>
              <a:ea typeface="+mn-ea"/>
            </a:endParaRPr>
          </a:p>
        </p:txBody>
      </p:sp>
      <p:pic>
        <p:nvPicPr>
          <p:cNvPr id="9" name="Picture 8">
            <a:extLst>
              <a:ext uri="{FF2B5EF4-FFF2-40B4-BE49-F238E27FC236}">
                <a16:creationId xmlns:a16="http://schemas.microsoft.com/office/drawing/2014/main" xmlns="" id="{3C3F6F67-0AAC-46A4-81C1-B3CEE9CA48DE}"/>
              </a:ext>
            </a:extLst>
          </p:cNvPr>
          <p:cNvPicPr>
            <a:picLocks noChangeAspect="1"/>
          </p:cNvPicPr>
          <p:nvPr/>
        </p:nvPicPr>
        <p:blipFill rotWithShape="1">
          <a:blip r:embed="rId2"/>
          <a:srcRect r="49715"/>
          <a:stretch/>
        </p:blipFill>
        <p:spPr>
          <a:xfrm>
            <a:off x="2085836" y="1717329"/>
            <a:ext cx="4114800" cy="2981722"/>
          </a:xfrm>
          <a:prstGeom prst="rect">
            <a:avLst/>
          </a:prstGeom>
        </p:spPr>
      </p:pic>
      <p:sp>
        <p:nvSpPr>
          <p:cNvPr id="5" name="Rectangle 4">
            <a:extLst>
              <a:ext uri="{FF2B5EF4-FFF2-40B4-BE49-F238E27FC236}">
                <a16:creationId xmlns:a16="http://schemas.microsoft.com/office/drawing/2014/main" xmlns="" id="{D4106DFD-0922-4BAC-921B-A10C952E55BF}"/>
              </a:ext>
            </a:extLst>
          </p:cNvPr>
          <p:cNvSpPr/>
          <p:nvPr/>
        </p:nvSpPr>
        <p:spPr>
          <a:xfrm>
            <a:off x="2671119" y="2057521"/>
            <a:ext cx="3585859" cy="24854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TextBox 5">
            <a:extLst>
              <a:ext uri="{FF2B5EF4-FFF2-40B4-BE49-F238E27FC236}">
                <a16:creationId xmlns:a16="http://schemas.microsoft.com/office/drawing/2014/main" xmlns="" id="{33389481-C5AA-4C73-AC9F-1B49012EA25E}"/>
              </a:ext>
            </a:extLst>
          </p:cNvPr>
          <p:cNvSpPr txBox="1"/>
          <p:nvPr/>
        </p:nvSpPr>
        <p:spPr>
          <a:xfrm>
            <a:off x="2614777" y="2057521"/>
            <a:ext cx="2441694" cy="2554545"/>
          </a:xfrm>
          <a:prstGeom prst="rect">
            <a:avLst/>
          </a:prstGeom>
          <a:noFill/>
        </p:spPr>
        <p:txBody>
          <a:bodyPr wrap="none" rtlCol="0">
            <a:spAutoFit/>
          </a:bodyPr>
          <a:lstStyle/>
          <a:p>
            <a:r>
              <a:rPr lang="zh-CN" altLang="en-US" sz="1600" dirty="0"/>
              <a:t>烤猪，最好吃了</a:t>
            </a:r>
            <a:endParaRPr lang="en-US" altLang="zh-CN" sz="1600" dirty="0"/>
          </a:p>
          <a:p>
            <a:r>
              <a:rPr lang="zh-CN" altLang="en-US" sz="1600" dirty="0"/>
              <a:t>带子？</a:t>
            </a:r>
            <a:endParaRPr lang="en-US" altLang="zh-CN" sz="1600" dirty="0"/>
          </a:p>
          <a:p>
            <a:r>
              <a:rPr lang="zh-CN" altLang="en-US" sz="1600" dirty="0"/>
              <a:t>我不</a:t>
            </a:r>
            <a:endParaRPr lang="en-US" altLang="zh-CN" sz="1600" dirty="0"/>
          </a:p>
          <a:p>
            <a:r>
              <a:rPr lang="zh-CN" altLang="en-US" sz="1600" dirty="0"/>
              <a:t>喜欢</a:t>
            </a:r>
            <a:endParaRPr lang="en-US" altLang="zh-CN" sz="1600" dirty="0"/>
          </a:p>
          <a:p>
            <a:r>
              <a:rPr lang="zh-CN" altLang="en-US" sz="1600" dirty="0"/>
              <a:t>带子。</a:t>
            </a:r>
            <a:endParaRPr lang="en-US" altLang="zh-CN" sz="1600" dirty="0"/>
          </a:p>
          <a:p>
            <a:r>
              <a:rPr lang="zh-CN" altLang="en-US" sz="1600" dirty="0"/>
              <a:t>这里的鸡尾酒令人惊叹，</a:t>
            </a:r>
            <a:endParaRPr lang="en-US" altLang="zh-CN" sz="1600" dirty="0"/>
          </a:p>
          <a:p>
            <a:r>
              <a:rPr lang="zh-CN" altLang="en-US" sz="1600" dirty="0"/>
              <a:t>有趣，味道好</a:t>
            </a:r>
            <a:endParaRPr lang="en-US" altLang="zh-CN" sz="1600" dirty="0"/>
          </a:p>
          <a:p>
            <a:r>
              <a:rPr lang="zh-CN" altLang="en-US" sz="1600" dirty="0"/>
              <a:t>下次我再来这个城市时，</a:t>
            </a:r>
            <a:endParaRPr lang="en-US" altLang="zh-CN" sz="1600" dirty="0"/>
          </a:p>
          <a:p>
            <a:r>
              <a:rPr lang="zh-CN" altLang="en-US" sz="1600" dirty="0"/>
              <a:t>我一定会再来一次</a:t>
            </a:r>
            <a:endParaRPr lang="en-US" altLang="zh-CN" sz="1600" dirty="0"/>
          </a:p>
          <a:p>
            <a:r>
              <a:rPr lang="zh-CN" altLang="en-US" sz="1600" dirty="0"/>
              <a:t>超推荐</a:t>
            </a:r>
            <a:endParaRPr lang="en-US" sz="1600" dirty="0"/>
          </a:p>
        </p:txBody>
      </p:sp>
      <p:sp>
        <p:nvSpPr>
          <p:cNvPr id="7" name="Rectangle 6">
            <a:extLst>
              <a:ext uri="{FF2B5EF4-FFF2-40B4-BE49-F238E27FC236}">
                <a16:creationId xmlns:a16="http://schemas.microsoft.com/office/drawing/2014/main" xmlns="" id="{5DB380E7-1575-46FC-B412-2026D775B7E0}"/>
              </a:ext>
            </a:extLst>
          </p:cNvPr>
          <p:cNvSpPr/>
          <p:nvPr/>
        </p:nvSpPr>
        <p:spPr>
          <a:xfrm>
            <a:off x="3295174" y="2075808"/>
            <a:ext cx="826776" cy="260695"/>
          </a:xfrm>
          <a:prstGeom prst="rect">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xmlns="" id="{566A3211-E7D9-4055-AEFB-CEE75A14C899}"/>
              </a:ext>
            </a:extLst>
          </p:cNvPr>
          <p:cNvSpPr/>
          <p:nvPr/>
        </p:nvSpPr>
        <p:spPr>
          <a:xfrm>
            <a:off x="3976241" y="3300229"/>
            <a:ext cx="795583" cy="260695"/>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10">
            <a:extLst>
              <a:ext uri="{FF2B5EF4-FFF2-40B4-BE49-F238E27FC236}">
                <a16:creationId xmlns:a16="http://schemas.microsoft.com/office/drawing/2014/main" xmlns="" id="{566A3211-E7D9-4055-AEFB-CEE75A14C899}"/>
              </a:ext>
            </a:extLst>
          </p:cNvPr>
          <p:cNvSpPr/>
          <p:nvPr/>
        </p:nvSpPr>
        <p:spPr>
          <a:xfrm>
            <a:off x="2719392" y="3564687"/>
            <a:ext cx="410174" cy="260695"/>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Rectangle 10">
            <a:extLst>
              <a:ext uri="{FF2B5EF4-FFF2-40B4-BE49-F238E27FC236}">
                <a16:creationId xmlns:a16="http://schemas.microsoft.com/office/drawing/2014/main" xmlns="" id="{566A3211-E7D9-4055-AEFB-CEE75A14C899}"/>
              </a:ext>
            </a:extLst>
          </p:cNvPr>
          <p:cNvSpPr/>
          <p:nvPr/>
        </p:nvSpPr>
        <p:spPr>
          <a:xfrm>
            <a:off x="3578450" y="4037845"/>
            <a:ext cx="319212" cy="260695"/>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0">
            <a:extLst>
              <a:ext uri="{FF2B5EF4-FFF2-40B4-BE49-F238E27FC236}">
                <a16:creationId xmlns:a16="http://schemas.microsoft.com/office/drawing/2014/main" xmlns="" id="{566A3211-E7D9-4055-AEFB-CEE75A14C899}"/>
              </a:ext>
            </a:extLst>
          </p:cNvPr>
          <p:cNvSpPr/>
          <p:nvPr/>
        </p:nvSpPr>
        <p:spPr>
          <a:xfrm>
            <a:off x="2924480" y="4292751"/>
            <a:ext cx="370695" cy="250188"/>
          </a:xfrm>
          <a:prstGeom prst="rect">
            <a:avLst/>
          </a:prstGeom>
          <a:solidFill>
            <a:schemeClr val="accent1">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文本框 9">
            <a:extLst>
              <a:ext uri="{FF2B5EF4-FFF2-40B4-BE49-F238E27FC236}">
                <a16:creationId xmlns:a16="http://schemas.microsoft.com/office/drawing/2014/main" xmlns="" id="{10D70AD7-BCD9-490A-A817-82F3BF301244}"/>
              </a:ext>
            </a:extLst>
          </p:cNvPr>
          <p:cNvSpPr txBox="1"/>
          <p:nvPr/>
        </p:nvSpPr>
        <p:spPr>
          <a:xfrm>
            <a:off x="3457320" y="4782981"/>
            <a:ext cx="5142647" cy="338554"/>
          </a:xfrm>
          <a:prstGeom prst="rect">
            <a:avLst/>
          </a:prstGeom>
          <a:noFill/>
        </p:spPr>
        <p:txBody>
          <a:bodyPr wrap="square" rtlCol="0">
            <a:spAutoFit/>
          </a:bodyPr>
          <a:lstStyle/>
          <a:p>
            <a:r>
              <a:rPr lang="en-US" altLang="zh-CN" sz="1600" dirty="0">
                <a:solidFill>
                  <a:schemeClr val="bg1"/>
                </a:solidFill>
              </a:rPr>
              <a:t>【Yang, Yang, Dyer,  He, </a:t>
            </a:r>
            <a:r>
              <a:rPr lang="en-US" altLang="zh-CN" sz="1600" dirty="0" err="1">
                <a:solidFill>
                  <a:schemeClr val="bg1"/>
                </a:solidFill>
              </a:rPr>
              <a:t>Smola</a:t>
            </a:r>
            <a:r>
              <a:rPr lang="en-US" altLang="zh-CN" sz="1600" dirty="0">
                <a:solidFill>
                  <a:schemeClr val="bg1"/>
                </a:solidFill>
              </a:rPr>
              <a:t>, </a:t>
            </a:r>
            <a:r>
              <a:rPr lang="en-US" altLang="zh-CN" sz="1600" dirty="0" err="1">
                <a:solidFill>
                  <a:schemeClr val="bg1"/>
                </a:solidFill>
              </a:rPr>
              <a:t>Hovy</a:t>
            </a:r>
            <a:r>
              <a:rPr lang="en-US" altLang="zh-CN" sz="1600" dirty="0">
                <a:solidFill>
                  <a:schemeClr val="bg1"/>
                </a:solidFill>
              </a:rPr>
              <a:t>, NAACL2016】</a:t>
            </a:r>
            <a:endParaRPr lang="zh-CN" altLang="en-US" sz="1600" dirty="0">
              <a:solidFill>
                <a:schemeClr val="bg1"/>
              </a:solidFill>
            </a:endParaRPr>
          </a:p>
        </p:txBody>
      </p:sp>
      <p:pic>
        <p:nvPicPr>
          <p:cNvPr id="8" name="Content Placeholder 3">
            <a:extLst>
              <a:ext uri="{FF2B5EF4-FFF2-40B4-BE49-F238E27FC236}">
                <a16:creationId xmlns:a16="http://schemas.microsoft.com/office/drawing/2014/main" xmlns="" id="{78524784-24BC-43F1-A024-AD709B2C16BC}"/>
              </a:ext>
            </a:extLst>
          </p:cNvPr>
          <p:cNvPicPr>
            <a:picLocks noChangeAspect="1"/>
          </p:cNvPicPr>
          <p:nvPr/>
        </p:nvPicPr>
        <p:blipFill>
          <a:blip r:embed="rId3"/>
          <a:stretch>
            <a:fillRect/>
          </a:stretch>
        </p:blipFill>
        <p:spPr>
          <a:xfrm>
            <a:off x="5228234" y="562701"/>
            <a:ext cx="3371733" cy="4134641"/>
          </a:xfrm>
          <a:prstGeom prst="rect">
            <a:avLst/>
          </a:prstGeom>
          <a:ln w="6350">
            <a:solidFill>
              <a:schemeClr val="accent1"/>
            </a:solidFill>
          </a:ln>
        </p:spPr>
      </p:pic>
      <p:sp>
        <p:nvSpPr>
          <p:cNvPr id="3" name="Rectangle 2">
            <a:extLst>
              <a:ext uri="{FF2B5EF4-FFF2-40B4-BE49-F238E27FC236}">
                <a16:creationId xmlns:a16="http://schemas.microsoft.com/office/drawing/2014/main" xmlns="" id="{CAED4C8D-59C2-4C78-BF8D-85346B9ED644}"/>
              </a:ext>
            </a:extLst>
          </p:cNvPr>
          <p:cNvSpPr/>
          <p:nvPr/>
        </p:nvSpPr>
        <p:spPr>
          <a:xfrm>
            <a:off x="636568" y="1115337"/>
            <a:ext cx="4493274" cy="400110"/>
          </a:xfrm>
          <a:prstGeom prst="rect">
            <a:avLst/>
          </a:prstGeom>
        </p:spPr>
        <p:txBody>
          <a:bodyPr wrap="square">
            <a:spAutoFit/>
          </a:bodyPr>
          <a:lstStyle/>
          <a:p>
            <a:r>
              <a:rPr lang="en-US" altLang="zh-CN" sz="2000" b="1" dirty="0">
                <a:solidFill>
                  <a:schemeClr val="bg1"/>
                </a:solidFill>
                <a:latin typeface="+mn-ea"/>
              </a:rPr>
              <a:t>Hierarchical Attention Net (HAN)</a:t>
            </a:r>
            <a:endParaRPr lang="en-US" sz="2000" dirty="0"/>
          </a:p>
        </p:txBody>
      </p:sp>
      <p:sp>
        <p:nvSpPr>
          <p:cNvPr id="15" name="TextBox 14">
            <a:extLst>
              <a:ext uri="{FF2B5EF4-FFF2-40B4-BE49-F238E27FC236}">
                <a16:creationId xmlns:a16="http://schemas.microsoft.com/office/drawing/2014/main" xmlns="" id="{55A2A599-BBCD-46A8-A062-B29C297D4EAA}"/>
              </a:ext>
            </a:extLst>
          </p:cNvPr>
          <p:cNvSpPr txBox="1"/>
          <p:nvPr/>
        </p:nvSpPr>
        <p:spPr>
          <a:xfrm>
            <a:off x="87924" y="1639687"/>
            <a:ext cx="1814916" cy="2554545"/>
          </a:xfrm>
          <a:prstGeom prst="rect">
            <a:avLst/>
          </a:prstGeom>
          <a:noFill/>
        </p:spPr>
        <p:txBody>
          <a:bodyPr wrap="square" rtlCol="0">
            <a:spAutoFit/>
          </a:bodyPr>
          <a:lstStyle/>
          <a:p>
            <a:r>
              <a:rPr lang="zh-CN" altLang="en-US" sz="1600" dirty="0">
                <a:solidFill>
                  <a:schemeClr val="bg1"/>
                </a:solidFill>
              </a:rPr>
              <a:t>我们于</a:t>
            </a:r>
            <a:r>
              <a:rPr lang="en-US" altLang="zh-CN" sz="1600" dirty="0">
                <a:solidFill>
                  <a:schemeClr val="bg1"/>
                </a:solidFill>
              </a:rPr>
              <a:t>2016</a:t>
            </a:r>
            <a:r>
              <a:rPr lang="zh-CN" altLang="en-US" sz="1600" dirty="0">
                <a:solidFill>
                  <a:schemeClr val="bg1"/>
                </a:solidFill>
              </a:rPr>
              <a:t>年提出</a:t>
            </a:r>
            <a:r>
              <a:rPr lang="zh-CN" altLang="en-US" sz="1600" dirty="0">
                <a:solidFill>
                  <a:schemeClr val="accent4">
                    <a:lumMod val="20000"/>
                    <a:lumOff val="80000"/>
                  </a:schemeClr>
                </a:solidFill>
              </a:rPr>
              <a:t>层次化注意力模型 </a:t>
            </a:r>
            <a:r>
              <a:rPr lang="en-US" altLang="zh-CN" sz="1600" dirty="0">
                <a:solidFill>
                  <a:schemeClr val="accent4">
                    <a:lumMod val="20000"/>
                    <a:lumOff val="80000"/>
                  </a:schemeClr>
                </a:solidFill>
              </a:rPr>
              <a:t>(HAN)</a:t>
            </a:r>
            <a:r>
              <a:rPr lang="zh-CN" altLang="en-US" sz="1600" dirty="0">
                <a:solidFill>
                  <a:schemeClr val="bg1"/>
                </a:solidFill>
              </a:rPr>
              <a:t>，以更好地在词、句子、段落、等多个层面来理解语言，判断意图，并通过对神经元激活的可视化来给出一定程度的可解释性。</a:t>
            </a:r>
            <a:endParaRPr lang="en-US" sz="1600" dirty="0">
              <a:solidFill>
                <a:schemeClr val="bg1"/>
              </a:solidFill>
            </a:endParaRPr>
          </a:p>
        </p:txBody>
      </p:sp>
    </p:spTree>
    <p:extLst>
      <p:ext uri="{BB962C8B-B14F-4D97-AF65-F5344CB8AC3E}">
        <p14:creationId xmlns:p14="http://schemas.microsoft.com/office/powerpoint/2010/main" val="3688014147"/>
      </p:ext>
    </p:extLst>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hchhzeg">
      <a:majorFont>
        <a:latin typeface="Arial" panose="020F0302020204030204"/>
        <a:ea typeface="Microsoft YaHei"/>
        <a:cs typeface=""/>
      </a:majorFont>
      <a:minorFont>
        <a:latin typeface="Arial" panose="020F0502020204030204"/>
        <a:ea typeface="Microsoft YaHei"/>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pattFill prst="pct5">
          <a:fgClr>
            <a:srgbClr val="E4E6EA"/>
          </a:fgClr>
          <a:bgClr>
            <a:srgbClr val="ADB5BF"/>
          </a:bgClr>
        </a:pattFill>
        <a:ln w="19050" cap="flat" cmpd="sng" algn="ctr">
          <a:noFill/>
          <a:prstDash val="solid"/>
          <a:miter lim="800000"/>
        </a:ln>
        <a:effectLst/>
      </a:spPr>
      <a:bodyPr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3692</TotalTime>
  <Words>3962</Words>
  <Application>Microsoft Macintosh PowerPoint</Application>
  <PresentationFormat>全屏显示(16:9)</PresentationFormat>
  <Paragraphs>478</Paragraphs>
  <Slides>40</Slides>
  <Notes>29</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40</vt:i4>
      </vt:variant>
    </vt:vector>
  </HeadingPairs>
  <TitlesOfParts>
    <vt:vector size="60" baseType="lpstr">
      <vt:lpstr>Calibri</vt:lpstr>
      <vt:lpstr>Calibri Light</vt:lpstr>
      <vt:lpstr>Cambria Math</vt:lpstr>
      <vt:lpstr>DengXian</vt:lpstr>
      <vt:lpstr>FZLanTingHei-B-GBK</vt:lpstr>
      <vt:lpstr>Microsoft YaHei</vt:lpstr>
      <vt:lpstr>Roboto</vt:lpstr>
      <vt:lpstr>Segoe UI</vt:lpstr>
      <vt:lpstr>Segoe UI Semilight</vt:lpstr>
      <vt:lpstr>Times New Roman</vt:lpstr>
      <vt:lpstr>Wingdings</vt:lpstr>
      <vt:lpstr>等线</vt:lpstr>
      <vt:lpstr>等线 Light</vt:lpstr>
      <vt:lpstr>方正兰亭粗黑简体</vt:lpstr>
      <vt:lpstr>方正兰亭黑简体</vt:lpstr>
      <vt:lpstr>宋体</vt:lpstr>
      <vt:lpstr>微软雅黑</vt:lpstr>
      <vt:lpstr>Arial</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自然语言处理</vt:lpstr>
      <vt:lpstr>PowerPoint 演示文稿</vt:lpstr>
      <vt:lpstr>语言理解/意图分类</vt:lpstr>
      <vt:lpstr>语言理解/语义的表征</vt:lpstr>
      <vt:lpstr>PowerPoint 演示文稿</vt:lpstr>
      <vt:lpstr>知识图谱</vt:lpstr>
      <vt:lpstr>基于神经网络的知识表示与计算</vt:lpstr>
      <vt:lpstr>知识推理及知识扩展</vt:lpstr>
      <vt:lpstr>PowerPoint 演示文稿</vt:lpstr>
      <vt:lpstr>PowerPoint 演示文稿</vt:lpstr>
      <vt:lpstr>自然语言处理中的强化学习</vt:lpstr>
      <vt:lpstr>在自然语言任务里，执行空间非常大</vt:lpstr>
      <vt:lpstr>深度增强关联网络 DRRN</vt:lpstr>
      <vt:lpstr>PowerPoint 演示文稿</vt:lpstr>
      <vt:lpstr>PowerPoint 演示文稿</vt:lpstr>
      <vt:lpstr>建立多模态语义空间：联结图像与文字</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生成诗歌</vt:lpstr>
      <vt:lpstr>长文创作的前沿探索</vt:lpstr>
      <vt:lpstr>表达情感和风格</vt:lpstr>
      <vt:lpstr>生成带情感的语言</vt:lpstr>
      <vt:lpstr>人机对话 – 人工智能的明珠</vt:lpstr>
      <vt:lpstr>主要的人机对话系统框架</vt:lpstr>
      <vt:lpstr>对话机器人的机遇和挑战</vt:lpstr>
      <vt:lpstr>产业界应用：京东客服机器人</vt:lpstr>
      <vt:lpstr>NLP+：人机融合智能交互的时代</vt:lpstr>
      <vt:lpstr>与国内外顶尖科研机构合作</vt:lpstr>
      <vt:lpstr>PowerPoint 演示文稿</vt:lpstr>
    </vt:vector>
  </TitlesOfParts>
  <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何晓冬</dc:creator>
  <cp:lastModifiedBy>Microsoft Office 用户</cp:lastModifiedBy>
  <cp:revision>182</cp:revision>
  <dcterms:created xsi:type="dcterms:W3CDTF">2018-03-12T08:12:50Z</dcterms:created>
  <dcterms:modified xsi:type="dcterms:W3CDTF">2018-11-03T05:58:34Z</dcterms:modified>
</cp:coreProperties>
</file>