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2" r:id="rId3"/>
    <p:sldId id="369" r:id="rId4"/>
    <p:sldId id="438" r:id="rId5"/>
    <p:sldId id="439" r:id="rId6"/>
    <p:sldId id="440" r:id="rId7"/>
    <p:sldId id="344" r:id="rId8"/>
    <p:sldId id="442" r:id="rId9"/>
    <p:sldId id="346" r:id="rId10"/>
    <p:sldId id="345" r:id="rId11"/>
    <p:sldId id="446" r:id="rId12"/>
    <p:sldId id="449" r:id="rId13"/>
    <p:sldId id="347" r:id="rId14"/>
    <p:sldId id="443" r:id="rId15"/>
    <p:sldId id="444" r:id="rId16"/>
    <p:sldId id="445" r:id="rId17"/>
    <p:sldId id="417" r:id="rId18"/>
    <p:sldId id="418" r:id="rId19"/>
    <p:sldId id="358" r:id="rId20"/>
    <p:sldId id="359" r:id="rId21"/>
    <p:sldId id="360" r:id="rId22"/>
    <p:sldId id="447" r:id="rId23"/>
    <p:sldId id="448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4" autoAdjust="0"/>
    <p:restoredTop sz="92511" autoAdjust="0"/>
  </p:normalViewPr>
  <p:slideViewPr>
    <p:cSldViewPr>
      <p:cViewPr varScale="1">
        <p:scale>
          <a:sx n="105" d="100"/>
          <a:sy n="105" d="100"/>
        </p:scale>
        <p:origin x="2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7C97-E906-483B-92C0-4FD6DF705583}" type="datetimeFigureOut">
              <a:rPr lang="en-US" smtClean="0"/>
              <a:pPr/>
              <a:t>11/3/18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E8F64-9A3E-4423-AC35-7B3AB7634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0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63D16-44CB-4E52-924C-1AC2B2623C8F}" type="datetimeFigureOut">
              <a:rPr lang="en-US" smtClean="0"/>
              <a:pPr/>
              <a:t>11/3/18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95C0-A644-452C-B8BC-D155A30FF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 regret learning: http://</a:t>
            </a:r>
            <a:r>
              <a:rPr kumimoji="1" lang="en-US" altLang="zh-CN" dirty="0" err="1"/>
              <a:t>theory.stanford.edu</a:t>
            </a:r>
            <a:r>
              <a:rPr kumimoji="1" lang="en-US" altLang="zh-CN" dirty="0"/>
              <a:t>/~</a:t>
            </a:r>
            <a:r>
              <a:rPr kumimoji="1" lang="en-US" altLang="zh-CN" dirty="0" err="1"/>
              <a:t>tim</a:t>
            </a:r>
            <a:r>
              <a:rPr kumimoji="1" lang="en-US" altLang="zh-CN" dirty="0"/>
              <a:t>/f13/l/l17.pdf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95C0-A644-452C-B8BC-D155A30FF4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Novel</a:t>
            </a:r>
            <a:r>
              <a:rPr kumimoji="1" lang="en-US" altLang="zh-CN" baseline="0" dirty="0"/>
              <a:t> results and elegant analysis, the biggest breakthrough on approximation of </a:t>
            </a:r>
            <a:r>
              <a:rPr kumimoji="1" lang="en-US" altLang="zh-CN" baseline="0"/>
              <a:t>optimal mechanism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95C0-A644-452C-B8BC-D155A30FF4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3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D56E-2758-4E6C-9DAB-80582A1C9F4F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iis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0" y="5334000"/>
            <a:ext cx="7143750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CBEB-8FA3-4A6F-AA4F-FF3FEF544DC6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2A6A-05DD-4289-961F-A2FF56F81D26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CE0C-9E21-4194-A120-567F954BC0BF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EEF1-635F-4EDD-8CEA-929D4057E754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60D6-0528-4468-8781-59CE26C12A06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75DA-91F1-4265-B830-90B87DF291A6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39F0-9AA0-4C67-8E17-AAE55364985B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80D4-8F80-4C32-88C8-EE4ECB9C66E4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A21-8969-4214-9CFD-0068AA757D0D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73A2-B22B-418A-BC40-1744E1F7C5A7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5A10-C239-4ECC-BC33-43EFA6BAC781}" type="datetime1">
              <a:rPr lang="en-US" smtClean="0"/>
              <a:pPr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Pingzhong Tang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7FA-6B0C-4C9C-8050-F825887ADC45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Pingzhong</a:t>
            </a:r>
            <a:r>
              <a:rPr lang="en-US" dirty="0"/>
              <a:t> Tang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3DF65-B247-4BA4-8211-448D7BD3BB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Palatino Linotype" pitchFamily="18" charset="0"/>
                <a:ea typeface="Verdana" pitchFamily="34" charset="0"/>
                <a:cs typeface="Verdana" pitchFamily="34" charset="0"/>
              </a:rPr>
              <a:t>AI and Games</a:t>
            </a:r>
            <a:endParaRPr lang="en-US" b="1" dirty="0">
              <a:solidFill>
                <a:schemeClr val="tx2"/>
              </a:solidFill>
              <a:latin typeface="Palatino Linotyp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153400" cy="17526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+mn-ea"/>
                <a:cs typeface="Vani" pitchFamily="34" charset="0"/>
              </a:rPr>
              <a:t>唐平中</a:t>
            </a:r>
            <a:endParaRPr lang="en-US" altLang="zh-CN" sz="3600" dirty="0">
              <a:solidFill>
                <a:schemeClr val="tx1"/>
              </a:solidFill>
              <a:latin typeface="+mn-ea"/>
              <a:cs typeface="Vani" pitchFamily="34" charset="0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+mn-ea"/>
                <a:cs typeface="Vani" pitchFamily="34" charset="0"/>
              </a:rPr>
              <a:t>清华大学</a:t>
            </a:r>
            <a:endParaRPr lang="en-US" altLang="zh-CN" sz="3600" dirty="0">
              <a:solidFill>
                <a:schemeClr val="tx1"/>
              </a:solidFill>
              <a:latin typeface="+mn-ea"/>
              <a:cs typeface="Van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5417-0A8D-4FA8-B990-57C7FDB2B8FA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Pingzhong</a:t>
            </a:r>
            <a:r>
              <a:rPr lang="en-US" dirty="0"/>
              <a:t> Tang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Computing optimal commitment</a:t>
            </a:r>
          </a:p>
          <a:p>
            <a:pPr lvl="1"/>
            <a:r>
              <a:rPr lang="en-US" dirty="0"/>
              <a:t>Timing: </a:t>
            </a:r>
          </a:p>
          <a:p>
            <a:pPr lvl="2"/>
            <a:r>
              <a:rPr lang="en-US" dirty="0"/>
              <a:t>player 1 commits to a strategy, player 2 best reacts to this</a:t>
            </a:r>
          </a:p>
          <a:p>
            <a:pPr lvl="1"/>
            <a:r>
              <a:rPr lang="en-US" dirty="0"/>
              <a:t>Why doing so?</a:t>
            </a:r>
          </a:p>
          <a:p>
            <a:pPr lvl="1"/>
            <a:r>
              <a:rPr lang="en-US" dirty="0"/>
              <a:t>Problem: find the optimal commitment for player 1?</a:t>
            </a:r>
          </a:p>
          <a:p>
            <a:pPr lvl="2"/>
            <a:r>
              <a:rPr lang="en-US" dirty="0"/>
              <a:t>Nash equilibrium is a commit, but not optimal</a:t>
            </a:r>
          </a:p>
          <a:p>
            <a:pPr lvl="1"/>
            <a:r>
              <a:rPr lang="en-US" dirty="0"/>
              <a:t>Can be solved by a series of linear programs</a:t>
            </a:r>
          </a:p>
          <a:p>
            <a:pPr lvl="2"/>
            <a:r>
              <a:rPr lang="en-US" dirty="0"/>
              <a:t>[</a:t>
            </a:r>
            <a:r>
              <a:rPr lang="en-US" dirty="0" err="1"/>
              <a:t>Conitzer&amp;Sandholm</a:t>
            </a:r>
            <a:r>
              <a:rPr lang="en-US" dirty="0"/>
              <a:t>, EC-06]</a:t>
            </a:r>
          </a:p>
          <a:p>
            <a:pPr lvl="2"/>
            <a:r>
              <a:rPr lang="en-US" dirty="0"/>
              <a:t>Enumerate the follower’s best response</a:t>
            </a:r>
          </a:p>
          <a:p>
            <a:r>
              <a:rPr lang="en-US" dirty="0"/>
              <a:t>Application to security (Airport, Border)</a:t>
            </a:r>
          </a:p>
          <a:p>
            <a:pPr lvl="1"/>
            <a:r>
              <a:rPr lang="en-US" dirty="0"/>
              <a:t>10 gates, 5 policemen</a:t>
            </a:r>
          </a:p>
          <a:p>
            <a:pPr lvl="1"/>
            <a:r>
              <a:rPr lang="en-US" dirty="0"/>
              <a:t>What is the optimal patrolling strategy?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 #1: Computing </a:t>
            </a:r>
            <a:r>
              <a:rPr lang="en-US" dirty="0" err="1"/>
              <a:t>Stackelberg</a:t>
            </a:r>
            <a:r>
              <a:rPr lang="en-US" dirty="0"/>
              <a:t> equilibrium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8" name="Picture 7" descr="418lOXSO1xL__SY346_PJlook-inside-v2,TopRight,1,0_SH2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824836"/>
            <a:ext cx="1981200" cy="30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4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E1158-479A-E541-89CB-BF5B1FE47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Optimize strategies using self-play or past interactions</a:t>
            </a:r>
          </a:p>
          <a:p>
            <a:pPr lvl="1"/>
            <a:r>
              <a:rPr lang="en-US" dirty="0"/>
              <a:t>Typically via iterations</a:t>
            </a:r>
          </a:p>
          <a:p>
            <a:r>
              <a:rPr lang="en-US" dirty="0"/>
              <a:t>Major progress</a:t>
            </a:r>
          </a:p>
          <a:p>
            <a:pPr lvl="1"/>
            <a:r>
              <a:rPr lang="en-US" dirty="0"/>
              <a:t>Deep reinforcement learning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Atari games [Silver et. al , Nature 2014]</a:t>
            </a:r>
          </a:p>
          <a:p>
            <a:pPr lvl="1"/>
            <a:r>
              <a:rPr lang="en-US" dirty="0"/>
              <a:t>Beating top human players in Go</a:t>
            </a:r>
          </a:p>
          <a:p>
            <a:pPr lvl="2"/>
            <a:r>
              <a:rPr lang="en-US" dirty="0"/>
              <a:t>AlphaGo, AlphaGo Zero [Silver et. al, Nature 2015, 2016…]</a:t>
            </a:r>
          </a:p>
          <a:p>
            <a:pPr lvl="2"/>
            <a:r>
              <a:rPr lang="en-US" dirty="0"/>
              <a:t>Facebook: 6M USD computing resourced to replicate AlphaGo zero</a:t>
            </a:r>
          </a:p>
          <a:p>
            <a:pPr lvl="1"/>
            <a:r>
              <a:rPr lang="en-US" dirty="0"/>
              <a:t>Dota2: recent TI8 matches</a:t>
            </a:r>
          </a:p>
          <a:p>
            <a:pPr lvl="1"/>
            <a:r>
              <a:rPr lang="en-US" dirty="0"/>
              <a:t>Starcraft2: Lambda progresses</a:t>
            </a:r>
          </a:p>
          <a:p>
            <a:pPr lvl="1"/>
            <a:r>
              <a:rPr lang="en-US" dirty="0"/>
              <a:t>2-player poker: </a:t>
            </a:r>
            <a:r>
              <a:rPr lang="en-US" dirty="0" err="1"/>
              <a:t>Deepstack</a:t>
            </a:r>
            <a:r>
              <a:rPr lang="en-US" dirty="0"/>
              <a:t> (Alberta Team)</a:t>
            </a:r>
          </a:p>
          <a:p>
            <a:pPr lvl="1"/>
            <a:r>
              <a:rPr lang="en-US" dirty="0"/>
              <a:t>6-Player Poker: open, with or without learning?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A4828-0539-1144-BED2-6E04FBDB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Track#1: Learning in games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8B1C6-B320-C740-BE3F-C501D6C2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5B1CC-EE19-2F4C-96CE-8876FB80F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4E7FE-0DDC-2542-9EB9-54F46D5699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3CECC-7426-3F4D-9DFE-0B310D5D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MADDPG </a:t>
            </a:r>
            <a:br>
              <a:rPr lang="en-US" dirty="0"/>
            </a:br>
            <a:r>
              <a:rPr lang="en-US" dirty="0"/>
              <a:t>[Lowe, et. al. NIPS2017]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68A1E-F029-5843-9ACA-D2918573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599FB-8307-BA46-B674-688669828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B08C-1C07-AB4D-BD23-2695A2D6DB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8DE1AA-C55D-D74B-B3A2-FCFA0D4E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3048000" cy="30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51152-21D7-394F-8722-D0BC293A6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673600"/>
            <a:ext cx="2032000" cy="20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8986EC-5953-3C42-BC7D-B70B75DFF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467360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1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1275"/>
          </a:xfrm>
        </p:spPr>
        <p:txBody>
          <a:bodyPr/>
          <a:lstStyle/>
          <a:p>
            <a:r>
              <a:rPr kumimoji="1" lang="en-US" altLang="zh-CN" dirty="0"/>
              <a:t>Our work within this Track – </a:t>
            </a:r>
            <a:r>
              <a:rPr kumimoji="1" lang="en-US" altLang="zh-CN" dirty="0">
                <a:solidFill>
                  <a:srgbClr val="FF0000"/>
                </a:solidFill>
              </a:rPr>
              <a:t>bounded rationality</a:t>
            </a:r>
          </a:p>
          <a:p>
            <a:pPr lvl="1"/>
            <a:r>
              <a:rPr kumimoji="1" lang="en-US" altLang="zh-CN" dirty="0"/>
              <a:t>Compute optimal automata to commit to (AAAI-15)</a:t>
            </a:r>
          </a:p>
          <a:p>
            <a:pPr lvl="2"/>
            <a:r>
              <a:rPr kumimoji="1" lang="en-US" altLang="zh-CN" dirty="0"/>
              <a:t>Repeated games, automata formulation</a:t>
            </a:r>
          </a:p>
          <a:p>
            <a:pPr lvl="1"/>
            <a:r>
              <a:rPr kumimoji="1" lang="en-US" altLang="zh-CN" dirty="0"/>
              <a:t>Compute best response Turing machine (AAMAS-15)</a:t>
            </a:r>
          </a:p>
          <a:p>
            <a:pPr lvl="2"/>
            <a:r>
              <a:rPr kumimoji="1" lang="en-US" altLang="zh-CN" dirty="0"/>
              <a:t>Repeated games, time/space restricted Turing machine </a:t>
            </a:r>
          </a:p>
          <a:p>
            <a:pPr lvl="1"/>
            <a:r>
              <a:rPr kumimoji="1" lang="en-US" altLang="zh-CN" dirty="0"/>
              <a:t>Complexity of K-implementation (AAMAS-16)</a:t>
            </a:r>
          </a:p>
          <a:p>
            <a:pPr lvl="2"/>
            <a:r>
              <a:rPr kumimoji="1" lang="en-US" altLang="zh-CN" dirty="0"/>
              <a:t>Optimal implementation cost to modify an existing game</a:t>
            </a:r>
          </a:p>
          <a:p>
            <a:pPr lvl="2"/>
            <a:r>
              <a:rPr kumimoji="1" lang="en-US" altLang="zh-CN" dirty="0"/>
              <a:t>A 10-year open problem in AI</a:t>
            </a:r>
          </a:p>
          <a:p>
            <a:pPr lvl="1"/>
            <a:r>
              <a:rPr kumimoji="1" lang="en-US" altLang="zh-CN" dirty="0"/>
              <a:t>Bounded rationality strategy (AAAI-17)</a:t>
            </a:r>
          </a:p>
          <a:p>
            <a:pPr lvl="1"/>
            <a:r>
              <a:rPr kumimoji="1" lang="en-US" altLang="zh-CN" dirty="0"/>
              <a:t>K-Memory strategy (AAMAS-17)</a:t>
            </a:r>
          </a:p>
          <a:p>
            <a:pPr lvl="2"/>
            <a:r>
              <a:rPr kumimoji="1" lang="en-US" altLang="zh-CN" dirty="0"/>
              <a:t>Can remember the previous k-rounds</a:t>
            </a:r>
          </a:p>
          <a:p>
            <a:pPr lvl="1"/>
            <a:r>
              <a:rPr kumimoji="1" lang="en-US" altLang="zh-CN" dirty="0"/>
              <a:t>Learning the optimal strategy to commit to (AAAI-19)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#1</a:t>
            </a:r>
            <a:endParaRPr kumimoji="1" lang="zh-CN" altLang="en-US" dirty="0">
              <a:solidFill>
                <a:srgbClr val="8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7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493AE-250E-094F-A7E4-FDCA41B09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Autonomous team combat</a:t>
            </a:r>
          </a:p>
          <a:p>
            <a:r>
              <a:rPr lang="en-US" altLang="zh-CN" dirty="0"/>
              <a:t>Trading war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0C170-91B8-6143-AB37-BBC9AB3D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important applications</a:t>
            </a:r>
            <a:r>
              <a:rPr lang="zh-CN" altLang="en-US" dirty="0"/>
              <a:t> </a:t>
            </a:r>
            <a:r>
              <a:rPr lang="en-US" altLang="zh-CN" dirty="0"/>
              <a:t>of this track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380A1-C66E-3949-BB3C-08BEF971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02A96-4105-DF44-BB3A-4F8C40136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58F34-F2A8-2A4A-9BA9-339F7264CB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06CF53-2456-AD4C-AE2C-F3D4812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Track#2: AI and mechanism design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DC75-5629-FF43-B740-313946A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F0AD3-9098-6445-9855-34DBE737D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3268C-142F-D34F-9832-27CA956ABE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5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9D8CC-F09B-6849-935C-EF6FF5EC8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Given players are selfish and strategic, how to design a game for them to play?</a:t>
            </a:r>
          </a:p>
          <a:p>
            <a:r>
              <a:rPr lang="en-US" dirty="0"/>
              <a:t>A central question in game theory</a:t>
            </a:r>
          </a:p>
          <a:p>
            <a:pPr lvl="1"/>
            <a:r>
              <a:rPr lang="en-US" dirty="0"/>
              <a:t>Nobel prize 1994, 2004, 2007, 2012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Auctions</a:t>
            </a:r>
          </a:p>
          <a:p>
            <a:pPr lvl="2"/>
            <a:r>
              <a:rPr lang="en-US" dirty="0"/>
              <a:t>Internet advertising auctions (Trillion dollar industry)</a:t>
            </a:r>
          </a:p>
          <a:p>
            <a:pPr lvl="2"/>
            <a:r>
              <a:rPr lang="en-US" dirty="0"/>
              <a:t>Spectrum, homeland auctions</a:t>
            </a:r>
          </a:p>
          <a:p>
            <a:pPr lvl="1"/>
            <a:r>
              <a:rPr lang="en-US" dirty="0"/>
              <a:t>Matching markets</a:t>
            </a:r>
          </a:p>
          <a:p>
            <a:pPr lvl="2"/>
            <a:r>
              <a:rPr lang="en-US" dirty="0"/>
              <a:t>College admission</a:t>
            </a:r>
          </a:p>
          <a:p>
            <a:pPr lvl="2"/>
            <a:r>
              <a:rPr lang="en-US" dirty="0"/>
              <a:t>Kidney exchange</a:t>
            </a:r>
          </a:p>
          <a:p>
            <a:pPr lvl="2"/>
            <a:r>
              <a:rPr lang="en-US" dirty="0"/>
              <a:t>Water right market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6A49FF-AD3E-CC41-A846-923EC0C0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/>
              <a:t>Track#2: AI and mechanism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7AF9C-403C-0F40-925B-CEA49BF6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1E963-819E-1C47-AFE3-A157F019C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5121275"/>
          </a:xfrm>
        </p:spPr>
        <p:txBody>
          <a:bodyPr>
            <a:normAutofit fontScale="85000" lnSpcReduction="20000"/>
          </a:bodyPr>
          <a:lstStyle/>
          <a:p>
            <a:r>
              <a:rPr kumimoji="1" lang="zh-CN" altLang="en-US" dirty="0"/>
              <a:t>问题：在未知买家估值的情形下，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/>
              <a:t>	</a:t>
            </a:r>
            <a:r>
              <a:rPr kumimoji="1" lang="zh-CN" altLang="en-US" dirty="0"/>
              <a:t>   怎样出售商品，以最大化卖家收益？</a:t>
            </a:r>
            <a:endParaRPr kumimoji="1" lang="en-US" altLang="zh-CN" dirty="0"/>
          </a:p>
          <a:p>
            <a:r>
              <a:rPr kumimoji="1" lang="zh-CN" altLang="en-US" dirty="0"/>
              <a:t>问题难度与挑战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单个商品最优拍卖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Myerson</a:t>
            </a:r>
            <a:r>
              <a:rPr kumimoji="1" lang="zh-CN" altLang="en-US" dirty="0"/>
              <a:t>拍卖（</a:t>
            </a:r>
            <a:r>
              <a:rPr kumimoji="1" lang="en-US" altLang="zh-CN" dirty="0"/>
              <a:t>1981</a:t>
            </a:r>
            <a:r>
              <a:rPr kumimoji="1" lang="zh-CN" altLang="en-US" dirty="0"/>
              <a:t>，</a:t>
            </a:r>
            <a:r>
              <a:rPr kumimoji="1" lang="en-US" altLang="zh-CN" dirty="0"/>
              <a:t>Nobel prize 2007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多个商品最优拍卖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未解决</a:t>
            </a:r>
            <a:endParaRPr kumimoji="1" lang="en-US" altLang="zh-CN" dirty="0"/>
          </a:p>
          <a:p>
            <a:r>
              <a:rPr kumimoji="1" lang="zh-CN" altLang="en-US" dirty="0"/>
              <a:t>进展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近似最优</a:t>
            </a:r>
            <a:endParaRPr kumimoji="1" lang="en-US" altLang="zh-CN" dirty="0"/>
          </a:p>
          <a:p>
            <a:pPr lvl="2"/>
            <a:r>
              <a:rPr lang="en-US" altLang="zh-CN" dirty="0"/>
              <a:t>[Li and Yao, PNAS-2013]</a:t>
            </a:r>
          </a:p>
          <a:p>
            <a:pPr lvl="2"/>
            <a:r>
              <a:rPr lang="en-US" altLang="zh-CN" dirty="0"/>
              <a:t>[Yao, SODA-2015]</a:t>
            </a:r>
          </a:p>
          <a:p>
            <a:pPr lvl="2"/>
            <a:r>
              <a:rPr lang="en-US" altLang="zh-CN" dirty="0"/>
              <a:t>[Yao, EC-2017]</a:t>
            </a:r>
          </a:p>
          <a:p>
            <a:pPr lvl="1" algn="just"/>
            <a:r>
              <a:rPr kumimoji="1" lang="zh-CN" altLang="en-US" dirty="0"/>
              <a:t>精确最优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[</a:t>
            </a:r>
            <a:r>
              <a:rPr kumimoji="1" lang="en-US" altLang="zh-CN" dirty="0" err="1"/>
              <a:t>Wang&amp;</a:t>
            </a:r>
            <a:r>
              <a:rPr kumimoji="1" lang="en-US" altLang="zh-CN" dirty="0" err="1">
                <a:solidFill>
                  <a:srgbClr val="FF0000"/>
                </a:solidFill>
              </a:rPr>
              <a:t>Tang</a:t>
            </a:r>
            <a:r>
              <a:rPr kumimoji="1" lang="en-US" altLang="zh-CN" dirty="0"/>
              <a:t>, ACM EC-2014]</a:t>
            </a:r>
            <a:r>
              <a:rPr kumimoji="1" lang="zh-CN" altLang="en-US" dirty="0"/>
              <a:t> </a:t>
            </a:r>
            <a:r>
              <a:rPr kumimoji="1" lang="en-US" altLang="zh-CN" dirty="0"/>
              <a:t>[</a:t>
            </a:r>
            <a:r>
              <a:rPr kumimoji="1" lang="en-US" altLang="zh-CN" dirty="0" err="1"/>
              <a:t>Wang&amp;</a:t>
            </a:r>
            <a:r>
              <a:rPr kumimoji="1" lang="en-US" altLang="zh-CN" dirty="0" err="1">
                <a:solidFill>
                  <a:srgbClr val="FF0000"/>
                </a:solidFill>
              </a:rPr>
              <a:t>Tang</a:t>
            </a:r>
            <a:r>
              <a:rPr kumimoji="1" lang="en-US" altLang="zh-CN" dirty="0"/>
              <a:t>, IJCAI-2015]</a:t>
            </a:r>
          </a:p>
          <a:p>
            <a:pPr lvl="2"/>
            <a:r>
              <a:rPr kumimoji="1" lang="en-US" altLang="zh-CN" dirty="0"/>
              <a:t>[</a:t>
            </a:r>
            <a:r>
              <a:rPr kumimoji="1" lang="en-US" altLang="zh-CN" dirty="0" err="1">
                <a:solidFill>
                  <a:srgbClr val="FF0000"/>
                </a:solidFill>
              </a:rPr>
              <a:t>Tang</a:t>
            </a:r>
            <a:r>
              <a:rPr kumimoji="1" lang="en-US" altLang="zh-CN" dirty="0" err="1"/>
              <a:t>&amp;Wang</a:t>
            </a:r>
            <a:r>
              <a:rPr kumimoji="1" lang="en-US" altLang="zh-CN" dirty="0"/>
              <a:t>, ACM EC-2016] [</a:t>
            </a:r>
            <a:r>
              <a:rPr kumimoji="1" lang="en-US" altLang="zh-CN" dirty="0" err="1">
                <a:solidFill>
                  <a:srgbClr val="FF0000"/>
                </a:solidFill>
              </a:rPr>
              <a:t>Tang</a:t>
            </a:r>
            <a:r>
              <a:rPr kumimoji="1" lang="en-US" altLang="zh-CN" dirty="0" err="1"/>
              <a:t>&amp;Wang</a:t>
            </a:r>
            <a:r>
              <a:rPr kumimoji="1" lang="en-US" altLang="zh-CN" dirty="0"/>
              <a:t>, ACM EC-2016]</a:t>
            </a:r>
          </a:p>
          <a:p>
            <a:pPr lvl="2"/>
            <a:r>
              <a:rPr kumimoji="1" lang="en-US" altLang="zh-CN" dirty="0"/>
              <a:t>[</a:t>
            </a:r>
            <a:r>
              <a:rPr kumimoji="1" lang="en-US" altLang="zh-CN" dirty="0" err="1"/>
              <a:t>Mirokni,Pas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Leme</a:t>
            </a:r>
            <a:r>
              <a:rPr kumimoji="1" lang="en-US" altLang="zh-CN" dirty="0"/>
              <a:t>, </a:t>
            </a:r>
            <a:r>
              <a:rPr kumimoji="1" lang="en-US" altLang="zh-CN" dirty="0">
                <a:solidFill>
                  <a:srgbClr val="FF0000"/>
                </a:solidFill>
              </a:rPr>
              <a:t>Tang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Zuo</a:t>
            </a:r>
            <a:r>
              <a:rPr kumimoji="1" lang="en-US" altLang="zh-CN" dirty="0"/>
              <a:t>, IJCAI-16, EC-18, AAAI-19]</a:t>
            </a:r>
          </a:p>
          <a:p>
            <a:pPr lvl="1"/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kumimoji="1" lang="en-US" altLang="zh-CN" dirty="0"/>
              <a:t>optimal auction design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742" y="2683699"/>
            <a:ext cx="1734858" cy="1174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254760"/>
            <a:ext cx="1670050" cy="13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7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2800" dirty="0"/>
              <a:t>Example: optimal auction design and application in advertising</a:t>
            </a:r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-445008" y="1143000"/>
            <a:ext cx="9589008" cy="5440362"/>
          </a:xfrm>
        </p:spPr>
        <p:txBody>
          <a:bodyPr>
            <a:normAutofit/>
          </a:bodyPr>
          <a:lstStyle/>
          <a:p>
            <a:pPr lvl="1"/>
            <a:r>
              <a:rPr kumimoji="1" lang="zh-CN" altLang="en-US" dirty="0"/>
              <a:t>最优拍卖理论（百度，腾讯，阿里，字节跳动）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[Shen &amp; </a:t>
            </a:r>
            <a:r>
              <a:rPr kumimoji="1" lang="en-US" altLang="zh-CN" dirty="0">
                <a:solidFill>
                  <a:srgbClr val="FF0000"/>
                </a:solidFill>
              </a:rPr>
              <a:t>Tang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AAMAS-2017]</a:t>
            </a:r>
          </a:p>
          <a:p>
            <a:pPr lvl="2"/>
            <a:r>
              <a:rPr kumimoji="1" lang="en-US" altLang="zh-CN" dirty="0"/>
              <a:t>GSP with Myerson reserves</a:t>
            </a:r>
          </a:p>
          <a:p>
            <a:pPr lvl="2"/>
            <a:r>
              <a:rPr kumimoji="1" lang="en-US" altLang="zh-CN" dirty="0"/>
              <a:t>Hybrid ranking </a:t>
            </a:r>
          </a:p>
          <a:p>
            <a:pPr lvl="1"/>
            <a:r>
              <a:rPr kumimoji="1" lang="zh-CN" altLang="en-US" dirty="0"/>
              <a:t>效果：减少广告，收益提升</a:t>
            </a:r>
            <a:r>
              <a:rPr kumimoji="1" lang="en-US" altLang="zh-CN" dirty="0"/>
              <a:t>(10%)</a:t>
            </a:r>
          </a:p>
          <a:p>
            <a:pPr lvl="2"/>
            <a:r>
              <a:rPr kumimoji="1" lang="zh-CN" altLang="en-US" dirty="0"/>
              <a:t>上线（百度，字节跳动）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（动态）保留价</a:t>
            </a:r>
            <a:endParaRPr kumimoji="1" lang="en-US" altLang="zh-CN" dirty="0"/>
          </a:p>
          <a:p>
            <a:pPr lvl="2"/>
            <a:r>
              <a:rPr kumimoji="1" lang="en-US" altLang="en-US" dirty="0" err="1"/>
              <a:t>深度</a:t>
            </a:r>
            <a:r>
              <a:rPr kumimoji="1" lang="zh-CN" altLang="en-US" dirty="0"/>
              <a:t>神经网络对广告主行为建模</a:t>
            </a:r>
            <a:endParaRPr kumimoji="1" lang="en-US" altLang="zh-CN" dirty="0"/>
          </a:p>
          <a:p>
            <a:pPr lvl="2"/>
            <a:r>
              <a:rPr kumimoji="1" lang="zh-CN" altLang="en-US" dirty="0"/>
              <a:t>强化机制设计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方法论：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Reinforcement mechanism design [</a:t>
            </a:r>
            <a:r>
              <a:rPr kumimoji="1" lang="en-US" altLang="zh-CN" dirty="0">
                <a:solidFill>
                  <a:srgbClr val="FF0000"/>
                </a:solidFill>
              </a:rPr>
              <a:t>Tang</a:t>
            </a:r>
            <a:r>
              <a:rPr kumimoji="1" lang="en-US" altLang="zh-CN" dirty="0"/>
              <a:t>, IJCAI-17]</a:t>
            </a:r>
          </a:p>
          <a:p>
            <a:pPr lvl="2"/>
            <a:r>
              <a:rPr kumimoji="1" lang="en-US" altLang="zh-CN" dirty="0"/>
              <a:t>Reinforcement mechanism design in E-commerce [WWW-18, AAAI-18]</a:t>
            </a:r>
          </a:p>
          <a:p>
            <a:pPr lvl="2"/>
            <a:r>
              <a:rPr kumimoji="1" lang="en-US" altLang="zh-CN" dirty="0"/>
              <a:t>Reinforcement mechanism design in sharing economy [AAAI-19]</a:t>
            </a:r>
          </a:p>
          <a:p>
            <a:pPr lvl="2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667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kidney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7" name="Content Placeholder 6" descr="KidneyExchange_Al_Cincinnati_1-30-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286000"/>
            <a:ext cx="3706092" cy="3048000"/>
          </a:xfrm>
          <a:prstGeom prst="rect">
            <a:avLst/>
          </a:prstGeom>
        </p:spPr>
      </p:pic>
      <p:pic>
        <p:nvPicPr>
          <p:cNvPr id="1028" name="Picture 4" descr="Illustration of Kidney Swap don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819400" cy="307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09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game theory?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Motivation</a:t>
            </a:r>
            <a:r>
              <a:rPr lang="en-US" dirty="0"/>
              <a:t> US nationwide kidney exchange system</a:t>
            </a:r>
          </a:p>
          <a:p>
            <a:pPr lvl="2"/>
            <a:r>
              <a:rPr lang="en-US" dirty="0"/>
              <a:t>A pair of (patient, donor) enters the system</a:t>
            </a:r>
          </a:p>
          <a:p>
            <a:pPr lvl="2"/>
            <a:r>
              <a:rPr lang="en-US" dirty="0"/>
              <a:t>Aiming for swapping kidneys with other pairs</a:t>
            </a:r>
          </a:p>
          <a:p>
            <a:pPr lvl="2"/>
            <a:r>
              <a:rPr lang="en-US" dirty="0"/>
              <a:t>If happens, win-win</a:t>
            </a:r>
          </a:p>
          <a:p>
            <a:pPr lvl="2"/>
            <a:r>
              <a:rPr lang="en-US" dirty="0"/>
              <a:t>Goal: Cycles, chains</a:t>
            </a:r>
          </a:p>
          <a:p>
            <a:pPr lvl="2"/>
            <a:r>
              <a:rPr lang="en-US" dirty="0"/>
              <a:t>UNOS, runs every two weeks, saves thousands lives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Main problem</a:t>
            </a:r>
            <a:r>
              <a:rPr lang="en-US" dirty="0"/>
              <a:t> Market design at nationwide 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12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Representative work</a:t>
            </a:r>
          </a:p>
          <a:p>
            <a:pPr lvl="2"/>
            <a:r>
              <a:rPr lang="en-US" dirty="0"/>
              <a:t>College admission, stable marriage (Gale-Shapley ,Nobel prize 2012)</a:t>
            </a:r>
          </a:p>
          <a:p>
            <a:pPr lvl="2"/>
            <a:r>
              <a:rPr lang="en-US" dirty="0"/>
              <a:t>Kidney exchange mechanisms (Roth, Nobel 2012)</a:t>
            </a:r>
          </a:p>
          <a:p>
            <a:pPr lvl="3"/>
            <a:r>
              <a:rPr lang="en-US" dirty="0"/>
              <a:t>Clearing problem: find a set of disjoint cycles with length no greater than 3, that maximizes total weights, in weighted graph</a:t>
            </a:r>
          </a:p>
          <a:p>
            <a:pPr lvl="3"/>
            <a:r>
              <a:rPr lang="en-US" dirty="0"/>
              <a:t>NP complete [Abraham, Blum, </a:t>
            </a:r>
            <a:r>
              <a:rPr lang="en-US" dirty="0" err="1"/>
              <a:t>Sandholm</a:t>
            </a:r>
            <a:r>
              <a:rPr lang="en-US" dirty="0"/>
              <a:t>, EC-2007]</a:t>
            </a:r>
          </a:p>
          <a:p>
            <a:pPr lvl="3"/>
            <a:r>
              <a:rPr lang="en-US" dirty="0"/>
              <a:t>Integer programming formulation, column generation techs</a:t>
            </a:r>
          </a:p>
          <a:p>
            <a:pPr lvl="3"/>
            <a:r>
              <a:rPr lang="en-US" dirty="0"/>
              <a:t>Solve up to 10000 vertices in practice</a:t>
            </a:r>
          </a:p>
          <a:p>
            <a:pPr lvl="3"/>
            <a:r>
              <a:rPr lang="en-US" dirty="0"/>
              <a:t>Recently been approximately solved [Jia, </a:t>
            </a:r>
            <a:r>
              <a:rPr lang="en-US" dirty="0">
                <a:solidFill>
                  <a:srgbClr val="FF0000"/>
                </a:solidFill>
              </a:rPr>
              <a:t>Tang</a:t>
            </a:r>
            <a:r>
              <a:rPr lang="en-US" dirty="0"/>
              <a:t>, Wang, Zhang AAMAS-17]</a:t>
            </a:r>
          </a:p>
          <a:p>
            <a:pPr lvl="1"/>
            <a:r>
              <a:rPr lang="en-US" dirty="0"/>
              <a:t>Our work on market design</a:t>
            </a:r>
          </a:p>
          <a:p>
            <a:pPr lvl="2"/>
            <a:r>
              <a:rPr lang="en-US" dirty="0"/>
              <a:t>Fair kidney exchange [AAMAS-2014]</a:t>
            </a:r>
          </a:p>
          <a:p>
            <a:pPr lvl="2"/>
            <a:r>
              <a:rPr lang="en-US" dirty="0"/>
              <a:t>Stable kidney exchange [AAAI-2014]</a:t>
            </a:r>
          </a:p>
          <a:p>
            <a:pPr lvl="2"/>
            <a:r>
              <a:rPr lang="en-US" dirty="0"/>
              <a:t>Multi-commodity exchange [AAMAS-2014,2015]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Lung exchange  [IJCAI-2015, </a:t>
            </a:r>
            <a:r>
              <a:rPr lang="en-US" i="1" dirty="0">
                <a:solidFill>
                  <a:srgbClr val="C00000"/>
                </a:solidFill>
              </a:rPr>
              <a:t>media paper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en-US" dirty="0"/>
          </a:p>
          <a:p>
            <a:pPr lvl="2"/>
            <a:r>
              <a:rPr lang="en-US" dirty="0"/>
              <a:t>Digital good exchange [AAMAS-2016, IJCAI-2016]</a:t>
            </a:r>
          </a:p>
          <a:p>
            <a:pPr lvl="2"/>
            <a:r>
              <a:rPr lang="en-US" dirty="0"/>
              <a:t>Water right market design [AAAI-16, </a:t>
            </a:r>
            <a:r>
              <a:rPr lang="en-US" dirty="0">
                <a:solidFill>
                  <a:srgbClr val="C00000"/>
                </a:solidFill>
              </a:rPr>
              <a:t>AAMAS-17 best paper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runner-up</a:t>
            </a:r>
            <a:r>
              <a:rPr lang="en-US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pPr algn="l"/>
            <a:r>
              <a:rPr lang="en-US" dirty="0"/>
              <a:t>Kidney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8" name="Picture 7" descr="imagesCAIWFIK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126" y="0"/>
            <a:ext cx="254327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D14B06-1ACF-714E-B048-F888EAB66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博弈与计算机科学的学科交叉</a:t>
            </a:r>
            <a:endParaRPr lang="en-US" altLang="zh-CN" dirty="0"/>
          </a:p>
          <a:p>
            <a:pPr lvl="1"/>
            <a:r>
              <a:rPr lang="zh-CN" altLang="en-US" dirty="0"/>
              <a:t>算法博弈论</a:t>
            </a:r>
            <a:endParaRPr lang="en-US" altLang="zh-CN" dirty="0"/>
          </a:p>
          <a:p>
            <a:pPr lvl="1"/>
            <a:r>
              <a:rPr lang="zh-CN" altLang="en-US" dirty="0"/>
              <a:t>多智能体系统</a:t>
            </a:r>
            <a:endParaRPr lang="en-US" altLang="zh-CN" dirty="0"/>
          </a:p>
          <a:p>
            <a:pPr lvl="1"/>
            <a:r>
              <a:rPr lang="zh-CN" altLang="en-US" dirty="0"/>
              <a:t>互联网经济学</a:t>
            </a:r>
            <a:endParaRPr lang="en-US" altLang="zh-CN" dirty="0"/>
          </a:p>
          <a:p>
            <a:pPr lvl="1"/>
            <a:r>
              <a:rPr lang="zh-CN" altLang="en-US" dirty="0"/>
              <a:t>分布式与区块链</a:t>
            </a:r>
            <a:endParaRPr lang="en-US" altLang="zh-CN" dirty="0"/>
          </a:p>
          <a:p>
            <a:r>
              <a:rPr lang="zh-CN" altLang="en-US" dirty="0"/>
              <a:t>人工智能与博弈的两大科研赛道</a:t>
            </a:r>
            <a:endParaRPr lang="en-US" altLang="zh-CN" dirty="0"/>
          </a:p>
          <a:p>
            <a:pPr lvl="1"/>
            <a:r>
              <a:rPr lang="zh-CN" altLang="en-US" dirty="0"/>
              <a:t>计算最优策略</a:t>
            </a:r>
            <a:endParaRPr lang="en-US" altLang="zh-CN" dirty="0"/>
          </a:p>
          <a:p>
            <a:pPr lvl="2"/>
            <a:r>
              <a:rPr lang="zh-CN" altLang="en-US" dirty="0"/>
              <a:t>棋牌游戏博弈，军事应用</a:t>
            </a:r>
            <a:endParaRPr lang="en-US" altLang="zh-CN" dirty="0"/>
          </a:p>
          <a:p>
            <a:pPr lvl="1"/>
            <a:r>
              <a:rPr lang="zh-CN" altLang="en-US" dirty="0"/>
              <a:t>设计最优机制</a:t>
            </a:r>
            <a:endParaRPr lang="en-US" altLang="zh-CN" dirty="0"/>
          </a:p>
          <a:p>
            <a:pPr lvl="2"/>
            <a:r>
              <a:rPr lang="zh-CN" altLang="en-US" dirty="0"/>
              <a:t>设计博弈机制，社会应用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A352E-DAEF-4B4F-B8EA-4246B9A4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36BB-615A-9D4D-9702-8E78E18D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6CF67-741B-034D-A006-2087E42F8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BD802-D251-C149-85CA-06A1E253FF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0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BA84C-7088-DA49-9A77-85030DB6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noFill/>
        </p:spPr>
        <p:txBody>
          <a:bodyPr/>
          <a:lstStyle/>
          <a:p>
            <a:r>
              <a:rPr lang="zh-CN" altLang="en-US" dirty="0"/>
              <a:t>谢谢大家！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6010-694A-7E4B-B13B-FEC60CA11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69877-3586-DE49-8616-6C8BC9A99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D8A96-BB4E-144B-BF9C-BEB4AA2B2A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Decision making by multiple, selfish agents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Single-agent decision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making</a:t>
            </a:r>
            <a:r>
              <a:rPr lang="en-US" dirty="0">
                <a:solidFill>
                  <a:srgbClr val="FF0000"/>
                </a:solidFill>
              </a:rPr>
              <a:t> = AI</a:t>
            </a:r>
          </a:p>
          <a:p>
            <a:pPr lvl="2"/>
            <a:r>
              <a:rPr lang="en-US" dirty="0"/>
              <a:t>Maximize utility given belief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Multi-agent decision making = Game Theory</a:t>
            </a:r>
          </a:p>
          <a:p>
            <a:pPr lvl="2"/>
            <a:r>
              <a:rPr lang="en-US" dirty="0"/>
              <a:t>Maximize utility given belief </a:t>
            </a:r>
            <a:r>
              <a:rPr lang="en-US" b="1" u="sng" dirty="0"/>
              <a:t>and decisions by the others</a:t>
            </a:r>
          </a:p>
          <a:p>
            <a:pPr lvl="2"/>
            <a:r>
              <a:rPr lang="en-US" dirty="0"/>
              <a:t>Collaboration and competition</a:t>
            </a:r>
          </a:p>
          <a:p>
            <a:r>
              <a:rPr lang="en-US" dirty="0"/>
              <a:t>Themes</a:t>
            </a:r>
          </a:p>
          <a:p>
            <a:pPr lvl="1"/>
            <a:r>
              <a:rPr lang="en-US" dirty="0"/>
              <a:t>How to formulate multi-player interactions</a:t>
            </a:r>
          </a:p>
          <a:p>
            <a:pPr lvl="2"/>
            <a:r>
              <a:rPr lang="en-US" dirty="0"/>
              <a:t>Modeling</a:t>
            </a:r>
          </a:p>
          <a:p>
            <a:pPr lvl="1"/>
            <a:r>
              <a:rPr lang="en-US" dirty="0"/>
              <a:t>How rational agents should (would) behave</a:t>
            </a:r>
          </a:p>
          <a:p>
            <a:pPr lvl="2"/>
            <a:r>
              <a:rPr lang="en-US" dirty="0"/>
              <a:t>Prescription and prediction</a:t>
            </a:r>
          </a:p>
          <a:p>
            <a:pPr lvl="1"/>
            <a:r>
              <a:rPr lang="en-US" dirty="0"/>
              <a:t>How to incentivize rational agents to well behave</a:t>
            </a:r>
          </a:p>
          <a:p>
            <a:pPr lvl="2"/>
            <a:r>
              <a:rPr lang="en-US" dirty="0"/>
              <a:t>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289794-BA39-0648-94AB-2639E00D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978" y="152400"/>
            <a:ext cx="1831022" cy="2692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8604C2-6456-B54E-98A9-F1A62731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" y="1600200"/>
            <a:ext cx="9061450" cy="4525963"/>
          </a:xfrm>
        </p:spPr>
        <p:txBody>
          <a:bodyPr/>
          <a:lstStyle/>
          <a:p>
            <a:r>
              <a:rPr lang="en-US" dirty="0"/>
              <a:t>Fact: John von Neumann </a:t>
            </a:r>
          </a:p>
          <a:p>
            <a:pPr lvl="1"/>
            <a:r>
              <a:rPr lang="en-US" dirty="0"/>
              <a:t>Founder of computer science</a:t>
            </a:r>
          </a:p>
          <a:p>
            <a:pPr lvl="1"/>
            <a:r>
              <a:rPr lang="en-US" dirty="0"/>
              <a:t>Founder of game theory</a:t>
            </a:r>
          </a:p>
          <a:p>
            <a:r>
              <a:rPr lang="en-US" dirty="0"/>
              <a:t>Game theory deeply interacts with computer science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Theoretical computer science</a:t>
            </a:r>
            <a:r>
              <a:rPr lang="en-US" dirty="0"/>
              <a:t>: algorithmic game theory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AI</a:t>
            </a:r>
            <a:r>
              <a:rPr lang="en-US" dirty="0"/>
              <a:t>: multiagent systems, game playing, human-robot interaction, machine learning, internet advertising</a:t>
            </a:r>
          </a:p>
          <a:p>
            <a:pPr lvl="2"/>
            <a:r>
              <a:rPr lang="en-US" dirty="0"/>
              <a:t>Half of the Computer and Thought Award winners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Web and Internet</a:t>
            </a:r>
            <a:r>
              <a:rPr lang="en-US" dirty="0"/>
              <a:t>: internet economics, sharing economics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Distributed system</a:t>
            </a:r>
            <a:r>
              <a:rPr lang="en-US" dirty="0"/>
              <a:t>: Blockchain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22D80-03E8-6C48-A5BF-B443944E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science and game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06EF2-69F6-A642-8C7A-492A858C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E530D-F160-B742-8D76-286CF398B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686D8-DB59-0940-90EE-918190570B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F9A40-16CF-C54C-A2ED-0BF8A064B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19200"/>
            <a:ext cx="1295400" cy="16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1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FB55C1-A683-E34B-9C91-07854E12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 Major research tracks at the interface of </a:t>
            </a:r>
            <a:br>
              <a:rPr lang="en-US" dirty="0"/>
            </a:br>
            <a:r>
              <a:rPr lang="en-US" dirty="0"/>
              <a:t>AI and Game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7B20-D53C-CA4A-93E1-D396A8D3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A6ED6-CF21-6945-80B5-4213D7DB4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4113A-B358-744E-9EC2-7D0FD2900B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960F5-9467-9C4A-9810-7E81435B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16" y="2286000"/>
            <a:ext cx="5739384" cy="39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83283-EA56-EE4A-BF6E-DDE38648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84582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 #1: Computing solution concepts</a:t>
            </a:r>
            <a:br>
              <a:rPr lang="en-US" dirty="0"/>
            </a:br>
            <a:r>
              <a:rPr lang="en-US" dirty="0"/>
              <a:t>(aka., Optimize game strategies</a:t>
            </a:r>
            <a:br>
              <a:rPr lang="en-US" dirty="0"/>
            </a:br>
            <a:r>
              <a:rPr lang="en-US" dirty="0"/>
              <a:t>aka., how to play a game)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D2AC-D5C4-3A45-A432-9B530B96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F016A-29FC-BC4A-85E0-625BC579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5ADF2-806C-E24E-B102-4842354A2B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8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212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Computing solution concepts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Motivation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Game theory provides models and solutions in various situations</a:t>
            </a:r>
          </a:p>
          <a:p>
            <a:pPr lvl="2"/>
            <a:r>
              <a:rPr lang="en-US" dirty="0"/>
              <a:t>Given standard game-theoretical assumptions, it is the opt solution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Main Problem </a:t>
            </a:r>
          </a:p>
          <a:p>
            <a:pPr lvl="2"/>
            <a:r>
              <a:rPr lang="en-US" dirty="0"/>
              <a:t>Can these solutions be computed efficiently?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Nash equilibrium in zero-sum game</a:t>
            </a:r>
            <a:r>
              <a:rPr lang="en-US" dirty="0"/>
              <a:t> (John von Neuman, 1928)</a:t>
            </a:r>
          </a:p>
          <a:p>
            <a:pPr lvl="3"/>
            <a:r>
              <a:rPr lang="en-US" dirty="0"/>
              <a:t>Polynomial time via linear programing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Nash equilibrium in general sum game</a:t>
            </a:r>
          </a:p>
          <a:p>
            <a:pPr lvl="3"/>
            <a:r>
              <a:rPr lang="en-US" dirty="0"/>
              <a:t>PPAD hard, Lemke-Howson algorithm, (Chen and Deng, </a:t>
            </a:r>
            <a:r>
              <a:rPr lang="en-US" dirty="0">
                <a:solidFill>
                  <a:srgbClr val="FF0000"/>
                </a:solidFill>
              </a:rPr>
              <a:t>FOCS-0</a:t>
            </a:r>
            <a:r>
              <a:rPr lang="en-US" altLang="zh-CN" dirty="0">
                <a:solidFill>
                  <a:srgbClr val="FF0000"/>
                </a:solidFill>
              </a:rPr>
              <a:t>6, best paper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PPAD hard to approximate, (Rubinstein, </a:t>
            </a:r>
            <a:r>
              <a:rPr lang="en-US" dirty="0">
                <a:solidFill>
                  <a:srgbClr val="FF0000"/>
                </a:solidFill>
              </a:rPr>
              <a:t>STOC-16, best paper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Nash equilibrium in Large extensive-form, incomplete information game</a:t>
            </a:r>
          </a:p>
          <a:p>
            <a:pPr lvl="3"/>
            <a:r>
              <a:rPr lang="en-US" dirty="0"/>
              <a:t>Tree search via CFR algorithm (Bowling, 2015, </a:t>
            </a:r>
            <a:r>
              <a:rPr lang="en-US" dirty="0">
                <a:solidFill>
                  <a:srgbClr val="FF0000"/>
                </a:solidFill>
              </a:rPr>
              <a:t>Science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Game tree abstract (</a:t>
            </a:r>
            <a:r>
              <a:rPr lang="en-US" dirty="0" err="1"/>
              <a:t>Sandholm</a:t>
            </a:r>
            <a:r>
              <a:rPr lang="en-US" dirty="0"/>
              <a:t>, 2015, </a:t>
            </a:r>
            <a:r>
              <a:rPr lang="en-US" dirty="0">
                <a:solidFill>
                  <a:srgbClr val="FF0000"/>
                </a:solidFill>
              </a:rPr>
              <a:t>Science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Beating top human players in Poker (</a:t>
            </a:r>
            <a:r>
              <a:rPr lang="en-US" dirty="0">
                <a:solidFill>
                  <a:srgbClr val="FF0000"/>
                </a:solidFill>
              </a:rPr>
              <a:t>NIPS 2017, best paper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Correlated equilibrium </a:t>
            </a:r>
            <a:r>
              <a:rPr lang="en-US" dirty="0"/>
              <a:t>(Jiang-</a:t>
            </a:r>
            <a:r>
              <a:rPr lang="en-US" dirty="0" err="1"/>
              <a:t>Leyton</a:t>
            </a:r>
            <a:r>
              <a:rPr lang="en-US" dirty="0"/>
              <a:t> Brown, </a:t>
            </a:r>
            <a:r>
              <a:rPr lang="en-US" dirty="0">
                <a:solidFill>
                  <a:srgbClr val="FF0000"/>
                </a:solidFill>
              </a:rPr>
              <a:t>EC-11 best student paper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#1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/>
              <a:t>Pingzhong</a:t>
            </a:r>
            <a:r>
              <a:rPr lang="en-US" dirty="0"/>
              <a:t> Tang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F8376-5AD7-8941-9CD1-EEF5C081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219200"/>
            <a:ext cx="2159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4CB2A2-DBBB-FE4F-85E8-A5F7C9B8E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76858"/>
            <a:ext cx="5943600" cy="34370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FA42B5-EC70-B842-AFBE-C27844FF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 #1: Computing equilibrium in large, extensive-form imperfect-info games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3A33-A9C4-5C4D-A5A8-3733DE97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BF92C-8EB4-104E-8E87-E2889CC98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64C2F-DA05-9446-8B61-7C88F6A93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0B8FF-D85C-7D4D-9AA8-006E9F8CC97F}"/>
              </a:ext>
            </a:extLst>
          </p:cNvPr>
          <p:cNvSpPr txBox="1"/>
          <p:nvPr/>
        </p:nvSpPr>
        <p:spPr>
          <a:xfrm>
            <a:off x="1447800" y="5713891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Sandholm</a:t>
            </a:r>
            <a:r>
              <a:rPr lang="en-US" dirty="0"/>
              <a:t>, Science 2015]</a:t>
            </a:r>
          </a:p>
        </p:txBody>
      </p:sp>
    </p:spTree>
    <p:extLst>
      <p:ext uri="{BB962C8B-B14F-4D97-AF65-F5344CB8AC3E}">
        <p14:creationId xmlns:p14="http://schemas.microsoft.com/office/powerpoint/2010/main" val="240544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Winning algorithms/strategies</a:t>
            </a:r>
          </a:p>
          <a:p>
            <a:pPr lvl="1"/>
            <a:r>
              <a:rPr lang="en-US" dirty="0"/>
              <a:t>Abstraction: group nodes and actions by similarity</a:t>
            </a:r>
          </a:p>
          <a:p>
            <a:pPr lvl="1"/>
            <a:r>
              <a:rPr lang="en-US" dirty="0"/>
              <a:t>Compute Nash in abstracted game (CFR)</a:t>
            </a:r>
          </a:p>
          <a:p>
            <a:pPr lvl="1"/>
            <a:r>
              <a:rPr lang="en-US" dirty="0"/>
              <a:t>Extend abstracted Nash to the original game</a:t>
            </a:r>
          </a:p>
          <a:p>
            <a:pPr lvl="1"/>
            <a:r>
              <a:rPr lang="en-US" dirty="0"/>
              <a:t>End-game solving (Brown and </a:t>
            </a:r>
            <a:r>
              <a:rPr lang="en-US" dirty="0" err="1"/>
              <a:t>Sandholm</a:t>
            </a:r>
            <a:r>
              <a:rPr lang="en-US" dirty="0"/>
              <a:t>, NIP-17)</a:t>
            </a:r>
          </a:p>
          <a:p>
            <a:pPr lvl="1"/>
            <a:r>
              <a:rPr lang="en-US" dirty="0"/>
              <a:t>Safe Exploitation (</a:t>
            </a:r>
            <a:r>
              <a:rPr lang="en-US" dirty="0" err="1"/>
              <a:t>Ganzfried</a:t>
            </a:r>
            <a:r>
              <a:rPr lang="en-US" dirty="0"/>
              <a:t> and </a:t>
            </a:r>
            <a:r>
              <a:rPr lang="en-US" dirty="0" err="1"/>
              <a:t>Sandholm</a:t>
            </a:r>
            <a:r>
              <a:rPr lang="en-US" dirty="0"/>
              <a:t>, EC-16)</a:t>
            </a:r>
          </a:p>
          <a:p>
            <a:r>
              <a:rPr lang="en-US" dirty="0"/>
              <a:t>Texas </a:t>
            </a:r>
            <a:r>
              <a:rPr lang="en-US" dirty="0" err="1"/>
              <a:t>Hold’em</a:t>
            </a:r>
            <a:endParaRPr lang="en-US" dirty="0"/>
          </a:p>
          <a:p>
            <a:pPr lvl="1"/>
            <a:r>
              <a:rPr lang="en-US" dirty="0"/>
              <a:t>AAAI annual competition on Computer Poker</a:t>
            </a:r>
          </a:p>
          <a:p>
            <a:pPr lvl="2"/>
            <a:r>
              <a:rPr lang="en-US" dirty="0"/>
              <a:t>Best teams: CMU, Alberta</a:t>
            </a:r>
          </a:p>
          <a:p>
            <a:pPr lvl="2"/>
            <a:r>
              <a:rPr lang="en-US" dirty="0"/>
              <a:t>Recent events of human vs CMU Robot</a:t>
            </a:r>
          </a:p>
          <a:p>
            <a:pPr lvl="3"/>
            <a:r>
              <a:rPr lang="en-US" dirty="0" err="1"/>
              <a:t>Libratus</a:t>
            </a:r>
            <a:r>
              <a:rPr lang="en-US" dirty="0"/>
              <a:t>, </a:t>
            </a:r>
            <a:r>
              <a:rPr lang="zh-CN" altLang="en-US" dirty="0"/>
              <a:t>冷扑大师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Track #1: Beating top human players in </a:t>
            </a:r>
            <a:br>
              <a:rPr lang="en-US" dirty="0"/>
            </a:br>
            <a:r>
              <a:rPr lang="en-US" dirty="0"/>
              <a:t>2-player Texas </a:t>
            </a:r>
            <a:r>
              <a:rPr lang="en-US" dirty="0" err="1"/>
              <a:t>Hold’em</a:t>
            </a:r>
            <a:r>
              <a:rPr lang="en-US" dirty="0"/>
              <a:t> Poker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65EE-EDA3-4C56-9FC3-86CEDD22C84D}" type="datetime1">
              <a:rPr lang="en-US" smtClean="0"/>
              <a:pPr/>
              <a:t>11/3/18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93DF65-B247-4BA4-8211-448D7BD3BB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Pingzhong Tang</a:t>
            </a:r>
            <a:endParaRPr lang="en-US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250" y="5154930"/>
            <a:ext cx="2838450" cy="17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ngzhong">
      <a:majorFont>
        <a:latin typeface="Palatino Linotype"/>
        <a:ea typeface="黑体"/>
        <a:cs typeface=""/>
      </a:majorFont>
      <a:minorFont>
        <a:latin typeface="Palatino Linotype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1237</Words>
  <Application>Microsoft Macintosh PowerPoint</Application>
  <PresentationFormat>On-screen Show (4:3)</PresentationFormat>
  <Paragraphs>257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黑体</vt:lpstr>
      <vt:lpstr>宋体</vt:lpstr>
      <vt:lpstr>Vani</vt:lpstr>
      <vt:lpstr>Arial</vt:lpstr>
      <vt:lpstr>Calibri</vt:lpstr>
      <vt:lpstr>Palatino Linotype</vt:lpstr>
      <vt:lpstr>Verdana</vt:lpstr>
      <vt:lpstr>Office Theme</vt:lpstr>
      <vt:lpstr>AI and Games</vt:lpstr>
      <vt:lpstr>What is game theory?</vt:lpstr>
      <vt:lpstr>Game theory</vt:lpstr>
      <vt:lpstr>Computer science and game theory</vt:lpstr>
      <vt:lpstr>2 Major research tracks at the interface of  AI and Game theory</vt:lpstr>
      <vt:lpstr>Track #1: Computing solution concepts (aka., Optimize game strategies aka., how to play a game)</vt:lpstr>
      <vt:lpstr>Track #1</vt:lpstr>
      <vt:lpstr>Track #1: Computing equilibrium in large, extensive-form imperfect-info games</vt:lpstr>
      <vt:lpstr>Track #1: Beating top human players in  2-player Texas Hold’em Poker</vt:lpstr>
      <vt:lpstr>Track #1: Computing Stackelberg equilibrium</vt:lpstr>
      <vt:lpstr>Track#1: Learning in games</vt:lpstr>
      <vt:lpstr>Example: MADDPG  [Lowe, et. al. NIPS2017]</vt:lpstr>
      <vt:lpstr>Track #1</vt:lpstr>
      <vt:lpstr>Other important applications of this track</vt:lpstr>
      <vt:lpstr>Track#2: AI and mechanism design </vt:lpstr>
      <vt:lpstr>Track#2: AI and mechanism design</vt:lpstr>
      <vt:lpstr>Example: optimal auction design</vt:lpstr>
      <vt:lpstr>Example: optimal auction design and application in advertising</vt:lpstr>
      <vt:lpstr>Example: kidney exchange</vt:lpstr>
      <vt:lpstr>Kidney exchange</vt:lpstr>
      <vt:lpstr>Kidney exchange</vt:lpstr>
      <vt:lpstr>Summary</vt:lpstr>
      <vt:lpstr>谢谢大家！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</dc:title>
  <dc:creator>IIIS</dc:creator>
  <cp:lastModifiedBy>Microsoft Office User</cp:lastModifiedBy>
  <cp:revision>1709</cp:revision>
  <dcterms:created xsi:type="dcterms:W3CDTF">2013-02-13T13:56:05Z</dcterms:created>
  <dcterms:modified xsi:type="dcterms:W3CDTF">2018-11-03T15:04:42Z</dcterms:modified>
</cp:coreProperties>
</file>