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Shape 20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标题文本</a:t>
            </a:r>
          </a:p>
        </p:txBody>
      </p:sp>
      <p:sp>
        <p:nvSpPr>
          <p:cNvPr id="12" name="正文级别 1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在此键入引文。”"/>
          <p:cNvSpPr txBox="1"/>
          <p:nvPr>
            <p:ph type="body" sz="quarter" idx="14"/>
          </p:nvPr>
        </p:nvSpPr>
        <p:spPr>
          <a:xfrm>
            <a:off x="2387600" y="6013450"/>
            <a:ext cx="19621500" cy="9525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“在此键入引文。”</a:t>
            </a:r>
          </a:p>
        </p:txBody>
      </p:sp>
      <p:sp>
        <p:nvSpPr>
          <p:cNvPr id="95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图像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 - 顶部对齐">
    <p:bg>
      <p:bgPr>
        <a:solidFill>
          <a:srgbClr val="23232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成组"/>
          <p:cNvGrpSpPr/>
          <p:nvPr/>
        </p:nvGrpSpPr>
        <p:grpSpPr>
          <a:xfrm>
            <a:off x="608519" y="797645"/>
            <a:ext cx="5855201" cy="468002"/>
            <a:chOff x="-1" y="-1"/>
            <a:chExt cx="5855199" cy="468000"/>
          </a:xfrm>
        </p:grpSpPr>
        <p:pic>
          <p:nvPicPr>
            <p:cNvPr id="117" name="图像" descr="图像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" y="-2"/>
              <a:ext cx="2856577" cy="468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" name="图像" descr="图像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05857" y="37616"/>
              <a:ext cx="2649342" cy="3927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0" name="标题文本"/>
          <p:cNvSpPr txBox="1"/>
          <p:nvPr>
            <p:ph type="title"/>
          </p:nvPr>
        </p:nvSpPr>
        <p:spPr>
          <a:xfrm>
            <a:off x="1689097" y="949581"/>
            <a:ext cx="21005807" cy="2216762"/>
          </a:xfrm>
          <a:prstGeom prst="rect">
            <a:avLst/>
          </a:prstGeom>
        </p:spPr>
        <p:txBody>
          <a:bodyPr lIns="62563" tIns="62563" rIns="62563" bIns="62563"/>
          <a:lstStyle>
            <a:lvl1pPr defTabSz="825380">
              <a:defRPr spc="204" sz="68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121" name="正文级别 1…"/>
          <p:cNvSpPr txBox="1"/>
          <p:nvPr>
            <p:ph type="body" sz="half" idx="1"/>
          </p:nvPr>
        </p:nvSpPr>
        <p:spPr>
          <a:xfrm>
            <a:off x="1689097" y="2826146"/>
            <a:ext cx="21005807" cy="3995397"/>
          </a:xfrm>
          <a:prstGeom prst="rect">
            <a:avLst/>
          </a:prstGeom>
        </p:spPr>
        <p:txBody>
          <a:bodyPr lIns="62563" tIns="62563" rIns="62563" bIns="62563" anchor="t"/>
          <a:lstStyle>
            <a:lvl1pPr marL="0" indent="0" algn="ctr" defTabSz="825380">
              <a:spcBef>
                <a:spcPts val="0"/>
              </a:spcBef>
              <a:buClrTx/>
              <a:buSzTx/>
              <a:buNone/>
              <a:defRPr spc="98" sz="3200"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indent="0" algn="ctr" defTabSz="825380">
              <a:spcBef>
                <a:spcPts val="0"/>
              </a:spcBef>
              <a:buClrTx/>
              <a:buSzTx/>
              <a:buNone/>
              <a:defRPr spc="98" sz="3200"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indent="0" algn="ctr" defTabSz="825380">
              <a:spcBef>
                <a:spcPts val="0"/>
              </a:spcBef>
              <a:buClrTx/>
              <a:buSzTx/>
              <a:buNone/>
              <a:defRPr spc="98" sz="3200"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indent="0" algn="ctr" defTabSz="825380">
              <a:spcBef>
                <a:spcPts val="0"/>
              </a:spcBef>
              <a:buClrTx/>
              <a:buSzTx/>
              <a:buNone/>
              <a:defRPr spc="98" sz="3200"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indent="0" algn="ctr" defTabSz="825380">
              <a:spcBef>
                <a:spcPts val="0"/>
              </a:spcBef>
              <a:buClrTx/>
              <a:buSzTx/>
              <a:buNone/>
              <a:defRPr spc="98" sz="3200">
                <a:latin typeface="Microsoft YaHei"/>
                <a:ea typeface="Microsoft YaHei"/>
                <a:cs typeface="Microsoft YaHei"/>
                <a:sym typeface="Microsoft YaHei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22" name="幻灯片编号"/>
          <p:cNvSpPr txBox="1"/>
          <p:nvPr>
            <p:ph type="sldNum" sz="quarter" idx="2"/>
          </p:nvPr>
        </p:nvSpPr>
        <p:spPr>
          <a:xfrm>
            <a:off x="11961391" y="12895435"/>
            <a:ext cx="448521" cy="460204"/>
          </a:xfrm>
          <a:prstGeom prst="rect">
            <a:avLst/>
          </a:prstGeom>
        </p:spPr>
        <p:txBody>
          <a:bodyPr lIns="62563" tIns="62563" rIns="62563" bIns="62563"/>
          <a:lstStyle>
            <a:lvl1pPr defTabSz="842323"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 - 居中">
    <p:bg>
      <p:bgPr>
        <a:solidFill>
          <a:srgbClr val="23232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成组"/>
          <p:cNvGrpSpPr/>
          <p:nvPr/>
        </p:nvGrpSpPr>
        <p:grpSpPr>
          <a:xfrm>
            <a:off x="608519" y="797645"/>
            <a:ext cx="5855201" cy="468002"/>
            <a:chOff x="-1" y="-1"/>
            <a:chExt cx="5855199" cy="468000"/>
          </a:xfrm>
        </p:grpSpPr>
        <p:pic>
          <p:nvPicPr>
            <p:cNvPr id="129" name="图像" descr="图像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" y="-2"/>
              <a:ext cx="2856577" cy="468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" name="图像" descr="图像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05857" y="37616"/>
              <a:ext cx="2649342" cy="3927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2" name="标题文本"/>
          <p:cNvSpPr txBox="1"/>
          <p:nvPr>
            <p:ph type="title"/>
          </p:nvPr>
        </p:nvSpPr>
        <p:spPr>
          <a:xfrm>
            <a:off x="1777999" y="4075873"/>
            <a:ext cx="20828005" cy="4507409"/>
          </a:xfrm>
          <a:prstGeom prst="rect">
            <a:avLst/>
          </a:prstGeom>
        </p:spPr>
        <p:txBody>
          <a:bodyPr lIns="62563" tIns="62563" rIns="62563" bIns="62563"/>
          <a:lstStyle>
            <a:lvl1pPr defTabSz="825380">
              <a:defRPr spc="267" sz="88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133" name="幻灯片编号"/>
          <p:cNvSpPr txBox="1"/>
          <p:nvPr>
            <p:ph type="sldNum" sz="quarter" idx="2"/>
          </p:nvPr>
        </p:nvSpPr>
        <p:spPr>
          <a:xfrm>
            <a:off x="11961391" y="12895435"/>
            <a:ext cx="448521" cy="460204"/>
          </a:xfrm>
          <a:prstGeom prst="rect">
            <a:avLst/>
          </a:prstGeom>
        </p:spPr>
        <p:txBody>
          <a:bodyPr lIns="62563" tIns="62563" rIns="62563" bIns="62563"/>
          <a:lstStyle>
            <a:lvl1pPr defTabSz="842323"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bg>
      <p:bgPr>
        <a:solidFill>
          <a:srgbClr val="23232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成组"/>
          <p:cNvGrpSpPr/>
          <p:nvPr/>
        </p:nvGrpSpPr>
        <p:grpSpPr>
          <a:xfrm>
            <a:off x="608519" y="797645"/>
            <a:ext cx="5855201" cy="468002"/>
            <a:chOff x="-1" y="-1"/>
            <a:chExt cx="5855199" cy="468000"/>
          </a:xfrm>
        </p:grpSpPr>
        <p:pic>
          <p:nvPicPr>
            <p:cNvPr id="140" name="图像" descr="图像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" y="-2"/>
              <a:ext cx="2856577" cy="468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图像" descr="图像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05857" y="37616"/>
              <a:ext cx="2649342" cy="3927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3" name="幻灯片编号"/>
          <p:cNvSpPr txBox="1"/>
          <p:nvPr>
            <p:ph type="sldNum" sz="quarter" idx="2"/>
          </p:nvPr>
        </p:nvSpPr>
        <p:spPr>
          <a:xfrm>
            <a:off x="11961391" y="12895435"/>
            <a:ext cx="448521" cy="460204"/>
          </a:xfrm>
          <a:prstGeom prst="rect">
            <a:avLst/>
          </a:prstGeom>
        </p:spPr>
        <p:txBody>
          <a:bodyPr lIns="62563" tIns="62563" rIns="62563" bIns="62563"/>
          <a:lstStyle>
            <a:lvl1pPr defTabSz="842323"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标题文本"/>
          <p:cNvSpPr txBox="1"/>
          <p:nvPr>
            <p:ph type="title"/>
          </p:nvPr>
        </p:nvSpPr>
        <p:spPr>
          <a:xfrm>
            <a:off x="1788968" y="357187"/>
            <a:ext cx="20812762" cy="3036095"/>
          </a:xfrm>
          <a:prstGeom prst="rect">
            <a:avLst/>
          </a:prstGeom>
        </p:spPr>
        <p:txBody>
          <a:bodyPr lIns="71437" tIns="71437" rIns="71437" bIns="71437"/>
          <a:lstStyle>
            <a:lvl1pPr defTabSz="1095429">
              <a:defRPr sz="100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151" name="幻灯片编号"/>
          <p:cNvSpPr txBox="1"/>
          <p:nvPr>
            <p:ph type="sldNum" sz="quarter" idx="2"/>
          </p:nvPr>
        </p:nvSpPr>
        <p:spPr>
          <a:xfrm>
            <a:off x="11913444" y="13073065"/>
            <a:ext cx="551112" cy="5746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8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标题文本"/>
          <p:cNvSpPr txBox="1"/>
          <p:nvPr>
            <p:ph type="title"/>
          </p:nvPr>
        </p:nvSpPr>
        <p:spPr>
          <a:xfrm>
            <a:off x="1788968" y="357187"/>
            <a:ext cx="20812762" cy="3036095"/>
          </a:xfrm>
          <a:prstGeom prst="rect">
            <a:avLst/>
          </a:prstGeom>
        </p:spPr>
        <p:txBody>
          <a:bodyPr lIns="71437" tIns="71437" rIns="71437" bIns="71437"/>
          <a:lstStyle>
            <a:lvl1pPr defTabSz="1095429">
              <a:defRPr sz="100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159" name="正文级别 1…"/>
          <p:cNvSpPr txBox="1"/>
          <p:nvPr>
            <p:ph type="body" idx="1"/>
          </p:nvPr>
        </p:nvSpPr>
        <p:spPr>
          <a:xfrm>
            <a:off x="1788968" y="3643312"/>
            <a:ext cx="20812762" cy="8840392"/>
          </a:xfrm>
          <a:prstGeom prst="rect">
            <a:avLst/>
          </a:prstGeom>
        </p:spPr>
        <p:txBody>
          <a:bodyPr lIns="71437" tIns="71437" rIns="71437" bIns="71437"/>
          <a:lstStyle>
            <a:lvl1pPr marL="823188" indent="-823188" defTabSz="1095429">
              <a:spcBef>
                <a:spcPts val="7800"/>
              </a:spcBef>
              <a:buClrTx/>
              <a:buSzPct val="145000"/>
              <a:defRPr sz="5000"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1415885" indent="-823188" defTabSz="1095429">
              <a:spcBef>
                <a:spcPts val="7800"/>
              </a:spcBef>
              <a:buClrTx/>
              <a:buSzPct val="145000"/>
              <a:defRPr sz="5000"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2008581" indent="-823188" defTabSz="1095429">
              <a:spcBef>
                <a:spcPts val="7800"/>
              </a:spcBef>
              <a:buClrTx/>
              <a:buSzPct val="145000"/>
              <a:defRPr sz="5000"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2601277" indent="-823188" defTabSz="1095429">
              <a:spcBef>
                <a:spcPts val="7800"/>
              </a:spcBef>
              <a:buClrTx/>
              <a:buSzPct val="145000"/>
              <a:defRPr sz="5000"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3193975" indent="-823188" defTabSz="1095429">
              <a:spcBef>
                <a:spcPts val="7800"/>
              </a:spcBef>
              <a:buClrTx/>
              <a:buSzPct val="145000"/>
              <a:defRPr sz="5000">
                <a:latin typeface="Microsoft YaHei"/>
                <a:ea typeface="Microsoft YaHei"/>
                <a:cs typeface="Microsoft YaHei"/>
                <a:sym typeface="Microsoft YaHei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0" name="幻灯片编号"/>
          <p:cNvSpPr txBox="1"/>
          <p:nvPr>
            <p:ph type="sldNum" sz="quarter" idx="2"/>
          </p:nvPr>
        </p:nvSpPr>
        <p:spPr>
          <a:xfrm>
            <a:off x="11913444" y="13073065"/>
            <a:ext cx="551112" cy="5746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8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和内容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标题文本"/>
          <p:cNvSpPr txBox="1"/>
          <p:nvPr>
            <p:ph type="title"/>
          </p:nvPr>
        </p:nvSpPr>
        <p:spPr>
          <a:xfrm>
            <a:off x="1676400" y="730251"/>
            <a:ext cx="21031200" cy="1665222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8800">
                <a:solidFill>
                  <a:srgbClr val="7030A0"/>
                </a:solidFill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168" name="正文级别 1…"/>
          <p:cNvSpPr txBox="1"/>
          <p:nvPr>
            <p:ph type="body" idx="1"/>
          </p:nvPr>
        </p:nvSpPr>
        <p:spPr>
          <a:xfrm>
            <a:off x="1676400" y="2730321"/>
            <a:ext cx="21031200" cy="9623605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>
                <a:solidFill>
                  <a:srgbClr val="7030A0"/>
                </a:solidFill>
                <a:latin typeface="等线"/>
                <a:ea typeface="等线"/>
                <a:cs typeface="等线"/>
                <a:sym typeface="等线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>
                <a:solidFill>
                  <a:srgbClr val="7030A0"/>
                </a:solidFill>
                <a:latin typeface="等线"/>
                <a:ea typeface="等线"/>
                <a:cs typeface="等线"/>
                <a:sym typeface="等线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>
                <a:solidFill>
                  <a:srgbClr val="7030A0"/>
                </a:solidFill>
                <a:latin typeface="等线"/>
                <a:ea typeface="等线"/>
                <a:cs typeface="等线"/>
                <a:sym typeface="等线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>
                <a:solidFill>
                  <a:srgbClr val="7030A0"/>
                </a:solidFill>
                <a:latin typeface="等线"/>
                <a:ea typeface="等线"/>
                <a:cs typeface="等线"/>
                <a:sym typeface="等线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>
                <a:solidFill>
                  <a:srgbClr val="7030A0"/>
                </a:solidFill>
                <a:latin typeface="等线"/>
                <a:ea typeface="等线"/>
                <a:cs typeface="等线"/>
                <a:sym typeface="等线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9" name="矩形 6"/>
          <p:cNvSpPr/>
          <p:nvPr/>
        </p:nvSpPr>
        <p:spPr>
          <a:xfrm>
            <a:off x="0" y="0"/>
            <a:ext cx="815926" cy="13716000"/>
          </a:xfrm>
          <a:prstGeom prst="rect">
            <a:avLst/>
          </a:prstGeom>
          <a:gradFill>
            <a:gsLst>
              <a:gs pos="0">
                <a:srgbClr val="6955A3"/>
              </a:gs>
              <a:gs pos="46000">
                <a:srgbClr val="63A0D7"/>
              </a:gs>
              <a:gs pos="76000">
                <a:srgbClr val="255E91"/>
              </a:gs>
            </a:gsLst>
            <a:path path="circle">
              <a:fillToRect l="-19636" t="62278" r="119636" b="37721"/>
            </a:path>
          </a:gradFill>
          <a:ln w="25400">
            <a:solidFill>
              <a:srgbClr val="42719B"/>
            </a:solidFill>
            <a:miter/>
          </a:ln>
        </p:spPr>
        <p:txBody>
          <a:bodyPr tIns="91439" bIns="91439" anchor="ctr"/>
          <a:lstStyle/>
          <a:p>
            <a:pPr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pic>
        <p:nvPicPr>
          <p:cNvPr id="170" name="图片 7" descr="图片 7"/>
          <p:cNvPicPr>
            <a:picLocks noChangeAspect="1"/>
          </p:cNvPicPr>
          <p:nvPr/>
        </p:nvPicPr>
        <p:blipFill>
          <a:blip r:embed="rId2">
            <a:extLst/>
          </a:blip>
          <a:srcRect l="0" t="35897" r="0" b="38256"/>
          <a:stretch>
            <a:fillRect/>
          </a:stretch>
        </p:blipFill>
        <p:spPr>
          <a:xfrm>
            <a:off x="19964400" y="12688776"/>
            <a:ext cx="2881533" cy="744767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幻灯片编号"/>
          <p:cNvSpPr txBox="1"/>
          <p:nvPr>
            <p:ph type="sldNum" sz="quarter" idx="2"/>
          </p:nvPr>
        </p:nvSpPr>
        <p:spPr>
          <a:xfrm>
            <a:off x="18809456" y="12802235"/>
            <a:ext cx="534612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7030A0"/>
                </a:solidFill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bod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标题文本"/>
          <p:cNvSpPr txBox="1"/>
          <p:nvPr>
            <p:ph type="title"/>
          </p:nvPr>
        </p:nvSpPr>
        <p:spPr>
          <a:xfrm>
            <a:off x="831200" y="1186733"/>
            <a:ext cx="22721601" cy="1527201"/>
          </a:xfrm>
          <a:prstGeom prst="rect">
            <a:avLst/>
          </a:prstGeom>
        </p:spPr>
        <p:txBody>
          <a:bodyPr lIns="182849" tIns="182849" rIns="182849" bIns="182849" anchor="t"/>
          <a:lstStyle>
            <a:lvl1pPr algn="l" defTabSz="1828800">
              <a:lnSpc>
                <a:spcPct val="90000"/>
              </a:lnSpc>
              <a:defRPr sz="88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179" name="正文级别 1…"/>
          <p:cNvSpPr txBox="1"/>
          <p:nvPr>
            <p:ph type="body" idx="1"/>
          </p:nvPr>
        </p:nvSpPr>
        <p:spPr>
          <a:xfrm>
            <a:off x="831200" y="3073266"/>
            <a:ext cx="22721601" cy="9110400"/>
          </a:xfrm>
          <a:prstGeom prst="rect">
            <a:avLst/>
          </a:prstGeom>
        </p:spPr>
        <p:txBody>
          <a:bodyPr lIns="182849" tIns="182849" rIns="182849" bIns="182849" anchor="t"/>
          <a:lstStyle>
            <a:lvl1pPr marL="1066774" indent="-914378" defTabSz="1828800">
              <a:lnSpc>
                <a:spcPct val="90000"/>
              </a:lnSpc>
              <a:spcBef>
                <a:spcPts val="0"/>
              </a:spcBef>
              <a:buClrTx/>
              <a:buSzPts val="5600"/>
              <a:buFont typeface="Arial"/>
              <a:buChar char="●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783600" indent="-987753" defTabSz="1828800">
              <a:lnSpc>
                <a:spcPct val="90000"/>
              </a:lnSpc>
              <a:spcBef>
                <a:spcPts val="0"/>
              </a:spcBef>
              <a:buClrTx/>
              <a:buSzPts val="5600"/>
              <a:buFont typeface="Arial"/>
              <a:buChar char="○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590735" indent="-1185304" defTabSz="1828800">
              <a:lnSpc>
                <a:spcPct val="90000"/>
              </a:lnSpc>
              <a:spcBef>
                <a:spcPts val="0"/>
              </a:spcBef>
              <a:buClrTx/>
              <a:buSzPts val="5600"/>
              <a:buFont typeface="Arial"/>
              <a:buChar char="■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332020" indent="-1317004" defTabSz="1828800">
              <a:lnSpc>
                <a:spcPct val="90000"/>
              </a:lnSpc>
              <a:spcBef>
                <a:spcPts val="0"/>
              </a:spcBef>
              <a:buClrTx/>
              <a:buSzPts val="5600"/>
              <a:buFont typeface="Arial"/>
              <a:buChar char="●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941605" indent="-1317004" defTabSz="1828800">
              <a:lnSpc>
                <a:spcPct val="90000"/>
              </a:lnSpc>
              <a:spcBef>
                <a:spcPts val="0"/>
              </a:spcBef>
              <a:buClrTx/>
              <a:buSzPts val="5600"/>
              <a:buFont typeface="Arial"/>
              <a:buChar char="○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0" name="幻灯片编号"/>
          <p:cNvSpPr txBox="1"/>
          <p:nvPr>
            <p:ph type="sldNum" sz="quarter" idx="2"/>
          </p:nvPr>
        </p:nvSpPr>
        <p:spPr>
          <a:xfrm>
            <a:off x="23358340" y="12599395"/>
            <a:ext cx="698084" cy="721301"/>
          </a:xfrm>
          <a:prstGeom prst="rect">
            <a:avLst/>
          </a:prstGeom>
        </p:spPr>
        <p:txBody>
          <a:bodyPr lIns="182849" tIns="182849" rIns="182849" bIns="18284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像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标题文本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22" name="正文级别 1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two column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标题文本"/>
          <p:cNvSpPr txBox="1"/>
          <p:nvPr>
            <p:ph type="title"/>
          </p:nvPr>
        </p:nvSpPr>
        <p:spPr>
          <a:xfrm>
            <a:off x="831200" y="1186733"/>
            <a:ext cx="22721601" cy="1527201"/>
          </a:xfrm>
          <a:prstGeom prst="rect">
            <a:avLst/>
          </a:prstGeom>
        </p:spPr>
        <p:txBody>
          <a:bodyPr lIns="182849" tIns="182849" rIns="182849" bIns="182849" anchor="t"/>
          <a:lstStyle>
            <a:lvl1pPr algn="l" defTabSz="1828800">
              <a:lnSpc>
                <a:spcPct val="90000"/>
              </a:lnSpc>
              <a:defRPr sz="88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188" name="正文级别 1…"/>
          <p:cNvSpPr txBox="1"/>
          <p:nvPr>
            <p:ph type="body" sz="half" idx="1"/>
          </p:nvPr>
        </p:nvSpPr>
        <p:spPr>
          <a:xfrm>
            <a:off x="831200" y="3073266"/>
            <a:ext cx="10666401" cy="9110400"/>
          </a:xfrm>
          <a:prstGeom prst="rect">
            <a:avLst/>
          </a:prstGeom>
        </p:spPr>
        <p:txBody>
          <a:bodyPr lIns="182849" tIns="182849" rIns="182849" bIns="182849" anchor="t"/>
          <a:lstStyle>
            <a:lvl1pPr marL="1032907" indent="-846645" defTabSz="1828800">
              <a:lnSpc>
                <a:spcPct val="90000"/>
              </a:lnSpc>
              <a:spcBef>
                <a:spcPts val="0"/>
              </a:spcBef>
              <a:buClrTx/>
              <a:buSzPts val="3600"/>
              <a:buFont typeface="Arial"/>
              <a:buChar char="●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727157" indent="-914377" defTabSz="1828800">
              <a:lnSpc>
                <a:spcPct val="90000"/>
              </a:lnSpc>
              <a:spcBef>
                <a:spcPts val="0"/>
              </a:spcBef>
              <a:buClrTx/>
              <a:buSzPts val="3600"/>
              <a:buFont typeface="Arial"/>
              <a:buChar char="○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336741" indent="-914377" defTabSz="1828800">
              <a:lnSpc>
                <a:spcPct val="90000"/>
              </a:lnSpc>
              <a:spcBef>
                <a:spcPts val="0"/>
              </a:spcBef>
              <a:buClrTx/>
              <a:buSzPts val="3600"/>
              <a:buFont typeface="Arial"/>
              <a:buChar char="■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946326" indent="-914377" defTabSz="1828800">
              <a:lnSpc>
                <a:spcPct val="90000"/>
              </a:lnSpc>
              <a:spcBef>
                <a:spcPts val="0"/>
              </a:spcBef>
              <a:buClrTx/>
              <a:buSzPts val="3600"/>
              <a:buFont typeface="Arial"/>
              <a:buChar char="●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555911" indent="-914377" defTabSz="1828800">
              <a:lnSpc>
                <a:spcPct val="90000"/>
              </a:lnSpc>
              <a:spcBef>
                <a:spcPts val="0"/>
              </a:spcBef>
              <a:buClrTx/>
              <a:buSzPts val="3600"/>
              <a:buFont typeface="Arial"/>
              <a:buChar char="○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Google Shape;23;p5"/>
          <p:cNvSpPr txBox="1"/>
          <p:nvPr>
            <p:ph type="body" sz="half" idx="13"/>
          </p:nvPr>
        </p:nvSpPr>
        <p:spPr>
          <a:xfrm>
            <a:off x="12886400" y="3073265"/>
            <a:ext cx="10666401" cy="9110402"/>
          </a:xfrm>
          <a:prstGeom prst="rect">
            <a:avLst/>
          </a:prstGeom>
        </p:spPr>
        <p:txBody>
          <a:bodyPr lIns="182849" tIns="182849" rIns="182849" bIns="182849" anchor="t"/>
          <a:lstStyle/>
          <a:p>
            <a:pPr marL="1032907" indent="-846645" defTabSz="1828800">
              <a:lnSpc>
                <a:spcPct val="90000"/>
              </a:lnSpc>
              <a:spcBef>
                <a:spcPts val="0"/>
              </a:spcBef>
              <a:buClrTx/>
              <a:buSzPts val="3600"/>
              <a:buFont typeface="Arial"/>
              <a:buChar char="●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0" name="幻灯片编号"/>
          <p:cNvSpPr txBox="1"/>
          <p:nvPr>
            <p:ph type="sldNum" sz="quarter" idx="2"/>
          </p:nvPr>
        </p:nvSpPr>
        <p:spPr>
          <a:xfrm>
            <a:off x="23358340" y="12599395"/>
            <a:ext cx="698084" cy="721301"/>
          </a:xfrm>
          <a:prstGeom prst="rect">
            <a:avLst/>
          </a:prstGeom>
        </p:spPr>
        <p:txBody>
          <a:bodyPr lIns="182849" tIns="182849" rIns="182849" bIns="18284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标题文本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88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198" name="正文级别 1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/>
          <p:nvPr>
            <p:ph type="sldNum" sz="quarter" idx="2"/>
          </p:nvPr>
        </p:nvSpPr>
        <p:spPr>
          <a:xfrm>
            <a:off x="22192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文本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31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像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标题文本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标题文本</a:t>
            </a:r>
          </a:p>
        </p:txBody>
      </p:sp>
      <p:sp>
        <p:nvSpPr>
          <p:cNvPr id="40" name="正文级别 1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49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57" name="正文级别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图像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67" name="正文级别 1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8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正文级别 1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6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图像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图像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图像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标题文本</a:t>
            </a:r>
          </a:p>
        </p:txBody>
      </p:sp>
      <p:sp>
        <p:nvSpPr>
          <p:cNvPr id="3" name="正文级别 1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grxue@tianrang-inc.com" TargetMode="External"/><Relationship Id="rId3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"/><Relationship Id="rId3" Type="http://schemas.openxmlformats.org/officeDocument/2006/relationships/image" Target="../media/image8.tif"/><Relationship Id="rId4" Type="http://schemas.openxmlformats.org/officeDocument/2006/relationships/image" Target="../media/image9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17.png"/><Relationship Id="rId4" Type="http://schemas.openxmlformats.org/officeDocument/2006/relationships/image" Target="../media/image27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tif"/><Relationship Id="rId3" Type="http://schemas.openxmlformats.org/officeDocument/2006/relationships/image" Target="../media/image4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城市大脑中的算法实践与挑战"/>
          <p:cNvSpPr txBox="1"/>
          <p:nvPr>
            <p:ph type="ctrTitle"/>
          </p:nvPr>
        </p:nvSpPr>
        <p:spPr>
          <a:xfrm>
            <a:off x="1778000" y="1539835"/>
            <a:ext cx="20828000" cy="4648201"/>
          </a:xfrm>
          <a:prstGeom prst="rect">
            <a:avLst/>
          </a:prstGeom>
        </p:spPr>
        <p:txBody>
          <a:bodyPr/>
          <a:lstStyle/>
          <a:p>
            <a:pPr/>
            <a:r>
              <a:t>城市大脑中的算法实践与挑战</a:t>
            </a:r>
          </a:p>
        </p:txBody>
      </p:sp>
      <p:sp>
        <p:nvSpPr>
          <p:cNvPr id="209" name="薛贵荣…"/>
          <p:cNvSpPr txBox="1"/>
          <p:nvPr>
            <p:ph type="subTitle" sz="quarter" idx="1"/>
          </p:nvPr>
        </p:nvSpPr>
        <p:spPr>
          <a:xfrm>
            <a:off x="1778000" y="7565411"/>
            <a:ext cx="20828000" cy="2976105"/>
          </a:xfrm>
          <a:prstGeom prst="rect">
            <a:avLst/>
          </a:prstGeom>
        </p:spPr>
        <p:txBody>
          <a:bodyPr/>
          <a:lstStyle/>
          <a:p>
            <a:pPr>
              <a:defRPr sz="6000"/>
            </a:pPr>
            <a:r>
              <a:t>薛贵荣</a:t>
            </a:r>
          </a:p>
          <a:p>
            <a:pPr>
              <a:defRPr sz="6000"/>
            </a:pPr>
            <a:r>
              <a:rPr u="sng">
                <a:hlinkClick r:id="rId2" invalidUrl="" action="" tgtFrame="" tooltip="" history="1" highlightClick="0" endSnd="0"/>
              </a:rPr>
              <a:t>grxue@tianrang-inc.com</a:t>
            </a:r>
          </a:p>
        </p:txBody>
      </p:sp>
      <p:pic>
        <p:nvPicPr>
          <p:cNvPr id="210" name="图像" descr="图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8000" y="9467654"/>
            <a:ext cx="10668000" cy="546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信号灯和围棋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pPr/>
            <a:r>
              <a:t>规模带来的挑战</a:t>
            </a:r>
          </a:p>
        </p:txBody>
      </p:sp>
      <p:sp>
        <p:nvSpPr>
          <p:cNvPr id="244" name="围棋"/>
          <p:cNvSpPr txBox="1"/>
          <p:nvPr/>
        </p:nvSpPr>
        <p:spPr>
          <a:xfrm>
            <a:off x="10783682" y="4296120"/>
            <a:ext cx="975011" cy="696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3" tIns="62563" rIns="62563" bIns="62563" anchor="ctr">
            <a:spAutoFit/>
          </a:bodyPr>
          <a:lstStyle>
            <a:lvl1pPr algn="l" defTabSz="842323">
              <a:lnSpc>
                <a:spcPct val="110000"/>
              </a:lnSpc>
              <a:defRPr b="0" spc="96" sz="3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围棋</a:t>
            </a:r>
          </a:p>
        </p:txBody>
      </p:sp>
      <p:sp>
        <p:nvSpPr>
          <p:cNvPr id="245" name="城市"/>
          <p:cNvSpPr txBox="1"/>
          <p:nvPr/>
        </p:nvSpPr>
        <p:spPr>
          <a:xfrm>
            <a:off x="15620679" y="4317011"/>
            <a:ext cx="975011" cy="696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3" tIns="62563" rIns="62563" bIns="62563" anchor="ctr">
            <a:spAutoFit/>
          </a:bodyPr>
          <a:lstStyle>
            <a:lvl1pPr algn="l" defTabSz="842323">
              <a:lnSpc>
                <a:spcPct val="110000"/>
              </a:lnSpc>
              <a:defRPr b="0" spc="96" sz="3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城市</a:t>
            </a:r>
          </a:p>
        </p:txBody>
      </p:sp>
      <p:sp>
        <p:nvSpPr>
          <p:cNvPr id="246" name="问题"/>
          <p:cNvSpPr txBox="1"/>
          <p:nvPr/>
        </p:nvSpPr>
        <p:spPr>
          <a:xfrm>
            <a:off x="6232464" y="5431037"/>
            <a:ext cx="975011" cy="696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3" tIns="62563" rIns="62563" bIns="62563" anchor="ctr">
            <a:spAutoFit/>
          </a:bodyPr>
          <a:lstStyle>
            <a:lvl1pPr algn="l" defTabSz="842323">
              <a:lnSpc>
                <a:spcPct val="110000"/>
              </a:lnSpc>
              <a:defRPr b="0" spc="96" sz="3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问题</a:t>
            </a:r>
          </a:p>
        </p:txBody>
      </p:sp>
      <p:sp>
        <p:nvSpPr>
          <p:cNvPr id="247" name="空间"/>
          <p:cNvSpPr txBox="1"/>
          <p:nvPr/>
        </p:nvSpPr>
        <p:spPr>
          <a:xfrm>
            <a:off x="6232464" y="6616105"/>
            <a:ext cx="975011" cy="696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3" tIns="62563" rIns="62563" bIns="62563" anchor="ctr">
            <a:spAutoFit/>
          </a:bodyPr>
          <a:lstStyle>
            <a:lvl1pPr algn="l" defTabSz="842323">
              <a:lnSpc>
                <a:spcPct val="110000"/>
              </a:lnSpc>
              <a:defRPr b="0" spc="96" sz="3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空间</a:t>
            </a:r>
          </a:p>
        </p:txBody>
      </p:sp>
      <p:sp>
        <p:nvSpPr>
          <p:cNvPr id="248" name="19*19棋盘落子"/>
          <p:cNvSpPr txBox="1"/>
          <p:nvPr/>
        </p:nvSpPr>
        <p:spPr>
          <a:xfrm>
            <a:off x="9805231" y="5431037"/>
            <a:ext cx="2935391" cy="696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3" tIns="62563" rIns="62563" bIns="62563" anchor="ctr">
            <a:spAutoFit/>
          </a:bodyPr>
          <a:lstStyle>
            <a:lvl1pPr defTabSz="842323">
              <a:lnSpc>
                <a:spcPct val="110000"/>
              </a:lnSpc>
              <a:defRPr b="0" spc="96" sz="3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19*19棋盘落子</a:t>
            </a:r>
          </a:p>
        </p:txBody>
      </p:sp>
      <p:sp>
        <p:nvSpPr>
          <p:cNvPr id="249" name="361落子节点"/>
          <p:cNvSpPr txBox="1"/>
          <p:nvPr/>
        </p:nvSpPr>
        <p:spPr>
          <a:xfrm>
            <a:off x="10009511" y="6616105"/>
            <a:ext cx="2526832" cy="696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3" tIns="62563" rIns="62563" bIns="62563" anchor="ctr">
            <a:spAutoFit/>
          </a:bodyPr>
          <a:lstStyle>
            <a:lvl1pPr defTabSz="842323">
              <a:lnSpc>
                <a:spcPct val="110000"/>
              </a:lnSpc>
              <a:defRPr b="0" spc="96" sz="3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361落子节点</a:t>
            </a:r>
          </a:p>
        </p:txBody>
      </p:sp>
      <p:sp>
        <p:nvSpPr>
          <p:cNvPr id="250" name="100*100路口"/>
          <p:cNvSpPr txBox="1"/>
          <p:nvPr/>
        </p:nvSpPr>
        <p:spPr>
          <a:xfrm>
            <a:off x="14831597" y="5431037"/>
            <a:ext cx="2516799" cy="696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3" tIns="62563" rIns="62563" bIns="62563" anchor="ctr">
            <a:spAutoFit/>
          </a:bodyPr>
          <a:lstStyle>
            <a:lvl1pPr defTabSz="842323">
              <a:lnSpc>
                <a:spcPct val="110000"/>
              </a:lnSpc>
              <a:defRPr b="0" spc="96" sz="3200">
                <a:solidFill>
                  <a:srgbClr val="0098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50*50条道路</a:t>
            </a:r>
          </a:p>
        </p:txBody>
      </p:sp>
      <p:sp>
        <p:nvSpPr>
          <p:cNvPr id="251" name="～10000路口"/>
          <p:cNvSpPr txBox="1"/>
          <p:nvPr/>
        </p:nvSpPr>
        <p:spPr>
          <a:xfrm>
            <a:off x="14916773" y="6616105"/>
            <a:ext cx="2346453" cy="696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3" tIns="62563" rIns="62563" bIns="62563" anchor="ctr">
            <a:spAutoFit/>
          </a:bodyPr>
          <a:lstStyle>
            <a:lvl1pPr defTabSz="842323">
              <a:lnSpc>
                <a:spcPct val="110000"/>
              </a:lnSpc>
              <a:defRPr b="0" spc="96" sz="3200">
                <a:solidFill>
                  <a:srgbClr val="0098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～2500路口</a:t>
            </a:r>
          </a:p>
        </p:txBody>
      </p:sp>
      <p:sp>
        <p:nvSpPr>
          <p:cNvPr id="252" name="计算复杂性"/>
          <p:cNvSpPr txBox="1"/>
          <p:nvPr/>
        </p:nvSpPr>
        <p:spPr>
          <a:xfrm>
            <a:off x="5604172" y="7697661"/>
            <a:ext cx="2230787" cy="696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3" tIns="62563" rIns="62563" bIns="62563" anchor="ctr">
            <a:spAutoFit/>
          </a:bodyPr>
          <a:lstStyle>
            <a:lvl1pPr algn="l" defTabSz="842323">
              <a:lnSpc>
                <a:spcPct val="110000"/>
              </a:lnSpc>
              <a:defRPr b="0" spc="96" sz="3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计算复杂性</a:t>
            </a:r>
          </a:p>
        </p:txBody>
      </p:sp>
      <p:pic>
        <p:nvPicPr>
          <p:cNvPr id="253" name="图标.png" descr="图标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0384" y="3478395"/>
            <a:ext cx="15603232" cy="580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组 26.png" descr="组 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32097" y="7855643"/>
            <a:ext cx="2155657" cy="380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1.png" descr="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95784" y="7847222"/>
            <a:ext cx="1554283" cy="397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2222.png" descr="2222.png"/>
          <p:cNvPicPr>
            <a:picLocks noChangeAspect="1"/>
          </p:cNvPicPr>
          <p:nvPr/>
        </p:nvPicPr>
        <p:blipFill>
          <a:blip r:embed="rId5">
            <a:alphaModFix amt="90285"/>
            <a:extLst/>
          </a:blip>
          <a:stretch>
            <a:fillRect/>
          </a:stretch>
        </p:blipFill>
        <p:spPr>
          <a:xfrm>
            <a:off x="7548304" y="8600402"/>
            <a:ext cx="7449246" cy="13841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城市大脑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城市大脑</a:t>
            </a:r>
          </a:p>
        </p:txBody>
      </p:sp>
      <p:sp>
        <p:nvSpPr>
          <p:cNvPr id="259" name="利用城市的数据对城市资源进行管理，提升资源的效率"/>
          <p:cNvSpPr txBox="1"/>
          <p:nvPr>
            <p:ph type="body" sz="half" idx="1"/>
          </p:nvPr>
        </p:nvSpPr>
        <p:spPr>
          <a:xfrm>
            <a:off x="900098" y="2193993"/>
            <a:ext cx="22583804" cy="389322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7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利用城市的数据对城市资源进行管理，提升资源的效率</a:t>
            </a:r>
          </a:p>
        </p:txBody>
      </p:sp>
      <p:grpSp>
        <p:nvGrpSpPr>
          <p:cNvPr id="262" name="Google Shape;88;p18"/>
          <p:cNvGrpSpPr/>
          <p:nvPr/>
        </p:nvGrpSpPr>
        <p:grpSpPr>
          <a:xfrm>
            <a:off x="5155928" y="5049255"/>
            <a:ext cx="14072144" cy="8063563"/>
            <a:chOff x="0" y="0"/>
            <a:chExt cx="14072142" cy="8063562"/>
          </a:xfrm>
        </p:grpSpPr>
        <p:sp>
          <p:nvSpPr>
            <p:cNvPr id="260" name="矩形"/>
            <p:cNvSpPr/>
            <p:nvPr/>
          </p:nvSpPr>
          <p:spPr>
            <a:xfrm>
              <a:off x="0" y="0"/>
              <a:ext cx="14072143" cy="8063563"/>
            </a:xfrm>
            <a:prstGeom prst="rect">
              <a:avLst/>
            </a:prstGeom>
            <a:solidFill>
              <a:srgbClr val="20386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 sz="3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261" name="image6.jpeg" descr="image6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3365" r="0" b="0"/>
            <a:stretch>
              <a:fillRect/>
            </a:stretch>
          </p:blipFill>
          <p:spPr>
            <a:xfrm>
              <a:off x="0" y="0"/>
              <a:ext cx="14072143" cy="8063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城市大脑中的算法问题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城市大脑中的算法问题</a:t>
            </a:r>
          </a:p>
        </p:txBody>
      </p:sp>
      <p:sp>
        <p:nvSpPr>
          <p:cNvPr id="265" name="学习/理解城市如何运行（观察数据）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学习/理解城市如何运行（观察数据）</a:t>
            </a:r>
          </a:p>
          <a:p>
            <a:pPr/>
            <a:r>
              <a:t>观察城市状态</a:t>
            </a:r>
          </a:p>
          <a:p>
            <a:pPr/>
            <a:r>
              <a:t>学习一些常识概念（上下班、常驻人口、快递员等）</a:t>
            </a:r>
          </a:p>
          <a:p>
            <a:pPr/>
            <a:r>
              <a:t>对城市状态进行预测（事件等）</a:t>
            </a:r>
          </a:p>
          <a:p>
            <a:pPr/>
            <a:r>
              <a:t>学会推理（预测未来发生的行为）</a:t>
            </a:r>
          </a:p>
          <a:p>
            <a:pPr/>
            <a:r>
              <a:t>控制和决策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城市大脑中的算法问题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城市大脑中的算法问题</a:t>
            </a:r>
          </a:p>
        </p:txBody>
      </p:sp>
      <p:sp>
        <p:nvSpPr>
          <p:cNvPr id="268" name="行业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行业</a:t>
            </a:r>
          </a:p>
          <a:p>
            <a:pPr lvl="1"/>
            <a:r>
              <a:t>交通：信号灯控制、交通流量预测、拥堵发现与预测等</a:t>
            </a:r>
          </a:p>
          <a:p>
            <a:pPr lvl="1"/>
            <a:r>
              <a:t>公共安全：人群流量预测、案件发生的预测、案件线索预测、人脸识别、Person Re-Identification</a:t>
            </a:r>
          </a:p>
          <a:p>
            <a:pPr lvl="1"/>
            <a:r>
              <a:t>能耗：能源需求预测，大型数据中心能耗优化</a:t>
            </a:r>
          </a:p>
          <a:p>
            <a:pPr lvl="1"/>
            <a:r>
              <a:t>环境：计算城市中车辆的二氧化碳排放预测等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天壤在城市大脑的实践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天壤在城市大脑的实践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19456" y="3381376"/>
            <a:ext cx="4051928" cy="3112215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TextBox 9"/>
          <p:cNvSpPr txBox="1"/>
          <p:nvPr/>
        </p:nvSpPr>
        <p:spPr>
          <a:xfrm>
            <a:off x="12042897" y="3793340"/>
            <a:ext cx="10412817" cy="2900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SCATS</a:t>
            </a:r>
            <a:endParaRPr sz="5600"/>
          </a:p>
          <a:p>
            <a:pPr defTabSz="1828800">
              <a:defRPr b="0" sz="5600">
                <a:latin typeface="Calibri"/>
                <a:ea typeface="Calibri"/>
                <a:cs typeface="Calibri"/>
                <a:sym typeface="Calibri"/>
              </a:defRPr>
            </a:pPr>
            <a:r>
              <a:t>Sydney Co-ordinated Adaptive Traffic System</a:t>
            </a:r>
          </a:p>
        </p:txBody>
      </p:sp>
      <p:sp>
        <p:nvSpPr>
          <p:cNvPr id="274" name="Rectangle 14"/>
          <p:cNvSpPr txBox="1"/>
          <p:nvPr/>
        </p:nvSpPr>
        <p:spPr>
          <a:xfrm>
            <a:off x="1466038" y="10109162"/>
            <a:ext cx="3072726" cy="1770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b="0" sz="10800"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2018</a:t>
            </a:r>
          </a:p>
        </p:txBody>
      </p:sp>
      <p:sp>
        <p:nvSpPr>
          <p:cNvPr id="275" name="Rectangle 16"/>
          <p:cNvSpPr txBox="1"/>
          <p:nvPr/>
        </p:nvSpPr>
        <p:spPr>
          <a:xfrm>
            <a:off x="1225974" y="4097056"/>
            <a:ext cx="3072726" cy="1770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b="0" sz="10800"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1980</a:t>
            </a:r>
          </a:p>
        </p:txBody>
      </p:sp>
      <p:pic>
        <p:nvPicPr>
          <p:cNvPr id="276" name="Picture 18" descr="Pictur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19456" y="9194110"/>
            <a:ext cx="4051928" cy="3112215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Down Arrow 19"/>
          <p:cNvSpPr/>
          <p:nvPr/>
        </p:nvSpPr>
        <p:spPr>
          <a:xfrm>
            <a:off x="7584182" y="6997273"/>
            <a:ext cx="1522477" cy="1514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8" name="Rectangle 2"/>
          <p:cNvSpPr txBox="1"/>
          <p:nvPr/>
        </p:nvSpPr>
        <p:spPr>
          <a:xfrm>
            <a:off x="13098174" y="8653444"/>
            <a:ext cx="8302264" cy="183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b="0" sz="5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Each traffic signal: 8-10 manually designed plans</a:t>
            </a:r>
          </a:p>
        </p:txBody>
      </p:sp>
      <p:sp>
        <p:nvSpPr>
          <p:cNvPr id="279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243799" tIns="243799" rIns="243799" bIns="243799"/>
          <a:lstStyle>
            <a:lvl1pPr defTabSz="742950">
              <a:defRPr sz="10080"/>
            </a:lvl1pPr>
          </a:lstStyle>
          <a:p>
            <a:pPr/>
            <a:r>
              <a:t>信号灯控制的问题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19456" y="3381376"/>
            <a:ext cx="4051928" cy="3112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78037" y="3414217"/>
            <a:ext cx="4172299" cy="3018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16944" y="9262809"/>
            <a:ext cx="2352075" cy="3594813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Rectangle 14"/>
          <p:cNvSpPr txBox="1"/>
          <p:nvPr/>
        </p:nvSpPr>
        <p:spPr>
          <a:xfrm>
            <a:off x="1466038" y="10109162"/>
            <a:ext cx="3072726" cy="1770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b="0" sz="10800"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2018</a:t>
            </a:r>
          </a:p>
        </p:txBody>
      </p:sp>
      <p:sp>
        <p:nvSpPr>
          <p:cNvPr id="285" name="Rectangle 16"/>
          <p:cNvSpPr txBox="1"/>
          <p:nvPr/>
        </p:nvSpPr>
        <p:spPr>
          <a:xfrm>
            <a:off x="1225974" y="4097056"/>
            <a:ext cx="3072726" cy="1770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b="0" sz="10800"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1980</a:t>
            </a:r>
          </a:p>
        </p:txBody>
      </p:sp>
      <p:sp>
        <p:nvSpPr>
          <p:cNvPr id="286" name="Down Arrow 15"/>
          <p:cNvSpPr/>
          <p:nvPr/>
        </p:nvSpPr>
        <p:spPr>
          <a:xfrm>
            <a:off x="14493981" y="6994653"/>
            <a:ext cx="1522478" cy="1514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87" name="Picture 18" descr="Picture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19456" y="9194110"/>
            <a:ext cx="4051928" cy="3112215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Down Arrow 19"/>
          <p:cNvSpPr/>
          <p:nvPr/>
        </p:nvSpPr>
        <p:spPr>
          <a:xfrm>
            <a:off x="7584182" y="6997273"/>
            <a:ext cx="1522477" cy="1514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9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243799" tIns="243799" rIns="243799" bIns="243799"/>
          <a:lstStyle>
            <a:lvl1pPr defTabSz="742950">
              <a:defRPr sz="10080"/>
            </a:lvl1pPr>
          </a:lstStyle>
          <a:p>
            <a:pPr/>
            <a:r>
              <a:t>信号灯控制的问题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500565336.jpg" descr="500565336.jpg"/>
          <p:cNvPicPr>
            <a:picLocks noChangeAspect="1"/>
          </p:cNvPicPr>
          <p:nvPr/>
        </p:nvPicPr>
        <p:blipFill>
          <a:blip r:embed="rId2">
            <a:extLst/>
          </a:blip>
          <a:srcRect l="610" t="1857" r="609" b="1858"/>
          <a:stretch>
            <a:fillRect/>
          </a:stretch>
        </p:blipFill>
        <p:spPr>
          <a:xfrm>
            <a:off x="12655631" y="3289895"/>
            <a:ext cx="11263636" cy="71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31ACBEB6-596C-44FB-A780-86811EDAEC07.png" descr="31ACBEB6-596C-44FB-A780-86811EDAEC07.png"/>
          <p:cNvPicPr>
            <a:picLocks noChangeAspect="1"/>
          </p:cNvPicPr>
          <p:nvPr/>
        </p:nvPicPr>
        <p:blipFill>
          <a:blip r:embed="rId3">
            <a:extLst/>
          </a:blip>
          <a:srcRect l="235" t="24" r="15815" b="756"/>
          <a:stretch>
            <a:fillRect/>
          </a:stretch>
        </p:blipFill>
        <p:spPr>
          <a:xfrm>
            <a:off x="713248" y="3289299"/>
            <a:ext cx="11267928" cy="71374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优化快速路流量（8月15日）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62565" tIns="62565" rIns="62565" bIns="62565"/>
          <a:lstStyle>
            <a:lvl1pPr defTabSz="825380"/>
          </a:lstStyle>
          <a:p>
            <a:pPr/>
            <a:r>
              <a:t>优化快速路流量（8月15日）</a:t>
            </a:r>
          </a:p>
        </p:txBody>
      </p:sp>
      <p:pic>
        <p:nvPicPr>
          <p:cNvPr id="295" name="组 28.png" descr="组 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410" y="6037595"/>
            <a:ext cx="7393822" cy="4730509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25"/>
          <p:cNvSpPr txBox="1"/>
          <p:nvPr/>
        </p:nvSpPr>
        <p:spPr>
          <a:xfrm>
            <a:off x="2947648" y="5867197"/>
            <a:ext cx="461183" cy="455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l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25</a:t>
            </a:r>
          </a:p>
        </p:txBody>
      </p:sp>
      <p:sp>
        <p:nvSpPr>
          <p:cNvPr id="297" name="19"/>
          <p:cNvSpPr txBox="1"/>
          <p:nvPr/>
        </p:nvSpPr>
        <p:spPr>
          <a:xfrm>
            <a:off x="4076629" y="6950513"/>
            <a:ext cx="461183" cy="455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l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19</a:t>
            </a:r>
          </a:p>
        </p:txBody>
      </p:sp>
      <p:sp>
        <p:nvSpPr>
          <p:cNvPr id="298" name="26.5"/>
          <p:cNvSpPr txBox="1"/>
          <p:nvPr/>
        </p:nvSpPr>
        <p:spPr>
          <a:xfrm>
            <a:off x="6306781" y="5590490"/>
            <a:ext cx="706771" cy="455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l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26.5</a:t>
            </a:r>
          </a:p>
        </p:txBody>
      </p:sp>
      <p:sp>
        <p:nvSpPr>
          <p:cNvPr id="299" name="22.5"/>
          <p:cNvSpPr txBox="1"/>
          <p:nvPr/>
        </p:nvSpPr>
        <p:spPr>
          <a:xfrm>
            <a:off x="7409283" y="6314287"/>
            <a:ext cx="706771" cy="455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l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22.5</a:t>
            </a:r>
          </a:p>
        </p:txBody>
      </p:sp>
      <p:sp>
        <p:nvSpPr>
          <p:cNvPr id="300" name="早高峰"/>
          <p:cNvSpPr txBox="1"/>
          <p:nvPr/>
        </p:nvSpPr>
        <p:spPr>
          <a:xfrm>
            <a:off x="3289062" y="10789529"/>
            <a:ext cx="994891" cy="50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l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早高峰</a:t>
            </a:r>
          </a:p>
        </p:txBody>
      </p:sp>
      <p:sp>
        <p:nvSpPr>
          <p:cNvPr id="301" name="晚高峰"/>
          <p:cNvSpPr txBox="1"/>
          <p:nvPr/>
        </p:nvSpPr>
        <p:spPr>
          <a:xfrm>
            <a:off x="6739719" y="10789529"/>
            <a:ext cx="994892" cy="50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l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晚高峰</a:t>
            </a:r>
          </a:p>
        </p:txBody>
      </p:sp>
      <p:sp>
        <p:nvSpPr>
          <p:cNvPr id="302" name="200…"/>
          <p:cNvSpPr txBox="1"/>
          <p:nvPr/>
        </p:nvSpPr>
        <p:spPr>
          <a:xfrm>
            <a:off x="1330589" y="5687935"/>
            <a:ext cx="767637" cy="313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/>
          <a:p>
            <a:pPr defTabSz="1123153">
              <a:lnSpc>
                <a:spcPct val="90000"/>
              </a:lnSpc>
              <a:defRPr b="0" spc="72" sz="24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200</a:t>
            </a:r>
          </a:p>
          <a:p>
            <a:pPr defTabSz="1123153">
              <a:lnSpc>
                <a:spcPct val="90000"/>
              </a:lnSpc>
              <a:defRPr b="0" spc="72" sz="24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辆</a:t>
            </a:r>
          </a:p>
          <a:p>
            <a:pPr defTabSz="1123153">
              <a:lnSpc>
                <a:spcPct val="90000"/>
              </a:lnSpc>
              <a:defRPr b="0" spc="72" sz="24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车</a:t>
            </a:r>
          </a:p>
          <a:p>
            <a:pPr defTabSz="1123153">
              <a:lnSpc>
                <a:spcPct val="90000"/>
              </a:lnSpc>
              <a:defRPr b="0" spc="72" sz="24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的</a:t>
            </a:r>
          </a:p>
          <a:p>
            <a:pPr defTabSz="1123153">
              <a:lnSpc>
                <a:spcPct val="90000"/>
              </a:lnSpc>
              <a:defRPr b="0" spc="72" sz="24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数</a:t>
            </a:r>
          </a:p>
          <a:p>
            <a:pPr defTabSz="1123153">
              <a:lnSpc>
                <a:spcPct val="90000"/>
              </a:lnSpc>
              <a:defRPr b="0" spc="72" sz="24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据</a:t>
            </a:r>
          </a:p>
          <a:p>
            <a:pPr defTabSz="1123153">
              <a:lnSpc>
                <a:spcPct val="90000"/>
              </a:lnSpc>
              <a:defRPr b="0" spc="72" sz="24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统</a:t>
            </a:r>
          </a:p>
          <a:p>
            <a:pPr defTabSz="1123153">
              <a:lnSpc>
                <a:spcPct val="90000"/>
              </a:lnSpc>
              <a:defRPr b="0" spc="72" sz="24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计</a:t>
            </a:r>
          </a:p>
        </p:txBody>
      </p:sp>
      <p:sp>
        <p:nvSpPr>
          <p:cNvPr id="303" name="上塘-中河-时代 高架通行时间"/>
          <p:cNvSpPr txBox="1"/>
          <p:nvPr/>
        </p:nvSpPr>
        <p:spPr>
          <a:xfrm>
            <a:off x="2609302" y="3853372"/>
            <a:ext cx="6886727" cy="836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l" defTabSz="842322">
              <a:lnSpc>
                <a:spcPct val="110000"/>
              </a:lnSpc>
              <a:defRPr b="0" spc="91" sz="40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上塘-中河-时代 高架通行时间</a:t>
            </a:r>
          </a:p>
        </p:txBody>
      </p:sp>
      <p:sp>
        <p:nvSpPr>
          <p:cNvPr id="304" name="正方形"/>
          <p:cNvSpPr/>
          <p:nvPr/>
        </p:nvSpPr>
        <p:spPr>
          <a:xfrm>
            <a:off x="3547570" y="4752395"/>
            <a:ext cx="209023" cy="209023"/>
          </a:xfrm>
          <a:prstGeom prst="rect">
            <a:avLst/>
          </a:prstGeom>
          <a:solidFill>
            <a:srgbClr val="0098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l" defTabSz="1123153">
              <a:lnSpc>
                <a:spcPct val="110000"/>
              </a:lnSpc>
              <a:defRPr b="0" spc="72" sz="2400">
                <a:solidFill>
                  <a:srgbClr val="232323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</a:p>
        </p:txBody>
      </p:sp>
      <p:sp>
        <p:nvSpPr>
          <p:cNvPr id="305" name="使用前30日平均"/>
          <p:cNvSpPr txBox="1"/>
          <p:nvPr/>
        </p:nvSpPr>
        <p:spPr>
          <a:xfrm>
            <a:off x="3803625" y="4615768"/>
            <a:ext cx="2175302" cy="50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l" defTabSz="842322">
              <a:lnSpc>
                <a:spcPct val="110000"/>
              </a:lnSpc>
              <a:defRPr b="0" spc="49" sz="2200">
                <a:solidFill>
                  <a:srgbClr val="0098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使用前30日平均</a:t>
            </a:r>
          </a:p>
        </p:txBody>
      </p:sp>
      <p:sp>
        <p:nvSpPr>
          <p:cNvPr id="306" name="正方形"/>
          <p:cNvSpPr/>
          <p:nvPr/>
        </p:nvSpPr>
        <p:spPr>
          <a:xfrm>
            <a:off x="5987609" y="4752395"/>
            <a:ext cx="209023" cy="209023"/>
          </a:xfrm>
          <a:prstGeom prst="rect">
            <a:avLst/>
          </a:prstGeom>
          <a:solidFill>
            <a:srgbClr val="F23D69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l" defTabSz="1123153">
              <a:lnSpc>
                <a:spcPct val="110000"/>
              </a:lnSpc>
              <a:defRPr b="0" spc="72" sz="2400">
                <a:solidFill>
                  <a:srgbClr val="232323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</a:p>
        </p:txBody>
      </p:sp>
      <p:sp>
        <p:nvSpPr>
          <p:cNvPr id="307" name="使用当天"/>
          <p:cNvSpPr txBox="1"/>
          <p:nvPr/>
        </p:nvSpPr>
        <p:spPr>
          <a:xfrm>
            <a:off x="6243663" y="4615767"/>
            <a:ext cx="1280578" cy="50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l" defTabSz="842322">
              <a:lnSpc>
                <a:spcPct val="110000"/>
              </a:lnSpc>
              <a:defRPr b="0" spc="49" sz="2200">
                <a:solidFill>
                  <a:srgbClr val="F23D6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使用当天</a:t>
            </a:r>
          </a:p>
        </p:txBody>
      </p:sp>
      <p:pic>
        <p:nvPicPr>
          <p:cNvPr id="308" name="1111111.png" descr="11111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45128" y="6362159"/>
            <a:ext cx="10155760" cy="4337358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上塘-中河-时代 高架早高峰通行流量"/>
          <p:cNvSpPr txBox="1"/>
          <p:nvPr/>
        </p:nvSpPr>
        <p:spPr>
          <a:xfrm>
            <a:off x="13500301" y="3784788"/>
            <a:ext cx="8445411" cy="83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defTabSz="842322">
              <a:lnSpc>
                <a:spcPct val="110000"/>
              </a:lnSpc>
              <a:defRPr b="0" spc="91" sz="40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上塘-中河-时代 高架早高峰通行流量</a:t>
            </a:r>
          </a:p>
        </p:txBody>
      </p:sp>
      <p:sp>
        <p:nvSpPr>
          <p:cNvPr id="310" name="正方形"/>
          <p:cNvSpPr/>
          <p:nvPr/>
        </p:nvSpPr>
        <p:spPr>
          <a:xfrm>
            <a:off x="15578897" y="4683810"/>
            <a:ext cx="209023" cy="209023"/>
          </a:xfrm>
          <a:prstGeom prst="rect">
            <a:avLst/>
          </a:prstGeom>
          <a:solidFill>
            <a:srgbClr val="0098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l" defTabSz="1123153">
              <a:lnSpc>
                <a:spcPct val="110000"/>
              </a:lnSpc>
              <a:defRPr b="0" spc="72" sz="2400">
                <a:solidFill>
                  <a:srgbClr val="232323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</a:p>
        </p:txBody>
      </p:sp>
      <p:sp>
        <p:nvSpPr>
          <p:cNvPr id="311" name="月平均流量"/>
          <p:cNvSpPr txBox="1"/>
          <p:nvPr/>
        </p:nvSpPr>
        <p:spPr>
          <a:xfrm>
            <a:off x="15834948" y="4547182"/>
            <a:ext cx="1566264" cy="50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l" defTabSz="842322">
              <a:lnSpc>
                <a:spcPct val="110000"/>
              </a:lnSpc>
              <a:defRPr b="0" spc="49" sz="2200">
                <a:solidFill>
                  <a:srgbClr val="0098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月平均流量</a:t>
            </a:r>
          </a:p>
        </p:txBody>
      </p:sp>
      <p:sp>
        <p:nvSpPr>
          <p:cNvPr id="312" name="正方形"/>
          <p:cNvSpPr/>
          <p:nvPr/>
        </p:nvSpPr>
        <p:spPr>
          <a:xfrm>
            <a:off x="18018931" y="4683810"/>
            <a:ext cx="209021" cy="209023"/>
          </a:xfrm>
          <a:prstGeom prst="rect">
            <a:avLst/>
          </a:prstGeom>
          <a:solidFill>
            <a:srgbClr val="F23D69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l" defTabSz="1123153">
              <a:lnSpc>
                <a:spcPct val="110000"/>
              </a:lnSpc>
              <a:defRPr b="0" spc="72" sz="2400">
                <a:solidFill>
                  <a:srgbClr val="232323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</a:p>
        </p:txBody>
      </p:sp>
      <p:sp>
        <p:nvSpPr>
          <p:cNvPr id="313" name="8.15当天流量"/>
          <p:cNvSpPr txBox="1"/>
          <p:nvPr/>
        </p:nvSpPr>
        <p:spPr>
          <a:xfrm>
            <a:off x="18274983" y="4547182"/>
            <a:ext cx="1849517" cy="50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l" defTabSz="842322">
              <a:lnSpc>
                <a:spcPct val="110000"/>
              </a:lnSpc>
              <a:defRPr b="0" spc="49" sz="2200">
                <a:solidFill>
                  <a:srgbClr val="F23D6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8.15当天流量</a:t>
            </a:r>
          </a:p>
        </p:txBody>
      </p:sp>
      <p:sp>
        <p:nvSpPr>
          <p:cNvPr id="314" name="0"/>
          <p:cNvSpPr txBox="1"/>
          <p:nvPr/>
        </p:nvSpPr>
        <p:spPr>
          <a:xfrm>
            <a:off x="12245489" y="10434287"/>
            <a:ext cx="299507" cy="455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r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315" name="2000"/>
          <p:cNvSpPr txBox="1"/>
          <p:nvPr/>
        </p:nvSpPr>
        <p:spPr>
          <a:xfrm>
            <a:off x="11760465" y="9819058"/>
            <a:ext cx="784534" cy="455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r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2000</a:t>
            </a:r>
          </a:p>
        </p:txBody>
      </p:sp>
      <p:sp>
        <p:nvSpPr>
          <p:cNvPr id="316" name="4000"/>
          <p:cNvSpPr txBox="1"/>
          <p:nvPr/>
        </p:nvSpPr>
        <p:spPr>
          <a:xfrm>
            <a:off x="11760465" y="9203829"/>
            <a:ext cx="784534" cy="455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r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4000</a:t>
            </a:r>
          </a:p>
        </p:txBody>
      </p:sp>
      <p:sp>
        <p:nvSpPr>
          <p:cNvPr id="317" name="6000"/>
          <p:cNvSpPr txBox="1"/>
          <p:nvPr/>
        </p:nvSpPr>
        <p:spPr>
          <a:xfrm>
            <a:off x="11760465" y="8588599"/>
            <a:ext cx="784534" cy="455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r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6000</a:t>
            </a:r>
          </a:p>
        </p:txBody>
      </p:sp>
      <p:sp>
        <p:nvSpPr>
          <p:cNvPr id="318" name="8000"/>
          <p:cNvSpPr txBox="1"/>
          <p:nvPr/>
        </p:nvSpPr>
        <p:spPr>
          <a:xfrm>
            <a:off x="11760465" y="7973371"/>
            <a:ext cx="784534" cy="455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r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8000</a:t>
            </a:r>
          </a:p>
        </p:txBody>
      </p:sp>
      <p:sp>
        <p:nvSpPr>
          <p:cNvPr id="319" name="10000"/>
          <p:cNvSpPr txBox="1"/>
          <p:nvPr/>
        </p:nvSpPr>
        <p:spPr>
          <a:xfrm>
            <a:off x="11598787" y="7358143"/>
            <a:ext cx="946209" cy="455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r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10000</a:t>
            </a:r>
          </a:p>
        </p:txBody>
      </p:sp>
      <p:sp>
        <p:nvSpPr>
          <p:cNvPr id="320" name="12000"/>
          <p:cNvSpPr txBox="1"/>
          <p:nvPr/>
        </p:nvSpPr>
        <p:spPr>
          <a:xfrm>
            <a:off x="11598787" y="6742915"/>
            <a:ext cx="946209" cy="455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r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12000</a:t>
            </a:r>
          </a:p>
        </p:txBody>
      </p:sp>
      <p:sp>
        <p:nvSpPr>
          <p:cNvPr id="321" name="14000"/>
          <p:cNvSpPr txBox="1"/>
          <p:nvPr/>
        </p:nvSpPr>
        <p:spPr>
          <a:xfrm>
            <a:off x="11598787" y="6127685"/>
            <a:ext cx="946209" cy="455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r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14000</a:t>
            </a:r>
          </a:p>
        </p:txBody>
      </p:sp>
      <p:sp>
        <p:nvSpPr>
          <p:cNvPr id="322" name="上塘大关路口"/>
          <p:cNvSpPr txBox="1"/>
          <p:nvPr/>
        </p:nvSpPr>
        <p:spPr>
          <a:xfrm>
            <a:off x="13418155" y="10720946"/>
            <a:ext cx="1851951" cy="50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上塘大关路口</a:t>
            </a:r>
          </a:p>
        </p:txBody>
      </p:sp>
      <p:sp>
        <p:nvSpPr>
          <p:cNvPr id="323" name="中河凤起路口"/>
          <p:cNvSpPr txBox="1"/>
          <p:nvPr/>
        </p:nvSpPr>
        <p:spPr>
          <a:xfrm>
            <a:off x="16828314" y="10720946"/>
            <a:ext cx="1851951" cy="50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中河凤起路口</a:t>
            </a:r>
          </a:p>
        </p:txBody>
      </p:sp>
      <p:sp>
        <p:nvSpPr>
          <p:cNvPr id="324" name="时代滨兴路口"/>
          <p:cNvSpPr txBox="1"/>
          <p:nvPr/>
        </p:nvSpPr>
        <p:spPr>
          <a:xfrm>
            <a:off x="20238477" y="10720946"/>
            <a:ext cx="1851951" cy="50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时代滨兴路口</a:t>
            </a:r>
          </a:p>
        </p:txBody>
      </p:sp>
      <p:sp>
        <p:nvSpPr>
          <p:cNvPr id="325" name="矩形"/>
          <p:cNvSpPr/>
          <p:nvPr/>
        </p:nvSpPr>
        <p:spPr>
          <a:xfrm>
            <a:off x="2939869" y="9541539"/>
            <a:ext cx="1564132" cy="672578"/>
          </a:xfrm>
          <a:prstGeom prst="rect">
            <a:avLst/>
          </a:prstGeom>
          <a:solidFill>
            <a:srgbClr val="23232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l" defTabSz="1123153">
              <a:lnSpc>
                <a:spcPct val="110000"/>
              </a:lnSpc>
              <a:defRPr b="0" spc="72" sz="2400">
                <a:latin typeface="Microsoft YaHei"/>
                <a:ea typeface="Microsoft YaHei"/>
                <a:cs typeface="Microsoft YaHei"/>
                <a:sym typeface="Microsoft YaHei"/>
              </a:defRPr>
            </a:pPr>
          </a:p>
        </p:txBody>
      </p:sp>
      <p:sp>
        <p:nvSpPr>
          <p:cNvPr id="326" name="下降24%"/>
          <p:cNvSpPr txBox="1"/>
          <p:nvPr/>
        </p:nvSpPr>
        <p:spPr>
          <a:xfrm>
            <a:off x="2636647" y="9459654"/>
            <a:ext cx="2170576" cy="836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defTabSz="821531">
              <a:defRPr b="0" sz="40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下降24%</a:t>
            </a:r>
          </a:p>
        </p:txBody>
      </p:sp>
      <p:sp>
        <p:nvSpPr>
          <p:cNvPr id="327" name="矩形"/>
          <p:cNvSpPr/>
          <p:nvPr/>
        </p:nvSpPr>
        <p:spPr>
          <a:xfrm>
            <a:off x="6390528" y="9541539"/>
            <a:ext cx="1564132" cy="672578"/>
          </a:xfrm>
          <a:prstGeom prst="rect">
            <a:avLst/>
          </a:prstGeom>
          <a:solidFill>
            <a:srgbClr val="23232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l" defTabSz="1123153">
              <a:lnSpc>
                <a:spcPct val="110000"/>
              </a:lnSpc>
              <a:defRPr b="0" spc="72" sz="2400">
                <a:latin typeface="Microsoft YaHei"/>
                <a:ea typeface="Microsoft YaHei"/>
                <a:cs typeface="Microsoft YaHei"/>
                <a:sym typeface="Microsoft YaHei"/>
              </a:defRPr>
            </a:pPr>
          </a:p>
        </p:txBody>
      </p:sp>
      <p:sp>
        <p:nvSpPr>
          <p:cNvPr id="328" name="下降15%"/>
          <p:cNvSpPr txBox="1"/>
          <p:nvPr/>
        </p:nvSpPr>
        <p:spPr>
          <a:xfrm>
            <a:off x="6087306" y="9459654"/>
            <a:ext cx="2170576" cy="836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defTabSz="821531">
              <a:defRPr b="0" sz="40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下降15%</a:t>
            </a:r>
          </a:p>
        </p:txBody>
      </p:sp>
      <p:sp>
        <p:nvSpPr>
          <p:cNvPr id="329" name="矩形"/>
          <p:cNvSpPr/>
          <p:nvPr/>
        </p:nvSpPr>
        <p:spPr>
          <a:xfrm>
            <a:off x="13562060" y="9472954"/>
            <a:ext cx="1564132" cy="672578"/>
          </a:xfrm>
          <a:prstGeom prst="rect">
            <a:avLst/>
          </a:prstGeom>
          <a:solidFill>
            <a:srgbClr val="23232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l" defTabSz="1123153">
              <a:lnSpc>
                <a:spcPct val="110000"/>
              </a:lnSpc>
              <a:defRPr b="0" spc="72" sz="2400">
                <a:latin typeface="Microsoft YaHei"/>
                <a:ea typeface="Microsoft YaHei"/>
                <a:cs typeface="Microsoft YaHei"/>
                <a:sym typeface="Microsoft YaHei"/>
              </a:defRPr>
            </a:pPr>
          </a:p>
        </p:txBody>
      </p:sp>
      <p:sp>
        <p:nvSpPr>
          <p:cNvPr id="330" name="上升12%"/>
          <p:cNvSpPr txBox="1"/>
          <p:nvPr/>
        </p:nvSpPr>
        <p:spPr>
          <a:xfrm>
            <a:off x="13258838" y="9391069"/>
            <a:ext cx="2170576" cy="836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defTabSz="821531">
              <a:defRPr b="0" sz="40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上升12%</a:t>
            </a:r>
          </a:p>
        </p:txBody>
      </p:sp>
      <p:sp>
        <p:nvSpPr>
          <p:cNvPr id="331" name="矩形"/>
          <p:cNvSpPr/>
          <p:nvPr/>
        </p:nvSpPr>
        <p:spPr>
          <a:xfrm>
            <a:off x="16940936" y="9472954"/>
            <a:ext cx="1564132" cy="672578"/>
          </a:xfrm>
          <a:prstGeom prst="rect">
            <a:avLst/>
          </a:prstGeom>
          <a:solidFill>
            <a:srgbClr val="23232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l" defTabSz="1123153">
              <a:lnSpc>
                <a:spcPct val="110000"/>
              </a:lnSpc>
              <a:defRPr b="0" spc="72" sz="2400">
                <a:latin typeface="Microsoft YaHei"/>
                <a:ea typeface="Microsoft YaHei"/>
                <a:cs typeface="Microsoft YaHei"/>
                <a:sym typeface="Microsoft YaHei"/>
              </a:defRPr>
            </a:pPr>
          </a:p>
        </p:txBody>
      </p:sp>
      <p:sp>
        <p:nvSpPr>
          <p:cNvPr id="332" name="上升8%"/>
          <p:cNvSpPr txBox="1"/>
          <p:nvPr/>
        </p:nvSpPr>
        <p:spPr>
          <a:xfrm>
            <a:off x="16778983" y="9391069"/>
            <a:ext cx="1888050" cy="836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defTabSz="821531">
              <a:defRPr b="0" sz="40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上升8%</a:t>
            </a:r>
          </a:p>
        </p:txBody>
      </p:sp>
      <p:sp>
        <p:nvSpPr>
          <p:cNvPr id="333" name="矩形"/>
          <p:cNvSpPr/>
          <p:nvPr/>
        </p:nvSpPr>
        <p:spPr>
          <a:xfrm>
            <a:off x="20366738" y="9472954"/>
            <a:ext cx="1564132" cy="672578"/>
          </a:xfrm>
          <a:prstGeom prst="rect">
            <a:avLst/>
          </a:prstGeom>
          <a:solidFill>
            <a:srgbClr val="23232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l" defTabSz="1123153">
              <a:lnSpc>
                <a:spcPct val="110000"/>
              </a:lnSpc>
              <a:defRPr b="0" spc="72" sz="2400">
                <a:latin typeface="Microsoft YaHei"/>
                <a:ea typeface="Microsoft YaHei"/>
                <a:cs typeface="Microsoft YaHei"/>
                <a:sym typeface="Microsoft YaHei"/>
              </a:defRPr>
            </a:pPr>
          </a:p>
        </p:txBody>
      </p:sp>
      <p:sp>
        <p:nvSpPr>
          <p:cNvPr id="334" name="上升17%"/>
          <p:cNvSpPr txBox="1"/>
          <p:nvPr/>
        </p:nvSpPr>
        <p:spPr>
          <a:xfrm>
            <a:off x="20063516" y="9391069"/>
            <a:ext cx="2170576" cy="836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defTabSz="821531">
              <a:defRPr b="0" sz="40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上升17%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中河高架梅登路口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62565" tIns="62565" rIns="62565" bIns="62565"/>
          <a:lstStyle>
            <a:lvl1pPr defTabSz="825380"/>
          </a:lstStyle>
          <a:p>
            <a:pPr/>
            <a:r>
              <a:t>中河高架梅登路口</a:t>
            </a:r>
          </a:p>
        </p:txBody>
      </p:sp>
      <p:sp>
        <p:nvSpPr>
          <p:cNvPr id="337" name="物理构造特殊，路段冲突点10+…"/>
          <p:cNvSpPr txBox="1"/>
          <p:nvPr/>
        </p:nvSpPr>
        <p:spPr>
          <a:xfrm>
            <a:off x="1788968" y="3202920"/>
            <a:ext cx="9529226" cy="296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/>
          <a:p>
            <a:pPr marL="406150" indent="-406150" algn="l" defTabSz="1123153">
              <a:lnSpc>
                <a:spcPct val="150000"/>
              </a:lnSpc>
              <a:buSzPct val="100000"/>
              <a:buChar char="•"/>
              <a:defRPr b="0" spc="91" sz="40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物理构造特殊，路段冲突点10+</a:t>
            </a:r>
            <a:endParaRPr spc="90" sz="3000"/>
          </a:p>
          <a:p>
            <a:pPr marL="406150" indent="-406150" algn="l" defTabSz="1123153">
              <a:lnSpc>
                <a:spcPct val="150000"/>
              </a:lnSpc>
              <a:buSzPct val="100000"/>
              <a:buChar char="•"/>
              <a:defRPr b="0" spc="91" sz="40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高峰时段持续过饱和状态，满负荷运行</a:t>
            </a:r>
          </a:p>
          <a:p>
            <a:pPr marL="406150" indent="-406150" algn="l" defTabSz="1123153">
              <a:lnSpc>
                <a:spcPct val="150000"/>
              </a:lnSpc>
              <a:buSzPct val="100000"/>
              <a:buChar char="•"/>
              <a:defRPr b="0" spc="91" sz="40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平峰时段平均行驶速度也较慢</a:t>
            </a:r>
          </a:p>
        </p:txBody>
      </p:sp>
      <p:pic>
        <p:nvPicPr>
          <p:cNvPr id="338" name="组 29.png" descr="组 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3614" y="7320291"/>
            <a:ext cx="11152977" cy="3939455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0"/>
          <p:cNvSpPr txBox="1"/>
          <p:nvPr/>
        </p:nvSpPr>
        <p:spPr>
          <a:xfrm>
            <a:off x="10425094" y="11001644"/>
            <a:ext cx="299508" cy="455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r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340" name="10"/>
          <p:cNvSpPr txBox="1"/>
          <p:nvPr/>
        </p:nvSpPr>
        <p:spPr>
          <a:xfrm>
            <a:off x="10263418" y="10027575"/>
            <a:ext cx="461183" cy="455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r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341" name="20"/>
          <p:cNvSpPr txBox="1"/>
          <p:nvPr/>
        </p:nvSpPr>
        <p:spPr>
          <a:xfrm>
            <a:off x="10263418" y="9053504"/>
            <a:ext cx="461183" cy="455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r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20</a:t>
            </a:r>
          </a:p>
        </p:txBody>
      </p:sp>
      <p:sp>
        <p:nvSpPr>
          <p:cNvPr id="342" name="30"/>
          <p:cNvSpPr txBox="1"/>
          <p:nvPr/>
        </p:nvSpPr>
        <p:spPr>
          <a:xfrm>
            <a:off x="10263418" y="8079435"/>
            <a:ext cx="461183" cy="455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r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30</a:t>
            </a:r>
          </a:p>
        </p:txBody>
      </p:sp>
      <p:sp>
        <p:nvSpPr>
          <p:cNvPr id="343" name="40"/>
          <p:cNvSpPr txBox="1"/>
          <p:nvPr/>
        </p:nvSpPr>
        <p:spPr>
          <a:xfrm>
            <a:off x="10263418" y="7105369"/>
            <a:ext cx="461183" cy="455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r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40</a:t>
            </a:r>
          </a:p>
        </p:txBody>
      </p:sp>
      <p:sp>
        <p:nvSpPr>
          <p:cNvPr id="344" name="km/h"/>
          <p:cNvSpPr txBox="1"/>
          <p:nvPr/>
        </p:nvSpPr>
        <p:spPr>
          <a:xfrm>
            <a:off x="10285544" y="6491422"/>
            <a:ext cx="1055073" cy="60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l" defTabSz="842322">
              <a:lnSpc>
                <a:spcPct val="110000"/>
              </a:lnSpc>
              <a:defRPr b="0" spc="72" sz="3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km/h</a:t>
            </a:r>
          </a:p>
        </p:txBody>
      </p:sp>
      <p:sp>
        <p:nvSpPr>
          <p:cNvPr id="345" name="原控制系统"/>
          <p:cNvSpPr txBox="1"/>
          <p:nvPr/>
        </p:nvSpPr>
        <p:spPr>
          <a:xfrm>
            <a:off x="12471173" y="11405157"/>
            <a:ext cx="2215552" cy="696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defTabSz="842322">
              <a:lnSpc>
                <a:spcPct val="110000"/>
              </a:lnSpc>
              <a:defRPr b="0" spc="72" sz="3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原控制系统</a:t>
            </a:r>
          </a:p>
        </p:txBody>
      </p:sp>
      <p:sp>
        <p:nvSpPr>
          <p:cNvPr id="346" name="机器智能信号灯系统"/>
          <p:cNvSpPr txBox="1"/>
          <p:nvPr/>
        </p:nvSpPr>
        <p:spPr>
          <a:xfrm>
            <a:off x="17104107" y="11405157"/>
            <a:ext cx="3877728" cy="696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defTabSz="842322">
              <a:lnSpc>
                <a:spcPct val="110000"/>
              </a:lnSpc>
              <a:defRPr b="0" spc="72" sz="3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机器智能信号灯系统</a:t>
            </a:r>
          </a:p>
        </p:txBody>
      </p:sp>
      <p:sp>
        <p:nvSpPr>
          <p:cNvPr id="347" name="提升42%"/>
          <p:cNvSpPr txBox="1"/>
          <p:nvPr/>
        </p:nvSpPr>
        <p:spPr>
          <a:xfrm>
            <a:off x="17881600" y="9462425"/>
            <a:ext cx="2322739" cy="15856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2565" tIns="62565" rIns="62565" bIns="62565" anchor="ctr">
            <a:spAutoFit/>
          </a:bodyPr>
          <a:lstStyle>
            <a:lvl1pPr defTabSz="821531">
              <a:defRPr b="0" sz="44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提升42%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城市的规模发展带来新的挑战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城市的规模发展带来新的挑战</a:t>
            </a:r>
          </a:p>
        </p:txBody>
      </p:sp>
      <p:sp>
        <p:nvSpPr>
          <p:cNvPr id="213" name="正文"/>
          <p:cNvSpPr txBox="1"/>
          <p:nvPr>
            <p:ph type="body" sz="quarter" idx="4294967295"/>
          </p:nvPr>
        </p:nvSpPr>
        <p:spPr>
          <a:xfrm>
            <a:off x="1778000" y="7924800"/>
            <a:ext cx="20828000" cy="1587500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0"/>
              </a:spcBef>
              <a:buClrTx/>
              <a:buSzTx/>
              <a:buNone/>
              <a:defRPr sz="5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上塘高架北向南文晖路口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62565" tIns="62565" rIns="62565" bIns="62565"/>
          <a:lstStyle>
            <a:lvl1pPr defTabSz="825380"/>
          </a:lstStyle>
          <a:p>
            <a:pPr/>
            <a:r>
              <a:t>上塘高架北向南文晖路口</a:t>
            </a:r>
          </a:p>
        </p:txBody>
      </p:sp>
      <p:sp>
        <p:nvSpPr>
          <p:cNvPr id="350" name="地处环北立交，物理结构特殊…"/>
          <p:cNvSpPr txBox="1"/>
          <p:nvPr/>
        </p:nvSpPr>
        <p:spPr>
          <a:xfrm>
            <a:off x="1487252" y="3157793"/>
            <a:ext cx="9896087" cy="2969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/>
          <a:p>
            <a:pPr marL="406150" indent="-406150" algn="l" defTabSz="1123153">
              <a:lnSpc>
                <a:spcPct val="150000"/>
              </a:lnSpc>
              <a:buSzPct val="100000"/>
              <a:buChar char="•"/>
              <a:defRPr b="0" spc="91" sz="40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地处环北立交，物理结构特殊</a:t>
            </a:r>
          </a:p>
          <a:p>
            <a:pPr marL="406150" indent="-406150" algn="l" defTabSz="1123153">
              <a:lnSpc>
                <a:spcPct val="150000"/>
              </a:lnSpc>
              <a:buSzPct val="100000"/>
              <a:buChar char="•"/>
              <a:defRPr b="0" spc="91" sz="40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车流交织复杂，车流量变化很大</a:t>
            </a:r>
          </a:p>
          <a:p>
            <a:pPr marL="406150" indent="-406150" algn="l" defTabSz="1123153">
              <a:lnSpc>
                <a:spcPct val="150000"/>
              </a:lnSpc>
              <a:buSzPct val="100000"/>
              <a:buChar char="•"/>
              <a:defRPr b="0" spc="91" sz="40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高峰时满负荷运行，平峰时才有调控空间</a:t>
            </a:r>
          </a:p>
        </p:txBody>
      </p:sp>
      <p:pic>
        <p:nvPicPr>
          <p:cNvPr id="351" name="组 29.png" descr="组 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1055" y="7510521"/>
            <a:ext cx="11152977" cy="3939454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0"/>
          <p:cNvSpPr txBox="1"/>
          <p:nvPr/>
        </p:nvSpPr>
        <p:spPr>
          <a:xfrm>
            <a:off x="10402534" y="11191872"/>
            <a:ext cx="299508" cy="455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r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353" name="10"/>
          <p:cNvSpPr txBox="1"/>
          <p:nvPr/>
        </p:nvSpPr>
        <p:spPr>
          <a:xfrm>
            <a:off x="10240861" y="10217803"/>
            <a:ext cx="461183" cy="455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r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14</a:t>
            </a:r>
          </a:p>
        </p:txBody>
      </p:sp>
      <p:sp>
        <p:nvSpPr>
          <p:cNvPr id="354" name="20"/>
          <p:cNvSpPr txBox="1"/>
          <p:nvPr/>
        </p:nvSpPr>
        <p:spPr>
          <a:xfrm>
            <a:off x="10240861" y="9252338"/>
            <a:ext cx="461183" cy="455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r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28</a:t>
            </a:r>
          </a:p>
        </p:txBody>
      </p:sp>
      <p:sp>
        <p:nvSpPr>
          <p:cNvPr id="355" name="30"/>
          <p:cNvSpPr txBox="1"/>
          <p:nvPr/>
        </p:nvSpPr>
        <p:spPr>
          <a:xfrm>
            <a:off x="10240861" y="8269666"/>
            <a:ext cx="461183" cy="455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r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42</a:t>
            </a:r>
          </a:p>
        </p:txBody>
      </p:sp>
      <p:sp>
        <p:nvSpPr>
          <p:cNvPr id="356" name="40"/>
          <p:cNvSpPr txBox="1"/>
          <p:nvPr/>
        </p:nvSpPr>
        <p:spPr>
          <a:xfrm>
            <a:off x="10240861" y="7295600"/>
            <a:ext cx="461183" cy="455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r" defTabSz="842322">
              <a:lnSpc>
                <a:spcPct val="110000"/>
              </a:lnSpc>
              <a:defRPr b="0" spc="49" sz="2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56</a:t>
            </a:r>
          </a:p>
        </p:txBody>
      </p:sp>
      <p:sp>
        <p:nvSpPr>
          <p:cNvPr id="357" name="km/h"/>
          <p:cNvSpPr txBox="1"/>
          <p:nvPr/>
        </p:nvSpPr>
        <p:spPr>
          <a:xfrm>
            <a:off x="10262984" y="6681653"/>
            <a:ext cx="1055073" cy="607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algn="l" defTabSz="842322">
              <a:lnSpc>
                <a:spcPct val="110000"/>
              </a:lnSpc>
              <a:defRPr b="0" spc="72" sz="3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km/h</a:t>
            </a:r>
          </a:p>
        </p:txBody>
      </p:sp>
      <p:sp>
        <p:nvSpPr>
          <p:cNvPr id="358" name="原控制系统"/>
          <p:cNvSpPr txBox="1"/>
          <p:nvPr/>
        </p:nvSpPr>
        <p:spPr>
          <a:xfrm>
            <a:off x="12448615" y="11595385"/>
            <a:ext cx="2215552" cy="696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defTabSz="842322">
              <a:lnSpc>
                <a:spcPct val="110000"/>
              </a:lnSpc>
              <a:defRPr b="0" spc="72" sz="3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原控制系统</a:t>
            </a:r>
          </a:p>
        </p:txBody>
      </p:sp>
      <p:sp>
        <p:nvSpPr>
          <p:cNvPr id="359" name="机器智能信号灯系统"/>
          <p:cNvSpPr txBox="1"/>
          <p:nvPr/>
        </p:nvSpPr>
        <p:spPr>
          <a:xfrm>
            <a:off x="17081547" y="11595385"/>
            <a:ext cx="3877728" cy="696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2565" tIns="62565" rIns="62565" bIns="62565" anchor="ctr">
            <a:spAutoFit/>
          </a:bodyPr>
          <a:lstStyle>
            <a:lvl1pPr defTabSz="842322">
              <a:lnSpc>
                <a:spcPct val="110000"/>
              </a:lnSpc>
              <a:defRPr b="0" spc="72" sz="3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机器智能信号灯系统</a:t>
            </a:r>
          </a:p>
        </p:txBody>
      </p:sp>
      <p:sp>
        <p:nvSpPr>
          <p:cNvPr id="360" name="矩形"/>
          <p:cNvSpPr/>
          <p:nvPr/>
        </p:nvSpPr>
        <p:spPr>
          <a:xfrm>
            <a:off x="17859041" y="9966315"/>
            <a:ext cx="2322739" cy="862364"/>
          </a:xfrm>
          <a:prstGeom prst="rect">
            <a:avLst/>
          </a:prstGeom>
          <a:solidFill>
            <a:srgbClr val="23232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l" defTabSz="1123153">
              <a:lnSpc>
                <a:spcPct val="110000"/>
              </a:lnSpc>
              <a:defRPr b="0" spc="72" sz="2400">
                <a:latin typeface="Microsoft YaHei"/>
                <a:ea typeface="Microsoft YaHei"/>
                <a:cs typeface="Microsoft YaHei"/>
                <a:sym typeface="Microsoft YaHei"/>
              </a:defRPr>
            </a:pPr>
          </a:p>
        </p:txBody>
      </p:sp>
      <p:sp>
        <p:nvSpPr>
          <p:cNvPr id="361" name="提升42%"/>
          <p:cNvSpPr txBox="1"/>
          <p:nvPr/>
        </p:nvSpPr>
        <p:spPr>
          <a:xfrm>
            <a:off x="17780031" y="9674528"/>
            <a:ext cx="2401750" cy="14459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2565" tIns="62565" rIns="62565" bIns="62565" anchor="ctr">
            <a:spAutoFit/>
          </a:bodyPr>
          <a:lstStyle>
            <a:lvl1pPr defTabSz="821531">
              <a:defRPr b="0" sz="40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提升50.7%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1、依靠人力去解决，效果有限…"/>
          <p:cNvSpPr txBox="1"/>
          <p:nvPr>
            <p:ph type="title"/>
          </p:nvPr>
        </p:nvSpPr>
        <p:spPr>
          <a:xfrm>
            <a:off x="2093778" y="5404156"/>
            <a:ext cx="21487640" cy="3443617"/>
          </a:xfrm>
          <a:prstGeom prst="rect">
            <a:avLst/>
          </a:prstGeom>
        </p:spPr>
        <p:txBody>
          <a:bodyPr/>
          <a:lstStyle/>
          <a:p>
            <a:pPr algn="l" defTabSz="577850">
              <a:defRPr sz="6510"/>
            </a:pPr>
            <a:r>
              <a:t>1、依靠人力去解决，效果有限</a:t>
            </a:r>
          </a:p>
          <a:p>
            <a:pPr algn="l" defTabSz="577850">
              <a:defRPr sz="6510"/>
            </a:pPr>
          </a:p>
          <a:p>
            <a:pPr algn="l" defTabSz="577850">
              <a:defRPr sz="6510"/>
            </a:pPr>
            <a:r>
              <a:t>2、依靠机器学习去解决，没有足够的标定数据</a:t>
            </a:r>
          </a:p>
        </p:txBody>
      </p:sp>
      <p:sp>
        <p:nvSpPr>
          <p:cNvPr id="364" name="城市的挑战"/>
          <p:cNvSpPr txBox="1"/>
          <p:nvPr/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0" sz="11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信号灯控制的算法</a:t>
            </a:r>
          </a:p>
        </p:txBody>
      </p:sp>
      <p:sp>
        <p:nvSpPr>
          <p:cNvPr id="365" name="深度强化学习"/>
          <p:cNvSpPr txBox="1"/>
          <p:nvPr/>
        </p:nvSpPr>
        <p:spPr>
          <a:xfrm>
            <a:off x="4756849" y="9649943"/>
            <a:ext cx="14870302" cy="3036095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defRPr b="0" sz="125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深度强化学习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深度强化学习"/>
          <p:cNvSpPr txBox="1"/>
          <p:nvPr>
            <p:ph type="title"/>
          </p:nvPr>
        </p:nvSpPr>
        <p:spPr>
          <a:xfrm>
            <a:off x="1924325" y="-693093"/>
            <a:ext cx="20812762" cy="3036094"/>
          </a:xfrm>
          <a:prstGeom prst="rect">
            <a:avLst/>
          </a:prstGeom>
        </p:spPr>
        <p:txBody>
          <a:bodyPr/>
          <a:lstStyle/>
          <a:p>
            <a:pPr/>
            <a:r>
              <a:t>深度强化学习</a:t>
            </a:r>
          </a:p>
        </p:txBody>
      </p:sp>
      <p:sp>
        <p:nvSpPr>
          <p:cNvPr id="368" name="动态系统，不断学习"/>
          <p:cNvSpPr txBox="1"/>
          <p:nvPr/>
        </p:nvSpPr>
        <p:spPr>
          <a:xfrm>
            <a:off x="623682" y="11757979"/>
            <a:ext cx="7216739" cy="1117605"/>
          </a:xfrm>
          <a:prstGeom prst="rect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5252" tIns="95252" rIns="95252" bIns="95252" anchor="ctr">
            <a:spAutoFit/>
          </a:bodyPr>
          <a:lstStyle>
            <a:lvl1pPr defTabSz="821531">
              <a:defRPr b="0" sz="5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动态系统，不断学习</a:t>
            </a:r>
          </a:p>
        </p:txBody>
      </p:sp>
      <p:sp>
        <p:nvSpPr>
          <p:cNvPr id="369" name="AB测试，E&amp;E方法论"/>
          <p:cNvSpPr txBox="1"/>
          <p:nvPr/>
        </p:nvSpPr>
        <p:spPr>
          <a:xfrm>
            <a:off x="10577780" y="11757979"/>
            <a:ext cx="3505851" cy="1117605"/>
          </a:xfrm>
          <a:prstGeom prst="rect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5252" tIns="95252" rIns="95252" bIns="95252" anchor="ctr">
            <a:spAutoFit/>
          </a:bodyPr>
          <a:lstStyle>
            <a:lvl1pPr defTabSz="821531">
              <a:defRPr b="0" sz="5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E&amp;E方法论</a:t>
            </a:r>
          </a:p>
        </p:txBody>
      </p:sp>
      <p:sp>
        <p:nvSpPr>
          <p:cNvPr id="370" name="与环境交互，自动调优"/>
          <p:cNvSpPr txBox="1"/>
          <p:nvPr/>
        </p:nvSpPr>
        <p:spPr>
          <a:xfrm>
            <a:off x="16858408" y="11757979"/>
            <a:ext cx="6807206" cy="1117605"/>
          </a:xfrm>
          <a:prstGeom prst="rect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5252" tIns="95252" rIns="95252" bIns="95252" anchor="ctr">
            <a:spAutoFit/>
          </a:bodyPr>
          <a:lstStyle>
            <a:lvl1pPr defTabSz="821531">
              <a:defRPr b="0" sz="52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与环境交互，自动调优</a:t>
            </a:r>
          </a:p>
        </p:txBody>
      </p:sp>
      <p:sp>
        <p:nvSpPr>
          <p:cNvPr id="371" name="Action"/>
          <p:cNvSpPr txBox="1"/>
          <p:nvPr/>
        </p:nvSpPr>
        <p:spPr>
          <a:xfrm>
            <a:off x="11198297" y="2293142"/>
            <a:ext cx="1498605" cy="1092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5252" tIns="95252" rIns="95252" bIns="95252" anchor="ctr">
            <a:spAutoFit/>
          </a:bodyPr>
          <a:lstStyle>
            <a:lvl1pPr defTabSz="821531">
              <a:defRPr b="0" sz="51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决策</a:t>
            </a:r>
          </a:p>
        </p:txBody>
      </p:sp>
      <p:sp>
        <p:nvSpPr>
          <p:cNvPr id="372" name="机器人"/>
          <p:cNvSpPr/>
          <p:nvPr/>
        </p:nvSpPr>
        <p:spPr>
          <a:xfrm>
            <a:off x="5076545" y="5532107"/>
            <a:ext cx="1543504" cy="2192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7636" y="0"/>
                </a:moveTo>
                <a:cubicBezTo>
                  <a:pt x="7308" y="0"/>
                  <a:pt x="7042" y="178"/>
                  <a:pt x="7042" y="398"/>
                </a:cubicBezTo>
                <a:lnTo>
                  <a:pt x="7042" y="1269"/>
                </a:lnTo>
                <a:cubicBezTo>
                  <a:pt x="7042" y="1360"/>
                  <a:pt x="6932" y="1434"/>
                  <a:pt x="6796" y="1434"/>
                </a:cubicBezTo>
                <a:lnTo>
                  <a:pt x="6444" y="1434"/>
                </a:lnTo>
                <a:cubicBezTo>
                  <a:pt x="6308" y="1434"/>
                  <a:pt x="6197" y="1509"/>
                  <a:pt x="6197" y="1600"/>
                </a:cubicBezTo>
                <a:lnTo>
                  <a:pt x="6197" y="2450"/>
                </a:lnTo>
                <a:cubicBezTo>
                  <a:pt x="6197" y="2541"/>
                  <a:pt x="6308" y="2614"/>
                  <a:pt x="6444" y="2614"/>
                </a:cubicBezTo>
                <a:lnTo>
                  <a:pt x="6796" y="2614"/>
                </a:lnTo>
                <a:cubicBezTo>
                  <a:pt x="6932" y="2614"/>
                  <a:pt x="7042" y="2688"/>
                  <a:pt x="7042" y="2779"/>
                </a:cubicBezTo>
                <a:lnTo>
                  <a:pt x="7042" y="4048"/>
                </a:lnTo>
                <a:lnTo>
                  <a:pt x="4708" y="4048"/>
                </a:lnTo>
                <a:cubicBezTo>
                  <a:pt x="4373" y="4048"/>
                  <a:pt x="4102" y="4230"/>
                  <a:pt x="4102" y="4455"/>
                </a:cubicBezTo>
                <a:lnTo>
                  <a:pt x="4102" y="5592"/>
                </a:lnTo>
                <a:lnTo>
                  <a:pt x="3470" y="5592"/>
                </a:lnTo>
                <a:lnTo>
                  <a:pt x="3470" y="5197"/>
                </a:lnTo>
                <a:cubicBezTo>
                  <a:pt x="3470" y="5006"/>
                  <a:pt x="3238" y="4850"/>
                  <a:pt x="2952" y="4850"/>
                </a:cubicBezTo>
                <a:lnTo>
                  <a:pt x="575" y="4850"/>
                </a:lnTo>
                <a:cubicBezTo>
                  <a:pt x="289" y="4850"/>
                  <a:pt x="57" y="5006"/>
                  <a:pt x="57" y="5197"/>
                </a:cubicBezTo>
                <a:lnTo>
                  <a:pt x="57" y="9364"/>
                </a:lnTo>
                <a:cubicBezTo>
                  <a:pt x="57" y="9530"/>
                  <a:pt x="233" y="9669"/>
                  <a:pt x="464" y="9703"/>
                </a:cubicBezTo>
                <a:lnTo>
                  <a:pt x="464" y="10395"/>
                </a:lnTo>
                <a:cubicBezTo>
                  <a:pt x="233" y="10429"/>
                  <a:pt x="57" y="10568"/>
                  <a:pt x="57" y="10734"/>
                </a:cubicBezTo>
                <a:lnTo>
                  <a:pt x="57" y="13326"/>
                </a:lnTo>
                <a:cubicBezTo>
                  <a:pt x="57" y="13518"/>
                  <a:pt x="290" y="13672"/>
                  <a:pt x="575" y="13672"/>
                </a:cubicBezTo>
                <a:lnTo>
                  <a:pt x="771" y="13672"/>
                </a:lnTo>
                <a:lnTo>
                  <a:pt x="117" y="14205"/>
                </a:lnTo>
                <a:cubicBezTo>
                  <a:pt x="10" y="14293"/>
                  <a:pt x="-27" y="14412"/>
                  <a:pt x="19" y="14521"/>
                </a:cubicBezTo>
                <a:lnTo>
                  <a:pt x="480" y="15614"/>
                </a:lnTo>
                <a:cubicBezTo>
                  <a:pt x="506" y="15676"/>
                  <a:pt x="590" y="15719"/>
                  <a:pt x="686" y="15719"/>
                </a:cubicBezTo>
                <a:lnTo>
                  <a:pt x="1020" y="15719"/>
                </a:lnTo>
                <a:cubicBezTo>
                  <a:pt x="1138" y="15719"/>
                  <a:pt x="1234" y="15655"/>
                  <a:pt x="1234" y="15576"/>
                </a:cubicBezTo>
                <a:lnTo>
                  <a:pt x="1234" y="14788"/>
                </a:lnTo>
                <a:cubicBezTo>
                  <a:pt x="1234" y="14591"/>
                  <a:pt x="1472" y="14431"/>
                  <a:pt x="1765" y="14431"/>
                </a:cubicBezTo>
                <a:cubicBezTo>
                  <a:pt x="2058" y="14431"/>
                  <a:pt x="2293" y="14591"/>
                  <a:pt x="2293" y="14788"/>
                </a:cubicBezTo>
                <a:lnTo>
                  <a:pt x="2293" y="15576"/>
                </a:lnTo>
                <a:cubicBezTo>
                  <a:pt x="2293" y="15655"/>
                  <a:pt x="2389" y="15719"/>
                  <a:pt x="2507" y="15719"/>
                </a:cubicBezTo>
                <a:lnTo>
                  <a:pt x="2842" y="15719"/>
                </a:lnTo>
                <a:cubicBezTo>
                  <a:pt x="2937" y="15719"/>
                  <a:pt x="3022" y="15676"/>
                  <a:pt x="3048" y="15614"/>
                </a:cubicBezTo>
                <a:lnTo>
                  <a:pt x="3508" y="14521"/>
                </a:lnTo>
                <a:cubicBezTo>
                  <a:pt x="3554" y="14412"/>
                  <a:pt x="3518" y="14293"/>
                  <a:pt x="3410" y="14205"/>
                </a:cubicBezTo>
                <a:lnTo>
                  <a:pt x="2756" y="13672"/>
                </a:lnTo>
                <a:lnTo>
                  <a:pt x="2952" y="13672"/>
                </a:lnTo>
                <a:cubicBezTo>
                  <a:pt x="3238" y="13672"/>
                  <a:pt x="3470" y="13518"/>
                  <a:pt x="3470" y="13326"/>
                </a:cubicBezTo>
                <a:lnTo>
                  <a:pt x="3470" y="10734"/>
                </a:lnTo>
                <a:cubicBezTo>
                  <a:pt x="3470" y="10568"/>
                  <a:pt x="3297" y="10429"/>
                  <a:pt x="3065" y="10395"/>
                </a:cubicBezTo>
                <a:lnTo>
                  <a:pt x="3065" y="9703"/>
                </a:lnTo>
                <a:cubicBezTo>
                  <a:pt x="3297" y="9669"/>
                  <a:pt x="3470" y="9530"/>
                  <a:pt x="3470" y="9364"/>
                </a:cubicBezTo>
                <a:lnTo>
                  <a:pt x="3470" y="7843"/>
                </a:lnTo>
                <a:lnTo>
                  <a:pt x="4102" y="7843"/>
                </a:lnTo>
                <a:lnTo>
                  <a:pt x="4102" y="13265"/>
                </a:lnTo>
                <a:cubicBezTo>
                  <a:pt x="4102" y="13490"/>
                  <a:pt x="4373" y="13672"/>
                  <a:pt x="4708" y="13672"/>
                </a:cubicBezTo>
                <a:lnTo>
                  <a:pt x="5367" y="13672"/>
                </a:lnTo>
                <a:lnTo>
                  <a:pt x="5367" y="19636"/>
                </a:lnTo>
                <a:cubicBezTo>
                  <a:pt x="5367" y="19764"/>
                  <a:pt x="5302" y="19890"/>
                  <a:pt x="5186" y="19992"/>
                </a:cubicBezTo>
                <a:lnTo>
                  <a:pt x="4326" y="20751"/>
                </a:lnTo>
                <a:cubicBezTo>
                  <a:pt x="4210" y="20853"/>
                  <a:pt x="4145" y="20979"/>
                  <a:pt x="4145" y="21107"/>
                </a:cubicBezTo>
                <a:lnTo>
                  <a:pt x="4145" y="21327"/>
                </a:lnTo>
                <a:cubicBezTo>
                  <a:pt x="4145" y="21477"/>
                  <a:pt x="4328" y="21600"/>
                  <a:pt x="4552" y="21600"/>
                </a:cubicBezTo>
                <a:lnTo>
                  <a:pt x="9040" y="21600"/>
                </a:lnTo>
                <a:cubicBezTo>
                  <a:pt x="9264" y="21600"/>
                  <a:pt x="9447" y="21477"/>
                  <a:pt x="9447" y="21327"/>
                </a:cubicBezTo>
                <a:lnTo>
                  <a:pt x="9447" y="13672"/>
                </a:lnTo>
                <a:lnTo>
                  <a:pt x="12099" y="13672"/>
                </a:lnTo>
                <a:lnTo>
                  <a:pt x="12099" y="21327"/>
                </a:lnTo>
                <a:cubicBezTo>
                  <a:pt x="12099" y="21477"/>
                  <a:pt x="12282" y="21600"/>
                  <a:pt x="12506" y="21600"/>
                </a:cubicBezTo>
                <a:lnTo>
                  <a:pt x="16994" y="21600"/>
                </a:lnTo>
                <a:cubicBezTo>
                  <a:pt x="17218" y="21600"/>
                  <a:pt x="17399" y="21477"/>
                  <a:pt x="17399" y="21327"/>
                </a:cubicBezTo>
                <a:lnTo>
                  <a:pt x="17399" y="21107"/>
                </a:lnTo>
                <a:cubicBezTo>
                  <a:pt x="17399" y="20979"/>
                  <a:pt x="17336" y="20853"/>
                  <a:pt x="17220" y="20751"/>
                </a:cubicBezTo>
                <a:lnTo>
                  <a:pt x="16357" y="19992"/>
                </a:lnTo>
                <a:cubicBezTo>
                  <a:pt x="16241" y="19890"/>
                  <a:pt x="16179" y="19764"/>
                  <a:pt x="16179" y="19636"/>
                </a:cubicBezTo>
                <a:lnTo>
                  <a:pt x="16179" y="13672"/>
                </a:lnTo>
                <a:lnTo>
                  <a:pt x="16838" y="13672"/>
                </a:lnTo>
                <a:cubicBezTo>
                  <a:pt x="17173" y="13672"/>
                  <a:pt x="17444" y="13490"/>
                  <a:pt x="17444" y="13265"/>
                </a:cubicBezTo>
                <a:lnTo>
                  <a:pt x="17444" y="7843"/>
                </a:lnTo>
                <a:lnTo>
                  <a:pt x="18075" y="7843"/>
                </a:lnTo>
                <a:lnTo>
                  <a:pt x="18075" y="9364"/>
                </a:lnTo>
                <a:cubicBezTo>
                  <a:pt x="18075" y="9530"/>
                  <a:pt x="18249" y="9669"/>
                  <a:pt x="18480" y="9703"/>
                </a:cubicBezTo>
                <a:lnTo>
                  <a:pt x="18480" y="10395"/>
                </a:lnTo>
                <a:cubicBezTo>
                  <a:pt x="18249" y="10429"/>
                  <a:pt x="18075" y="10568"/>
                  <a:pt x="18075" y="10734"/>
                </a:cubicBezTo>
                <a:lnTo>
                  <a:pt x="18075" y="13326"/>
                </a:lnTo>
                <a:cubicBezTo>
                  <a:pt x="18075" y="13518"/>
                  <a:pt x="18308" y="13672"/>
                  <a:pt x="18594" y="13672"/>
                </a:cubicBezTo>
                <a:lnTo>
                  <a:pt x="18790" y="13672"/>
                </a:lnTo>
                <a:lnTo>
                  <a:pt x="18136" y="14205"/>
                </a:lnTo>
                <a:cubicBezTo>
                  <a:pt x="18028" y="14293"/>
                  <a:pt x="17991" y="14412"/>
                  <a:pt x="18038" y="14521"/>
                </a:cubicBezTo>
                <a:lnTo>
                  <a:pt x="18498" y="15614"/>
                </a:lnTo>
                <a:cubicBezTo>
                  <a:pt x="18524" y="15676"/>
                  <a:pt x="18609" y="15719"/>
                  <a:pt x="18704" y="15719"/>
                </a:cubicBezTo>
                <a:lnTo>
                  <a:pt x="19039" y="15719"/>
                </a:lnTo>
                <a:cubicBezTo>
                  <a:pt x="19157" y="15719"/>
                  <a:pt x="19250" y="15655"/>
                  <a:pt x="19250" y="15576"/>
                </a:cubicBezTo>
                <a:lnTo>
                  <a:pt x="19250" y="14788"/>
                </a:lnTo>
                <a:cubicBezTo>
                  <a:pt x="19250" y="14591"/>
                  <a:pt x="19488" y="14431"/>
                  <a:pt x="19781" y="14431"/>
                </a:cubicBezTo>
                <a:cubicBezTo>
                  <a:pt x="20074" y="14431"/>
                  <a:pt x="20312" y="14591"/>
                  <a:pt x="20312" y="14788"/>
                </a:cubicBezTo>
                <a:lnTo>
                  <a:pt x="20312" y="15576"/>
                </a:lnTo>
                <a:cubicBezTo>
                  <a:pt x="20312" y="15655"/>
                  <a:pt x="20408" y="15719"/>
                  <a:pt x="20525" y="15719"/>
                </a:cubicBezTo>
                <a:lnTo>
                  <a:pt x="20860" y="15719"/>
                </a:lnTo>
                <a:cubicBezTo>
                  <a:pt x="20955" y="15719"/>
                  <a:pt x="21038" y="15676"/>
                  <a:pt x="21064" y="15614"/>
                </a:cubicBezTo>
                <a:lnTo>
                  <a:pt x="21527" y="14521"/>
                </a:lnTo>
                <a:cubicBezTo>
                  <a:pt x="21573" y="14412"/>
                  <a:pt x="21536" y="14293"/>
                  <a:pt x="21429" y="14205"/>
                </a:cubicBezTo>
                <a:lnTo>
                  <a:pt x="20775" y="13672"/>
                </a:lnTo>
                <a:lnTo>
                  <a:pt x="20971" y="13672"/>
                </a:lnTo>
                <a:cubicBezTo>
                  <a:pt x="21256" y="13672"/>
                  <a:pt x="21489" y="13518"/>
                  <a:pt x="21489" y="13326"/>
                </a:cubicBezTo>
                <a:lnTo>
                  <a:pt x="21489" y="10734"/>
                </a:lnTo>
                <a:cubicBezTo>
                  <a:pt x="21489" y="10568"/>
                  <a:pt x="21313" y="10429"/>
                  <a:pt x="21081" y="10395"/>
                </a:cubicBezTo>
                <a:lnTo>
                  <a:pt x="21081" y="9703"/>
                </a:lnTo>
                <a:cubicBezTo>
                  <a:pt x="21313" y="9669"/>
                  <a:pt x="21489" y="9530"/>
                  <a:pt x="21489" y="9364"/>
                </a:cubicBezTo>
                <a:lnTo>
                  <a:pt x="21489" y="5197"/>
                </a:lnTo>
                <a:cubicBezTo>
                  <a:pt x="21489" y="5006"/>
                  <a:pt x="21256" y="4850"/>
                  <a:pt x="20971" y="4850"/>
                </a:cubicBezTo>
                <a:lnTo>
                  <a:pt x="18594" y="4850"/>
                </a:lnTo>
                <a:cubicBezTo>
                  <a:pt x="18308" y="4850"/>
                  <a:pt x="18075" y="5006"/>
                  <a:pt x="18075" y="5197"/>
                </a:cubicBezTo>
                <a:lnTo>
                  <a:pt x="18075" y="5592"/>
                </a:lnTo>
                <a:lnTo>
                  <a:pt x="17444" y="5592"/>
                </a:lnTo>
                <a:lnTo>
                  <a:pt x="17444" y="4455"/>
                </a:lnTo>
                <a:cubicBezTo>
                  <a:pt x="17444" y="4230"/>
                  <a:pt x="17173" y="4048"/>
                  <a:pt x="16838" y="4048"/>
                </a:cubicBezTo>
                <a:lnTo>
                  <a:pt x="14503" y="4048"/>
                </a:lnTo>
                <a:lnTo>
                  <a:pt x="14503" y="2779"/>
                </a:lnTo>
                <a:cubicBezTo>
                  <a:pt x="14503" y="2688"/>
                  <a:pt x="14614" y="2614"/>
                  <a:pt x="14750" y="2614"/>
                </a:cubicBezTo>
                <a:lnTo>
                  <a:pt x="15102" y="2614"/>
                </a:lnTo>
                <a:cubicBezTo>
                  <a:pt x="15238" y="2614"/>
                  <a:pt x="15349" y="2541"/>
                  <a:pt x="15349" y="2450"/>
                </a:cubicBezTo>
                <a:lnTo>
                  <a:pt x="15349" y="1600"/>
                </a:lnTo>
                <a:cubicBezTo>
                  <a:pt x="15349" y="1509"/>
                  <a:pt x="15238" y="1434"/>
                  <a:pt x="15102" y="1434"/>
                </a:cubicBezTo>
                <a:lnTo>
                  <a:pt x="14750" y="1434"/>
                </a:lnTo>
                <a:cubicBezTo>
                  <a:pt x="14614" y="1434"/>
                  <a:pt x="14503" y="1360"/>
                  <a:pt x="14503" y="1269"/>
                </a:cubicBezTo>
                <a:lnTo>
                  <a:pt x="14503" y="398"/>
                </a:lnTo>
                <a:cubicBezTo>
                  <a:pt x="14503" y="178"/>
                  <a:pt x="14238" y="0"/>
                  <a:pt x="13910" y="0"/>
                </a:cubicBezTo>
                <a:lnTo>
                  <a:pt x="7636" y="0"/>
                </a:lnTo>
                <a:close/>
                <a:moveTo>
                  <a:pt x="9228" y="1434"/>
                </a:moveTo>
                <a:cubicBezTo>
                  <a:pt x="9713" y="1434"/>
                  <a:pt x="10106" y="1700"/>
                  <a:pt x="10106" y="2025"/>
                </a:cubicBezTo>
                <a:cubicBezTo>
                  <a:pt x="10106" y="2350"/>
                  <a:pt x="9713" y="2614"/>
                  <a:pt x="9228" y="2614"/>
                </a:cubicBezTo>
                <a:cubicBezTo>
                  <a:pt x="8743" y="2614"/>
                  <a:pt x="8351" y="2350"/>
                  <a:pt x="8351" y="2025"/>
                </a:cubicBezTo>
                <a:cubicBezTo>
                  <a:pt x="8351" y="1700"/>
                  <a:pt x="8743" y="1434"/>
                  <a:pt x="9228" y="1434"/>
                </a:cubicBezTo>
                <a:close/>
                <a:moveTo>
                  <a:pt x="12317" y="1434"/>
                </a:moveTo>
                <a:cubicBezTo>
                  <a:pt x="12802" y="1434"/>
                  <a:pt x="13195" y="1700"/>
                  <a:pt x="13195" y="2025"/>
                </a:cubicBezTo>
                <a:cubicBezTo>
                  <a:pt x="13195" y="2350"/>
                  <a:pt x="12802" y="2614"/>
                  <a:pt x="12317" y="2614"/>
                </a:cubicBezTo>
                <a:cubicBezTo>
                  <a:pt x="11832" y="2614"/>
                  <a:pt x="11440" y="2350"/>
                  <a:pt x="11440" y="2025"/>
                </a:cubicBezTo>
                <a:cubicBezTo>
                  <a:pt x="11440" y="1700"/>
                  <a:pt x="11832" y="1434"/>
                  <a:pt x="12317" y="1434"/>
                </a:cubicBezTo>
                <a:close/>
                <a:moveTo>
                  <a:pt x="8091" y="5474"/>
                </a:moveTo>
                <a:lnTo>
                  <a:pt x="13454" y="5474"/>
                </a:lnTo>
                <a:lnTo>
                  <a:pt x="13454" y="7795"/>
                </a:lnTo>
                <a:lnTo>
                  <a:pt x="8091" y="7795"/>
                </a:lnTo>
                <a:lnTo>
                  <a:pt x="8091" y="5474"/>
                </a:lnTo>
                <a:close/>
                <a:moveTo>
                  <a:pt x="8688" y="8716"/>
                </a:moveTo>
                <a:cubicBezTo>
                  <a:pt x="9016" y="8716"/>
                  <a:pt x="9281" y="8895"/>
                  <a:pt x="9281" y="9116"/>
                </a:cubicBezTo>
                <a:cubicBezTo>
                  <a:pt x="9281" y="9336"/>
                  <a:pt x="9016" y="9514"/>
                  <a:pt x="8688" y="9514"/>
                </a:cubicBezTo>
                <a:cubicBezTo>
                  <a:pt x="8359" y="9514"/>
                  <a:pt x="8091" y="9336"/>
                  <a:pt x="8091" y="9116"/>
                </a:cubicBezTo>
                <a:cubicBezTo>
                  <a:pt x="8091" y="8895"/>
                  <a:pt x="8359" y="8716"/>
                  <a:pt x="8688" y="8716"/>
                </a:cubicBezTo>
                <a:close/>
                <a:moveTo>
                  <a:pt x="10773" y="8716"/>
                </a:moveTo>
                <a:cubicBezTo>
                  <a:pt x="11102" y="8716"/>
                  <a:pt x="11369" y="8895"/>
                  <a:pt x="11369" y="9116"/>
                </a:cubicBezTo>
                <a:cubicBezTo>
                  <a:pt x="11369" y="9336"/>
                  <a:pt x="11102" y="9514"/>
                  <a:pt x="10773" y="9514"/>
                </a:cubicBezTo>
                <a:cubicBezTo>
                  <a:pt x="10444" y="9514"/>
                  <a:pt x="10177" y="9336"/>
                  <a:pt x="10177" y="9116"/>
                </a:cubicBezTo>
                <a:cubicBezTo>
                  <a:pt x="10177" y="8895"/>
                  <a:pt x="10444" y="8716"/>
                  <a:pt x="10773" y="8716"/>
                </a:cubicBezTo>
                <a:close/>
                <a:moveTo>
                  <a:pt x="12858" y="8716"/>
                </a:moveTo>
                <a:cubicBezTo>
                  <a:pt x="13187" y="8716"/>
                  <a:pt x="13454" y="8895"/>
                  <a:pt x="13454" y="9116"/>
                </a:cubicBezTo>
                <a:cubicBezTo>
                  <a:pt x="13454" y="9336"/>
                  <a:pt x="13187" y="9514"/>
                  <a:pt x="12858" y="9514"/>
                </a:cubicBezTo>
                <a:cubicBezTo>
                  <a:pt x="12530" y="9514"/>
                  <a:pt x="12265" y="9336"/>
                  <a:pt x="12265" y="9116"/>
                </a:cubicBezTo>
                <a:cubicBezTo>
                  <a:pt x="12265" y="8895"/>
                  <a:pt x="12530" y="8716"/>
                  <a:pt x="12858" y="8716"/>
                </a:cubicBezTo>
                <a:close/>
                <a:moveTo>
                  <a:pt x="10773" y="10277"/>
                </a:moveTo>
                <a:cubicBezTo>
                  <a:pt x="11801" y="10277"/>
                  <a:pt x="12768" y="10545"/>
                  <a:pt x="13495" y="11033"/>
                </a:cubicBezTo>
                <a:lnTo>
                  <a:pt x="11917" y="12093"/>
                </a:lnTo>
                <a:cubicBezTo>
                  <a:pt x="11612" y="11888"/>
                  <a:pt x="11205" y="11774"/>
                  <a:pt x="10773" y="11774"/>
                </a:cubicBezTo>
                <a:cubicBezTo>
                  <a:pt x="10341" y="11774"/>
                  <a:pt x="9934" y="11888"/>
                  <a:pt x="9628" y="12093"/>
                </a:cubicBezTo>
                <a:lnTo>
                  <a:pt x="8051" y="11033"/>
                </a:lnTo>
                <a:cubicBezTo>
                  <a:pt x="8778" y="10545"/>
                  <a:pt x="9745" y="10277"/>
                  <a:pt x="10773" y="10277"/>
                </a:cubicBezTo>
                <a:close/>
              </a:path>
            </a:pathLst>
          </a:cu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5000">
                <a:latin typeface="Microsoft YaHei"/>
                <a:ea typeface="Microsoft YaHei"/>
                <a:cs typeface="Microsoft YaHei"/>
                <a:sym typeface="Microsoft YaHei"/>
              </a:defRPr>
            </a:pPr>
          </a:p>
        </p:txBody>
      </p:sp>
      <p:sp>
        <p:nvSpPr>
          <p:cNvPr id="373" name="Reward"/>
          <p:cNvSpPr txBox="1"/>
          <p:nvPr/>
        </p:nvSpPr>
        <p:spPr>
          <a:xfrm>
            <a:off x="11707678" y="10199631"/>
            <a:ext cx="1473206" cy="1079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5252" tIns="95252" rIns="95252" bIns="95252" anchor="ctr">
            <a:spAutoFit/>
          </a:bodyPr>
          <a:lstStyle>
            <a:lvl1pPr defTabSz="821531">
              <a:defRPr b="0" sz="50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回报</a:t>
            </a:r>
          </a:p>
        </p:txBody>
      </p:sp>
      <p:sp>
        <p:nvSpPr>
          <p:cNvPr id="374" name="消防部门"/>
          <p:cNvSpPr/>
          <p:nvPr/>
        </p:nvSpPr>
        <p:spPr>
          <a:xfrm>
            <a:off x="17064870" y="5323774"/>
            <a:ext cx="2000643" cy="1902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8118" y="0"/>
                  <a:pt x="8040" y="1678"/>
                  <a:pt x="4951" y="1846"/>
                </a:cubicBezTo>
                <a:cubicBezTo>
                  <a:pt x="4307" y="1881"/>
                  <a:pt x="3982" y="2641"/>
                  <a:pt x="4396" y="3135"/>
                </a:cubicBezTo>
                <a:lnTo>
                  <a:pt x="6222" y="5314"/>
                </a:lnTo>
                <a:cubicBezTo>
                  <a:pt x="5893" y="5589"/>
                  <a:pt x="5589" y="5893"/>
                  <a:pt x="5314" y="6222"/>
                </a:cubicBezTo>
                <a:lnTo>
                  <a:pt x="3135" y="4396"/>
                </a:lnTo>
                <a:cubicBezTo>
                  <a:pt x="2641" y="3982"/>
                  <a:pt x="1881" y="4307"/>
                  <a:pt x="1846" y="4951"/>
                </a:cubicBezTo>
                <a:cubicBezTo>
                  <a:pt x="1678" y="8040"/>
                  <a:pt x="0" y="8118"/>
                  <a:pt x="0" y="10800"/>
                </a:cubicBezTo>
                <a:cubicBezTo>
                  <a:pt x="0" y="13482"/>
                  <a:pt x="1678" y="13560"/>
                  <a:pt x="1846" y="16649"/>
                </a:cubicBezTo>
                <a:cubicBezTo>
                  <a:pt x="1881" y="17293"/>
                  <a:pt x="2641" y="17618"/>
                  <a:pt x="3135" y="17204"/>
                </a:cubicBezTo>
                <a:lnTo>
                  <a:pt x="5314" y="15378"/>
                </a:lnTo>
                <a:cubicBezTo>
                  <a:pt x="5589" y="15707"/>
                  <a:pt x="5893" y="16011"/>
                  <a:pt x="6222" y="16286"/>
                </a:cubicBezTo>
                <a:lnTo>
                  <a:pt x="4396" y="18465"/>
                </a:lnTo>
                <a:cubicBezTo>
                  <a:pt x="3982" y="18959"/>
                  <a:pt x="4307" y="19719"/>
                  <a:pt x="4951" y="19754"/>
                </a:cubicBezTo>
                <a:cubicBezTo>
                  <a:pt x="8040" y="19922"/>
                  <a:pt x="8118" y="21600"/>
                  <a:pt x="10800" y="21600"/>
                </a:cubicBezTo>
                <a:cubicBezTo>
                  <a:pt x="13482" y="21600"/>
                  <a:pt x="13560" y="19922"/>
                  <a:pt x="16649" y="19754"/>
                </a:cubicBezTo>
                <a:cubicBezTo>
                  <a:pt x="17293" y="19719"/>
                  <a:pt x="17618" y="18959"/>
                  <a:pt x="17204" y="18465"/>
                </a:cubicBezTo>
                <a:lnTo>
                  <a:pt x="15378" y="16286"/>
                </a:lnTo>
                <a:cubicBezTo>
                  <a:pt x="15707" y="16011"/>
                  <a:pt x="16011" y="15707"/>
                  <a:pt x="16286" y="15378"/>
                </a:cubicBezTo>
                <a:lnTo>
                  <a:pt x="18465" y="17204"/>
                </a:lnTo>
                <a:cubicBezTo>
                  <a:pt x="18959" y="17618"/>
                  <a:pt x="19719" y="17293"/>
                  <a:pt x="19754" y="16649"/>
                </a:cubicBezTo>
                <a:cubicBezTo>
                  <a:pt x="19922" y="13560"/>
                  <a:pt x="21600" y="13482"/>
                  <a:pt x="21600" y="10800"/>
                </a:cubicBezTo>
                <a:cubicBezTo>
                  <a:pt x="21600" y="8118"/>
                  <a:pt x="19922" y="8040"/>
                  <a:pt x="19754" y="4951"/>
                </a:cubicBezTo>
                <a:cubicBezTo>
                  <a:pt x="19719" y="4307"/>
                  <a:pt x="18959" y="3982"/>
                  <a:pt x="18465" y="4396"/>
                </a:cubicBezTo>
                <a:lnTo>
                  <a:pt x="16286" y="6222"/>
                </a:lnTo>
                <a:cubicBezTo>
                  <a:pt x="16011" y="5893"/>
                  <a:pt x="15707" y="5589"/>
                  <a:pt x="15378" y="5314"/>
                </a:cubicBezTo>
                <a:lnTo>
                  <a:pt x="17204" y="3135"/>
                </a:lnTo>
                <a:cubicBezTo>
                  <a:pt x="17618" y="2641"/>
                  <a:pt x="17293" y="1881"/>
                  <a:pt x="16649" y="1846"/>
                </a:cubicBezTo>
                <a:cubicBezTo>
                  <a:pt x="13560" y="1678"/>
                  <a:pt x="13482" y="0"/>
                  <a:pt x="10800" y="0"/>
                </a:cubicBezTo>
                <a:close/>
                <a:moveTo>
                  <a:pt x="10800" y="5545"/>
                </a:moveTo>
                <a:cubicBezTo>
                  <a:pt x="13702" y="5545"/>
                  <a:pt x="16055" y="7898"/>
                  <a:pt x="16055" y="10800"/>
                </a:cubicBezTo>
                <a:cubicBezTo>
                  <a:pt x="16055" y="13702"/>
                  <a:pt x="13702" y="16055"/>
                  <a:pt x="10800" y="16055"/>
                </a:cubicBezTo>
                <a:cubicBezTo>
                  <a:pt x="7898" y="16055"/>
                  <a:pt x="5545" y="13702"/>
                  <a:pt x="5545" y="10800"/>
                </a:cubicBezTo>
                <a:cubicBezTo>
                  <a:pt x="5545" y="7898"/>
                  <a:pt x="7898" y="5545"/>
                  <a:pt x="10800" y="5545"/>
                </a:cubicBezTo>
                <a:close/>
              </a:path>
            </a:pathLst>
          </a:cu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5000">
                <a:latin typeface="Microsoft YaHei"/>
                <a:ea typeface="Microsoft YaHei"/>
                <a:cs typeface="Microsoft YaHei"/>
                <a:sym typeface="Microsoft YaHei"/>
              </a:defRPr>
            </a:pPr>
          </a:p>
        </p:txBody>
      </p:sp>
      <p:sp>
        <p:nvSpPr>
          <p:cNvPr id="375" name="连接线"/>
          <p:cNvSpPr/>
          <p:nvPr/>
        </p:nvSpPr>
        <p:spPr>
          <a:xfrm>
            <a:off x="5922345" y="2924362"/>
            <a:ext cx="4173033" cy="2386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72" fill="norm" stroke="1" extrusionOk="0">
                <a:moveTo>
                  <a:pt x="0" y="21172"/>
                </a:moveTo>
                <a:cubicBezTo>
                  <a:pt x="2124" y="6623"/>
                  <a:pt x="9324" y="-428"/>
                  <a:pt x="21600" y="20"/>
                </a:cubicBezTo>
              </a:path>
            </a:pathLst>
          </a:custGeom>
          <a:ln w="215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/>
          <a:lstStyle/>
          <a:p>
            <a:pPr defTabSz="821531">
              <a:defRPr b="0" sz="5000">
                <a:latin typeface="Microsoft YaHei"/>
                <a:ea typeface="Microsoft YaHei"/>
                <a:cs typeface="Microsoft YaHei"/>
                <a:sym typeface="Microsoft YaHei"/>
              </a:defRPr>
            </a:pPr>
          </a:p>
        </p:txBody>
      </p:sp>
      <p:sp>
        <p:nvSpPr>
          <p:cNvPr id="376" name="连接线"/>
          <p:cNvSpPr/>
          <p:nvPr/>
        </p:nvSpPr>
        <p:spPr>
          <a:xfrm>
            <a:off x="13805569" y="2876333"/>
            <a:ext cx="4164732" cy="2263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149" fill="norm" stroke="1" extrusionOk="0">
                <a:moveTo>
                  <a:pt x="0" y="265"/>
                </a:moveTo>
                <a:cubicBezTo>
                  <a:pt x="13374" y="-1451"/>
                  <a:pt x="20574" y="5177"/>
                  <a:pt x="21600" y="20149"/>
                </a:cubicBezTo>
              </a:path>
            </a:pathLst>
          </a:custGeom>
          <a:ln w="215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/>
          <a:lstStyle/>
          <a:p>
            <a:pPr defTabSz="821531">
              <a:defRPr b="0" sz="5000">
                <a:latin typeface="Microsoft YaHei"/>
                <a:ea typeface="Microsoft YaHei"/>
                <a:cs typeface="Microsoft YaHei"/>
                <a:sym typeface="Microsoft YaHei"/>
              </a:defRPr>
            </a:pPr>
          </a:p>
        </p:txBody>
      </p:sp>
      <p:sp>
        <p:nvSpPr>
          <p:cNvPr id="377" name="连接线"/>
          <p:cNvSpPr/>
          <p:nvPr/>
        </p:nvSpPr>
        <p:spPr>
          <a:xfrm>
            <a:off x="14367899" y="7412366"/>
            <a:ext cx="3939375" cy="3408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3825" y="21226"/>
                  <a:pt x="21025" y="14026"/>
                  <a:pt x="21600" y="0"/>
                </a:cubicBezTo>
              </a:path>
            </a:pathLst>
          </a:custGeom>
          <a:ln w="215900">
            <a:solidFill>
              <a:srgbClr val="FFFFFF"/>
            </a:solidFill>
            <a:miter lim="400000"/>
            <a:headEnd type="triangle"/>
          </a:ln>
        </p:spPr>
        <p:txBody>
          <a:bodyPr lIns="71437" tIns="71437" rIns="71437" bIns="71437"/>
          <a:lstStyle/>
          <a:p>
            <a:pPr defTabSz="821531">
              <a:defRPr b="0" sz="5000">
                <a:latin typeface="Microsoft YaHei"/>
                <a:ea typeface="Microsoft YaHei"/>
                <a:cs typeface="Microsoft YaHei"/>
                <a:sym typeface="Microsoft YaHei"/>
              </a:defRPr>
            </a:pPr>
          </a:p>
        </p:txBody>
      </p:sp>
      <p:sp>
        <p:nvSpPr>
          <p:cNvPr id="378" name="连接线"/>
          <p:cNvSpPr/>
          <p:nvPr/>
        </p:nvSpPr>
        <p:spPr>
          <a:xfrm>
            <a:off x="5962283" y="7945365"/>
            <a:ext cx="4332469" cy="3044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047" fill="norm" stroke="1" extrusionOk="0">
                <a:moveTo>
                  <a:pt x="21600" y="19739"/>
                </a:moveTo>
                <a:cubicBezTo>
                  <a:pt x="8495" y="21600"/>
                  <a:pt x="1295" y="15020"/>
                  <a:pt x="0" y="0"/>
                </a:cubicBezTo>
              </a:path>
            </a:pathLst>
          </a:custGeom>
          <a:ln w="215900">
            <a:solidFill>
              <a:srgbClr val="FFFFFF"/>
            </a:solidFill>
            <a:miter lim="400000"/>
            <a:tailEnd type="triangle"/>
          </a:ln>
        </p:spPr>
        <p:txBody>
          <a:bodyPr lIns="71437" tIns="71437" rIns="71437" bIns="71437"/>
          <a:lstStyle/>
          <a:p>
            <a:pPr defTabSz="821531">
              <a:defRPr b="0" sz="5000">
                <a:latin typeface="Microsoft YaHei"/>
                <a:ea typeface="Microsoft YaHei"/>
                <a:cs typeface="Microsoft YaHei"/>
                <a:sym typeface="Microsoft YaHei"/>
              </a:defRPr>
            </a:pPr>
          </a:p>
        </p:txBody>
      </p:sp>
      <p:sp>
        <p:nvSpPr>
          <p:cNvPr id="379" name="循环迭代"/>
          <p:cNvSpPr txBox="1"/>
          <p:nvPr/>
        </p:nvSpPr>
        <p:spPr>
          <a:xfrm>
            <a:off x="10709189" y="6871006"/>
            <a:ext cx="2743206" cy="1079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5252" tIns="95252" rIns="95252" bIns="95252" anchor="ctr">
            <a:spAutoFit/>
          </a:bodyPr>
          <a:lstStyle>
            <a:lvl1pPr defTabSz="821531">
              <a:defRPr b="0" sz="50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循环迭代</a:t>
            </a:r>
          </a:p>
        </p:txBody>
      </p:sp>
      <p:sp>
        <p:nvSpPr>
          <p:cNvPr id="380" name="箭头 2"/>
          <p:cNvSpPr/>
          <p:nvPr/>
        </p:nvSpPr>
        <p:spPr>
          <a:xfrm>
            <a:off x="8118629" y="4057091"/>
            <a:ext cx="7924326" cy="6012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49" y="0"/>
                </a:moveTo>
                <a:cubicBezTo>
                  <a:pt x="8457" y="0"/>
                  <a:pt x="6373" y="1103"/>
                  <a:pt x="4819" y="2903"/>
                </a:cubicBezTo>
                <a:lnTo>
                  <a:pt x="6744" y="6147"/>
                </a:lnTo>
                <a:cubicBezTo>
                  <a:pt x="7744" y="4819"/>
                  <a:pt x="9169" y="3989"/>
                  <a:pt x="10749" y="3989"/>
                </a:cubicBezTo>
                <a:cubicBezTo>
                  <a:pt x="13751" y="3989"/>
                  <a:pt x="16189" y="6985"/>
                  <a:pt x="16232" y="10700"/>
                </a:cubicBezTo>
                <a:lnTo>
                  <a:pt x="14265" y="10700"/>
                </a:lnTo>
                <a:lnTo>
                  <a:pt x="17933" y="16883"/>
                </a:lnTo>
                <a:lnTo>
                  <a:pt x="21600" y="10700"/>
                </a:lnTo>
                <a:lnTo>
                  <a:pt x="19444" y="10700"/>
                </a:lnTo>
                <a:cubicBezTo>
                  <a:pt x="19401" y="4782"/>
                  <a:pt x="15525" y="0"/>
                  <a:pt x="10749" y="0"/>
                </a:cubicBezTo>
                <a:close/>
                <a:moveTo>
                  <a:pt x="3667" y="4515"/>
                </a:moveTo>
                <a:lnTo>
                  <a:pt x="0" y="10700"/>
                </a:lnTo>
                <a:lnTo>
                  <a:pt x="2054" y="10700"/>
                </a:lnTo>
                <a:cubicBezTo>
                  <a:pt x="2053" y="10733"/>
                  <a:pt x="2054" y="10767"/>
                  <a:pt x="2054" y="10801"/>
                </a:cubicBezTo>
                <a:cubicBezTo>
                  <a:pt x="2054" y="16766"/>
                  <a:pt x="5946" y="21600"/>
                  <a:pt x="10749" y="21600"/>
                </a:cubicBezTo>
                <a:cubicBezTo>
                  <a:pt x="13080" y="21600"/>
                  <a:pt x="15197" y="20461"/>
                  <a:pt x="16759" y="18607"/>
                </a:cubicBezTo>
                <a:lnTo>
                  <a:pt x="14814" y="15375"/>
                </a:lnTo>
                <a:cubicBezTo>
                  <a:pt x="13811" y="16749"/>
                  <a:pt x="12360" y="17611"/>
                  <a:pt x="10749" y="17611"/>
                </a:cubicBezTo>
                <a:cubicBezTo>
                  <a:pt x="7720" y="17611"/>
                  <a:pt x="5266" y="14563"/>
                  <a:pt x="5266" y="10801"/>
                </a:cubicBezTo>
                <a:cubicBezTo>
                  <a:pt x="5266" y="10767"/>
                  <a:pt x="5265" y="10733"/>
                  <a:pt x="5266" y="10700"/>
                </a:cubicBezTo>
                <a:lnTo>
                  <a:pt x="7335" y="10700"/>
                </a:lnTo>
                <a:lnTo>
                  <a:pt x="3667" y="4515"/>
                </a:lnTo>
                <a:close/>
              </a:path>
            </a:pathLst>
          </a:cu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 sz="5000">
                <a:latin typeface="Microsoft YaHei"/>
                <a:ea typeface="Microsoft YaHei"/>
                <a:cs typeface="Microsoft YaHei"/>
                <a:sym typeface="Microsoft YaHei"/>
              </a:defRPr>
            </a:pPr>
          </a:p>
        </p:txBody>
      </p:sp>
      <p:sp>
        <p:nvSpPr>
          <p:cNvPr id="381" name="环境"/>
          <p:cNvSpPr txBox="1"/>
          <p:nvPr/>
        </p:nvSpPr>
        <p:spPr>
          <a:xfrm>
            <a:off x="19493661" y="5728680"/>
            <a:ext cx="153670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/>
            <a:r>
              <a:t>环境</a:t>
            </a:r>
          </a:p>
        </p:txBody>
      </p:sp>
      <p:sp>
        <p:nvSpPr>
          <p:cNvPr id="382" name="智能体"/>
          <p:cNvSpPr txBox="1"/>
          <p:nvPr/>
        </p:nvSpPr>
        <p:spPr>
          <a:xfrm>
            <a:off x="2530320" y="6082427"/>
            <a:ext cx="224790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/>
            <a:r>
              <a:t>智能体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朴廷桓 VS 天壤围棋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朴廷桓 VS 天壤围棋</a:t>
            </a:r>
          </a:p>
        </p:txBody>
      </p:sp>
      <p:pic>
        <p:nvPicPr>
          <p:cNvPr id="385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68039" y="4201028"/>
            <a:ext cx="11319610" cy="6226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图像" descr="图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9377" y="4414704"/>
            <a:ext cx="10261799" cy="5799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图像" descr="图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29205" y="10652322"/>
            <a:ext cx="6183517" cy="1415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图像" descr="图像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263016" y="4301796"/>
            <a:ext cx="571501" cy="2463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天壤围棋技术发展图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基于深度强化学习的天壤围棋</a:t>
            </a:r>
          </a:p>
        </p:txBody>
      </p:sp>
      <p:grpSp>
        <p:nvGrpSpPr>
          <p:cNvPr id="393" name="业余3段"/>
          <p:cNvGrpSpPr/>
          <p:nvPr/>
        </p:nvGrpSpPr>
        <p:grpSpPr>
          <a:xfrm>
            <a:off x="562462" y="10466955"/>
            <a:ext cx="3285414" cy="1985731"/>
            <a:chOff x="0" y="0"/>
            <a:chExt cx="3285412" cy="1985730"/>
          </a:xfrm>
        </p:grpSpPr>
        <p:sp>
          <p:nvSpPr>
            <p:cNvPr id="391" name="矩形"/>
            <p:cNvSpPr/>
            <p:nvPr/>
          </p:nvSpPr>
          <p:spPr>
            <a:xfrm>
              <a:off x="-1" y="0"/>
              <a:ext cx="3285414" cy="1985731"/>
            </a:xfrm>
            <a:prstGeom prst="rect">
              <a:avLst/>
            </a:prstGeom>
            <a:solidFill>
              <a:schemeClr val="accent1">
                <a:lumOff val="1352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</p:txBody>
        </p:sp>
        <p:sp>
          <p:nvSpPr>
            <p:cNvPr id="392" name="业余3段"/>
            <p:cNvSpPr txBox="1"/>
            <p:nvPr/>
          </p:nvSpPr>
          <p:spPr>
            <a:xfrm>
              <a:off x="-1" y="542010"/>
              <a:ext cx="3285414" cy="9017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5252" tIns="95252" rIns="95252" bIns="95252" numCol="1" anchor="ctr">
              <a:spAutoFit/>
            </a:bodyPr>
            <a:lstStyle>
              <a:lvl1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pPr/>
              <a:r>
                <a:t>业余3段</a:t>
              </a:r>
            </a:p>
          </p:txBody>
        </p:sp>
      </p:grpSp>
      <p:grpSp>
        <p:nvGrpSpPr>
          <p:cNvPr id="396" name="UEC杯…"/>
          <p:cNvGrpSpPr/>
          <p:nvPr/>
        </p:nvGrpSpPr>
        <p:grpSpPr>
          <a:xfrm>
            <a:off x="4584825" y="9339513"/>
            <a:ext cx="3285413" cy="3113173"/>
            <a:chOff x="0" y="0"/>
            <a:chExt cx="3285412" cy="3113171"/>
          </a:xfrm>
        </p:grpSpPr>
        <p:sp>
          <p:nvSpPr>
            <p:cNvPr id="394" name="矩形"/>
            <p:cNvSpPr/>
            <p:nvPr/>
          </p:nvSpPr>
          <p:spPr>
            <a:xfrm>
              <a:off x="-1" y="0"/>
              <a:ext cx="3285414" cy="31131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</p:txBody>
        </p:sp>
        <p:sp>
          <p:nvSpPr>
            <p:cNvPr id="395" name="UEC杯…"/>
            <p:cNvSpPr txBox="1"/>
            <p:nvPr/>
          </p:nvSpPr>
          <p:spPr>
            <a:xfrm>
              <a:off x="-1" y="89733"/>
              <a:ext cx="3285414" cy="29337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5252" tIns="95252" rIns="95252" bIns="95252" numCol="1" anchor="ctr">
              <a:spAutoFit/>
            </a:bodyPr>
            <a:lstStyle/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r>
                <a:t>UEC杯</a:t>
              </a: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r>
                <a:t>第九名</a:t>
              </a: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r>
                <a:t>业余5段</a:t>
              </a:r>
            </a:p>
          </p:txBody>
        </p:sp>
      </p:grpSp>
      <p:grpSp>
        <p:nvGrpSpPr>
          <p:cNvPr id="399" name="第一届世界人工智能围棋赛…"/>
          <p:cNvGrpSpPr/>
          <p:nvPr/>
        </p:nvGrpSpPr>
        <p:grpSpPr>
          <a:xfrm>
            <a:off x="8584694" y="8671529"/>
            <a:ext cx="3285415" cy="3781157"/>
            <a:chOff x="0" y="294220"/>
            <a:chExt cx="3285413" cy="3781156"/>
          </a:xfrm>
        </p:grpSpPr>
        <p:sp>
          <p:nvSpPr>
            <p:cNvPr id="397" name="矩形"/>
            <p:cNvSpPr/>
            <p:nvPr/>
          </p:nvSpPr>
          <p:spPr>
            <a:xfrm>
              <a:off x="0" y="294220"/>
              <a:ext cx="3285414" cy="378115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</p:txBody>
        </p:sp>
        <p:sp>
          <p:nvSpPr>
            <p:cNvPr id="398" name="第一届世界人工智能围棋赛…"/>
            <p:cNvSpPr txBox="1"/>
            <p:nvPr/>
          </p:nvSpPr>
          <p:spPr>
            <a:xfrm>
              <a:off x="0" y="362346"/>
              <a:ext cx="3285414" cy="36449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5252" tIns="95252" rIns="95252" bIns="95252" numCol="1" anchor="ctr">
              <a:spAutoFit/>
            </a:bodyPr>
            <a:lstStyle/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r>
                <a:t>第一届世界人工智能围棋赛</a:t>
              </a: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r>
                <a:t>第四名</a:t>
              </a: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r>
                <a:t>职业3-5段</a:t>
              </a:r>
            </a:p>
          </p:txBody>
        </p:sp>
      </p:grpSp>
      <p:sp>
        <p:nvSpPr>
          <p:cNvPr id="400" name="2016年10月"/>
          <p:cNvSpPr txBox="1"/>
          <p:nvPr/>
        </p:nvSpPr>
        <p:spPr>
          <a:xfrm>
            <a:off x="801880" y="12523090"/>
            <a:ext cx="3185473" cy="977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5252" tIns="95252" rIns="95252" bIns="95252" anchor="ctr">
            <a:spAutoFit/>
          </a:bodyPr>
          <a:lstStyle>
            <a:lvl1pPr defTabSz="821531">
              <a:defRPr b="0" sz="4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2016年10月</a:t>
            </a:r>
          </a:p>
        </p:txBody>
      </p:sp>
      <p:sp>
        <p:nvSpPr>
          <p:cNvPr id="401" name="2017年3月"/>
          <p:cNvSpPr txBox="1"/>
          <p:nvPr/>
        </p:nvSpPr>
        <p:spPr>
          <a:xfrm>
            <a:off x="4957135" y="12523090"/>
            <a:ext cx="2874695" cy="977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5252" tIns="95252" rIns="95252" bIns="95252" anchor="ctr">
            <a:spAutoFit/>
          </a:bodyPr>
          <a:lstStyle>
            <a:lvl1pPr defTabSz="821531">
              <a:defRPr b="0" sz="4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2017年3月</a:t>
            </a:r>
          </a:p>
        </p:txBody>
      </p:sp>
      <p:sp>
        <p:nvSpPr>
          <p:cNvPr id="402" name="2017年8月"/>
          <p:cNvSpPr txBox="1"/>
          <p:nvPr/>
        </p:nvSpPr>
        <p:spPr>
          <a:xfrm>
            <a:off x="8957001" y="12523090"/>
            <a:ext cx="2874695" cy="977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5252" tIns="95252" rIns="95252" bIns="95252" anchor="ctr">
            <a:spAutoFit/>
          </a:bodyPr>
          <a:lstStyle>
            <a:lvl1pPr defTabSz="821531">
              <a:defRPr b="0" sz="4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2017年8月</a:t>
            </a:r>
          </a:p>
        </p:txBody>
      </p:sp>
      <p:grpSp>
        <p:nvGrpSpPr>
          <p:cNvPr id="405" name="日本智能围棋赛…"/>
          <p:cNvGrpSpPr/>
          <p:nvPr/>
        </p:nvGrpSpPr>
        <p:grpSpPr>
          <a:xfrm>
            <a:off x="12584556" y="6390356"/>
            <a:ext cx="3285413" cy="6083305"/>
            <a:chOff x="0" y="187920"/>
            <a:chExt cx="3285412" cy="6083304"/>
          </a:xfrm>
        </p:grpSpPr>
        <p:sp>
          <p:nvSpPr>
            <p:cNvPr id="403" name="矩形"/>
            <p:cNvSpPr/>
            <p:nvPr/>
          </p:nvSpPr>
          <p:spPr>
            <a:xfrm>
              <a:off x="0" y="208893"/>
              <a:ext cx="3285413" cy="60413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</p:txBody>
        </p:sp>
        <p:sp>
          <p:nvSpPr>
            <p:cNvPr id="404" name="日本智能围棋赛…"/>
            <p:cNvSpPr txBox="1"/>
            <p:nvPr/>
          </p:nvSpPr>
          <p:spPr>
            <a:xfrm>
              <a:off x="0" y="187920"/>
              <a:ext cx="3285413" cy="60833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5252" tIns="95252" rIns="95252" bIns="95252" numCol="1" anchor="ctr">
              <a:spAutoFit/>
            </a:bodyPr>
            <a:lstStyle/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r>
                <a:t>日本智能围棋赛</a:t>
              </a: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r>
                <a:t>第三名</a:t>
              </a: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r>
                <a:t>职业</a:t>
              </a:r>
              <a:r>
                <a:t>九</a:t>
              </a:r>
              <a:r>
                <a:t>段</a:t>
              </a:r>
            </a:p>
          </p:txBody>
        </p:sp>
      </p:grpSp>
      <p:sp>
        <p:nvSpPr>
          <p:cNvPr id="406" name="2017年12月"/>
          <p:cNvSpPr txBox="1"/>
          <p:nvPr/>
        </p:nvSpPr>
        <p:spPr>
          <a:xfrm>
            <a:off x="12801472" y="12523090"/>
            <a:ext cx="3185473" cy="977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5252" tIns="95252" rIns="95252" bIns="95252" anchor="ctr">
            <a:spAutoFit/>
          </a:bodyPr>
          <a:lstStyle>
            <a:lvl1pPr defTabSz="821531">
              <a:defRPr b="0" sz="4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2017年12月</a:t>
            </a:r>
          </a:p>
        </p:txBody>
      </p:sp>
      <p:sp>
        <p:nvSpPr>
          <p:cNvPr id="407" name="深度学习"/>
          <p:cNvSpPr txBox="1"/>
          <p:nvPr/>
        </p:nvSpPr>
        <p:spPr>
          <a:xfrm>
            <a:off x="985965" y="9574008"/>
            <a:ext cx="2438406" cy="977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5252" tIns="95252" rIns="95252" bIns="95252" anchor="ctr">
            <a:spAutoFit/>
          </a:bodyPr>
          <a:lstStyle>
            <a:lvl1pPr defTabSz="821531">
              <a:defRPr b="0" sz="4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深度学习</a:t>
            </a:r>
          </a:p>
        </p:txBody>
      </p:sp>
      <p:sp>
        <p:nvSpPr>
          <p:cNvPr id="408" name="深度学习…"/>
          <p:cNvSpPr txBox="1"/>
          <p:nvPr/>
        </p:nvSpPr>
        <p:spPr>
          <a:xfrm>
            <a:off x="3460541" y="5520300"/>
            <a:ext cx="9383936" cy="334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5252" tIns="95252" rIns="95252" bIns="95252" anchor="ctr">
            <a:spAutoFit/>
          </a:bodyPr>
          <a:lstStyle/>
          <a:p>
            <a:pPr defTabSz="821531">
              <a:defRPr b="0" sz="44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深度学习</a:t>
            </a:r>
          </a:p>
          <a:p>
            <a:pPr defTabSz="821531">
              <a:defRPr b="0" sz="44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强化学习</a:t>
            </a:r>
          </a:p>
          <a:p>
            <a:pPr defTabSz="821531">
              <a:defRPr b="0" sz="44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两个网络（Policy网络、Value网络）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821531">
              <a:defRPr b="0" sz="44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自我博弈小循环</a:t>
            </a:r>
          </a:p>
        </p:txBody>
      </p:sp>
      <p:grpSp>
        <p:nvGrpSpPr>
          <p:cNvPr id="411" name="AlphaGo Zero…"/>
          <p:cNvGrpSpPr/>
          <p:nvPr/>
        </p:nvGrpSpPr>
        <p:grpSpPr>
          <a:xfrm>
            <a:off x="16595151" y="5151135"/>
            <a:ext cx="3285414" cy="7301553"/>
            <a:chOff x="0" y="0"/>
            <a:chExt cx="3285413" cy="7301551"/>
          </a:xfrm>
        </p:grpSpPr>
        <p:sp>
          <p:nvSpPr>
            <p:cNvPr id="409" name="矩形"/>
            <p:cNvSpPr/>
            <p:nvPr/>
          </p:nvSpPr>
          <p:spPr>
            <a:xfrm>
              <a:off x="0" y="0"/>
              <a:ext cx="3285414" cy="730155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</p:txBody>
        </p:sp>
        <p:sp>
          <p:nvSpPr>
            <p:cNvPr id="410" name="AlphaGo Zero…"/>
            <p:cNvSpPr txBox="1"/>
            <p:nvPr/>
          </p:nvSpPr>
          <p:spPr>
            <a:xfrm>
              <a:off x="0" y="1323269"/>
              <a:ext cx="3285414" cy="5778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5252" tIns="95252" rIns="95252" bIns="95252" numCol="1" anchor="ctr">
              <a:spAutoFit/>
            </a:bodyPr>
            <a:lstStyle/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r>
                <a:t>AlphaGo Zero</a:t>
              </a:r>
              <a:endParaRPr sz="3000"/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r>
                <a:t>&amp; </a:t>
              </a:r>
              <a:endParaRPr sz="3000"/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r>
                <a:t>Alpha Zero</a:t>
              </a: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r>
                <a:t>职业九段</a:t>
              </a:r>
            </a:p>
          </p:txBody>
        </p:sp>
      </p:grpSp>
      <p:sp>
        <p:nvSpPr>
          <p:cNvPr id="412" name="2018年1月"/>
          <p:cNvSpPr txBox="1"/>
          <p:nvPr/>
        </p:nvSpPr>
        <p:spPr>
          <a:xfrm>
            <a:off x="16956728" y="12523090"/>
            <a:ext cx="2874695" cy="977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5252" tIns="95252" rIns="95252" bIns="95252" anchor="ctr">
            <a:spAutoFit/>
          </a:bodyPr>
          <a:lstStyle>
            <a:lvl1pPr defTabSz="821531">
              <a:defRPr b="0" sz="4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2018年1月</a:t>
            </a:r>
          </a:p>
        </p:txBody>
      </p:sp>
      <p:grpSp>
        <p:nvGrpSpPr>
          <p:cNvPr id="415" name="AlphaGo Zero…"/>
          <p:cNvGrpSpPr/>
          <p:nvPr/>
        </p:nvGrpSpPr>
        <p:grpSpPr>
          <a:xfrm>
            <a:off x="20595018" y="2526723"/>
            <a:ext cx="3285414" cy="9925963"/>
            <a:chOff x="0" y="0"/>
            <a:chExt cx="3285412" cy="9925962"/>
          </a:xfrm>
        </p:grpSpPr>
        <p:sp>
          <p:nvSpPr>
            <p:cNvPr id="413" name="矩形"/>
            <p:cNvSpPr/>
            <p:nvPr/>
          </p:nvSpPr>
          <p:spPr>
            <a:xfrm>
              <a:off x="1" y="0"/>
              <a:ext cx="3285412" cy="992596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</p:txBody>
        </p:sp>
        <p:sp>
          <p:nvSpPr>
            <p:cNvPr id="414" name="战胜朴廷桓…"/>
            <p:cNvSpPr txBox="1"/>
            <p:nvPr/>
          </p:nvSpPr>
          <p:spPr>
            <a:xfrm>
              <a:off x="0" y="3352268"/>
              <a:ext cx="3285411" cy="6413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5252" tIns="95252" rIns="95252" bIns="95252" numCol="1" anchor="ctr">
              <a:spAutoFit/>
            </a:bodyPr>
            <a:lstStyle/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r>
                <a:t>战胜朴廷桓</a:t>
              </a:r>
            </a:p>
            <a:p>
              <a:pPr defTabSz="821531">
                <a:defRPr b="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r>
                <a:t>围棋世界第一人</a:t>
              </a: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  <a:p>
              <a:pPr defTabSz="821531">
                <a:defRPr b="0" sz="4000"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r>
                <a:t>职业十段</a:t>
              </a:r>
            </a:p>
          </p:txBody>
        </p:sp>
      </p:grpSp>
      <p:sp>
        <p:nvSpPr>
          <p:cNvPr id="416" name="2018年1月"/>
          <p:cNvSpPr txBox="1"/>
          <p:nvPr/>
        </p:nvSpPr>
        <p:spPr>
          <a:xfrm>
            <a:off x="20967323" y="12523090"/>
            <a:ext cx="2874696" cy="977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5252" tIns="95252" rIns="95252" bIns="95252" anchor="ctr">
            <a:spAutoFit/>
          </a:bodyPr>
          <a:lstStyle>
            <a:lvl1pPr defTabSz="821531">
              <a:defRPr b="0" sz="4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2018年5月</a:t>
            </a:r>
          </a:p>
        </p:txBody>
      </p:sp>
      <p:sp>
        <p:nvSpPr>
          <p:cNvPr id="417" name="深度学习…"/>
          <p:cNvSpPr txBox="1"/>
          <p:nvPr/>
        </p:nvSpPr>
        <p:spPr>
          <a:xfrm>
            <a:off x="11495045" y="2567571"/>
            <a:ext cx="8080252" cy="3340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5252" tIns="95252" rIns="95252" bIns="95252" anchor="ctr">
            <a:spAutoFit/>
          </a:bodyPr>
          <a:lstStyle/>
          <a:p>
            <a:pPr defTabSz="821531">
              <a:defRPr b="0" sz="44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深度学习</a:t>
            </a:r>
          </a:p>
          <a:p>
            <a:pPr defTabSz="821531">
              <a:defRPr b="0" sz="44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强化学习</a:t>
            </a:r>
          </a:p>
          <a:p>
            <a:pPr defTabSz="821531">
              <a:defRPr b="0" sz="44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一个网络（Policy&amp;Value网络）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821531">
              <a:defRPr b="0" sz="44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自我对弈大循环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标题 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Helvetica Neue Medium"/>
              </a:defRPr>
            </a:pP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背景</a:t>
            </a:r>
          </a:p>
        </p:txBody>
      </p:sp>
      <p:sp>
        <p:nvSpPr>
          <p:cNvPr id="420" name="内容占位符 2"/>
          <p:cNvSpPr txBox="1"/>
          <p:nvPr>
            <p:ph type="body" sz="half" idx="1"/>
          </p:nvPr>
        </p:nvSpPr>
        <p:spPr>
          <a:xfrm>
            <a:off x="1689100" y="3149600"/>
            <a:ext cx="7567961" cy="9296400"/>
          </a:xfrm>
          <a:prstGeom prst="rect">
            <a:avLst/>
          </a:prstGeom>
        </p:spPr>
        <p:txBody>
          <a:bodyPr/>
          <a:lstStyle/>
          <a:p>
            <a:pPr/>
            <a:r>
              <a:t>AlphaGo Fan, 2015</a:t>
            </a:r>
          </a:p>
          <a:p>
            <a:pPr/>
            <a:r>
              <a:t>AlphaGo Lee, 2016</a:t>
            </a:r>
          </a:p>
          <a:p>
            <a:pPr/>
            <a:r>
              <a:t>AlphaGo Master, 2017</a:t>
            </a:r>
          </a:p>
          <a:p>
            <a:pPr/>
            <a:r>
              <a:t>AlphaGo Zero, 2017</a:t>
            </a:r>
          </a:p>
          <a:p>
            <a:pPr/>
            <a:r>
              <a:t>AlphaZero, 2017</a:t>
            </a:r>
          </a:p>
        </p:txBody>
      </p:sp>
      <p:sp>
        <p:nvSpPr>
          <p:cNvPr id="421" name="文本框 10"/>
          <p:cNvSpPr txBox="1"/>
          <p:nvPr/>
        </p:nvSpPr>
        <p:spPr>
          <a:xfrm>
            <a:off x="10025395" y="5353699"/>
            <a:ext cx="3662978" cy="81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  <a:r>
              <a:t>人类数据</a:t>
            </a:r>
            <a:r>
              <a:t>+</a:t>
            </a:r>
            <a:r>
              <a:t>自博弈</a:t>
            </a:r>
          </a:p>
        </p:txBody>
      </p:sp>
      <p:sp>
        <p:nvSpPr>
          <p:cNvPr id="422" name="文本框 11"/>
          <p:cNvSpPr txBox="1"/>
          <p:nvPr/>
        </p:nvSpPr>
        <p:spPr>
          <a:xfrm>
            <a:off x="10107411" y="8883680"/>
            <a:ext cx="2024381" cy="81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pPr/>
            <a:r>
              <a:t>纯自博弈</a:t>
            </a:r>
          </a:p>
        </p:txBody>
      </p:sp>
      <p:pic>
        <p:nvPicPr>
          <p:cNvPr id="423" name="图片 12" descr="图片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40868" y="3833664"/>
            <a:ext cx="6480721" cy="6316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标题 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Helvetica Neue Medium"/>
              </a:defRPr>
            </a:pP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背景：自博弈训练算法</a:t>
            </a:r>
          </a:p>
        </p:txBody>
      </p:sp>
      <p:sp>
        <p:nvSpPr>
          <p:cNvPr id="426" name="正文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7" name="图片 13" descr="图片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36249" y="2561278"/>
            <a:ext cx="13311502" cy="11051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2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标题 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Helvetica Neue Medium"/>
              </a:defRPr>
            </a:pP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背景：自博弈训练架构</a:t>
            </a:r>
          </a:p>
        </p:txBody>
      </p:sp>
      <p:grpSp>
        <p:nvGrpSpPr>
          <p:cNvPr id="433" name="圆柱形 3"/>
          <p:cNvGrpSpPr/>
          <p:nvPr/>
        </p:nvGrpSpPr>
        <p:grpSpPr>
          <a:xfrm>
            <a:off x="17110563" y="9978345"/>
            <a:ext cx="2736305" cy="2592290"/>
            <a:chOff x="0" y="0"/>
            <a:chExt cx="2736303" cy="2592288"/>
          </a:xfrm>
        </p:grpSpPr>
        <p:sp>
          <p:nvSpPr>
            <p:cNvPr id="430" name="形状"/>
            <p:cNvSpPr/>
            <p:nvPr/>
          </p:nvSpPr>
          <p:spPr>
            <a:xfrm>
              <a:off x="0" y="-1"/>
              <a:ext cx="2736304" cy="2592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700"/>
                  </a:moveTo>
                  <a:cubicBezTo>
                    <a:pt x="0" y="1209"/>
                    <a:pt x="4835" y="0"/>
                    <a:pt x="10800" y="0"/>
                  </a:cubicBezTo>
                  <a:cubicBezTo>
                    <a:pt x="16765" y="0"/>
                    <a:pt x="21600" y="1209"/>
                    <a:pt x="21600" y="2700"/>
                  </a:cubicBezTo>
                  <a:lnTo>
                    <a:pt x="21600" y="18900"/>
                  </a:lnTo>
                  <a:cubicBezTo>
                    <a:pt x="21600" y="20391"/>
                    <a:pt x="16765" y="21600"/>
                    <a:pt x="10800" y="21600"/>
                  </a:cubicBezTo>
                  <a:cubicBezTo>
                    <a:pt x="4835" y="21600"/>
                    <a:pt x="0" y="20391"/>
                    <a:pt x="0" y="18900"/>
                  </a:cubicBezTo>
                  <a:close/>
                </a:path>
              </a:pathLst>
            </a:custGeom>
            <a:solidFill>
              <a:srgbClr val="54823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50800" dir="5400000">
                <a:srgbClr val="000000">
                  <a:alpha val="32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431" name="椭圆形"/>
            <p:cNvSpPr/>
            <p:nvPr/>
          </p:nvSpPr>
          <p:spPr>
            <a:xfrm>
              <a:off x="0" y="-1"/>
              <a:ext cx="2736304" cy="648073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432" name="Replay Buffer"/>
            <p:cNvSpPr txBox="1"/>
            <p:nvPr/>
          </p:nvSpPr>
          <p:spPr>
            <a:xfrm>
              <a:off x="0" y="820621"/>
              <a:ext cx="2736304" cy="1275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lvl1pPr>
            </a:lstStyle>
            <a:p>
              <a:pPr/>
              <a:r>
                <a:t>Replay Buffer</a:t>
              </a:r>
            </a:p>
          </p:txBody>
        </p:sp>
      </p:grpSp>
      <p:sp>
        <p:nvSpPr>
          <p:cNvPr id="434" name="矩形 6"/>
          <p:cNvSpPr/>
          <p:nvPr/>
        </p:nvSpPr>
        <p:spPr>
          <a:xfrm>
            <a:off x="3769107" y="9340612"/>
            <a:ext cx="5904656" cy="3600399"/>
          </a:xfrm>
          <a:prstGeom prst="rect">
            <a:avLst/>
          </a:prstGeom>
          <a:solidFill>
            <a:srgbClr val="DAE3F3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2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grpSp>
        <p:nvGrpSpPr>
          <p:cNvPr id="441" name="图示 7"/>
          <p:cNvGrpSpPr/>
          <p:nvPr/>
        </p:nvGrpSpPr>
        <p:grpSpPr>
          <a:xfrm>
            <a:off x="4300120" y="10125339"/>
            <a:ext cx="4894419" cy="2366981"/>
            <a:chOff x="0" y="0"/>
            <a:chExt cx="4894417" cy="2366980"/>
          </a:xfrm>
        </p:grpSpPr>
        <p:grpSp>
          <p:nvGrpSpPr>
            <p:cNvPr id="437" name="成组"/>
            <p:cNvGrpSpPr/>
            <p:nvPr/>
          </p:nvGrpSpPr>
          <p:grpSpPr>
            <a:xfrm>
              <a:off x="0" y="0"/>
              <a:ext cx="2366980" cy="2366980"/>
              <a:chOff x="0" y="0"/>
              <a:chExt cx="2366979" cy="2366979"/>
            </a:xfrm>
          </p:grpSpPr>
          <p:sp>
            <p:nvSpPr>
              <p:cNvPr id="435" name="形状"/>
              <p:cNvSpPr/>
              <p:nvPr/>
            </p:nvSpPr>
            <p:spPr>
              <a:xfrm>
                <a:off x="0" y="0"/>
                <a:ext cx="2366980" cy="2366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40" y="21600"/>
                    </a:moveTo>
                    <a:lnTo>
                      <a:pt x="14040" y="16200"/>
                    </a:lnTo>
                    <a:lnTo>
                      <a:pt x="0" y="16200"/>
                    </a:lnTo>
                    <a:lnTo>
                      <a:pt x="0" y="5400"/>
                    </a:lnTo>
                    <a:lnTo>
                      <a:pt x="14040" y="5400"/>
                    </a:lnTo>
                    <a:lnTo>
                      <a:pt x="14040" y="0"/>
                    </a:lnTo>
                    <a:lnTo>
                      <a:pt x="21600" y="108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0A6DB"/>
                  </a:gs>
                  <a:gs pos="50000">
                    <a:srgbClr val="559BDB"/>
                  </a:gs>
                  <a:gs pos="100000">
                    <a:srgbClr val="448AC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3810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155700">
                  <a:lnSpc>
                    <a:spcPct val="90000"/>
                  </a:lnSpc>
                  <a:spcBef>
                    <a:spcPts val="1500"/>
                  </a:spcBef>
                  <a:defRPr b="0" sz="2600">
                    <a:latin typeface="等线"/>
                    <a:ea typeface="等线"/>
                    <a:cs typeface="等线"/>
                    <a:sym typeface="等线"/>
                  </a:defRPr>
                </a:pPr>
              </a:p>
            </p:txBody>
          </p:sp>
          <p:sp>
            <p:nvSpPr>
              <p:cNvPr id="436" name="Best Model"/>
              <p:cNvSpPr txBox="1"/>
              <p:nvPr/>
            </p:nvSpPr>
            <p:spPr>
              <a:xfrm>
                <a:off x="0" y="624562"/>
                <a:ext cx="1952758" cy="11178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84912" tIns="184912" rIns="184912" bIns="184912" numCol="1" anchor="ctr">
                <a:spAutoFit/>
              </a:bodyPr>
              <a:lstStyle>
                <a:lvl1pPr defTabSz="1155700">
                  <a:lnSpc>
                    <a:spcPct val="90000"/>
                  </a:lnSpc>
                  <a:spcBef>
                    <a:spcPts val="1000"/>
                  </a:spcBef>
                  <a:defRPr b="0" sz="2600">
                    <a:latin typeface="等线"/>
                    <a:ea typeface="等线"/>
                    <a:cs typeface="等线"/>
                    <a:sym typeface="等线"/>
                  </a:defRPr>
                </a:lvl1pPr>
              </a:lstStyle>
              <a:p>
                <a:pPr/>
                <a:r>
                  <a:t>Best Model</a:t>
                </a:r>
              </a:p>
            </p:txBody>
          </p:sp>
        </p:grpSp>
        <p:grpSp>
          <p:nvGrpSpPr>
            <p:cNvPr id="440" name="成组"/>
            <p:cNvGrpSpPr/>
            <p:nvPr/>
          </p:nvGrpSpPr>
          <p:grpSpPr>
            <a:xfrm>
              <a:off x="2527437" y="0"/>
              <a:ext cx="2366982" cy="2366981"/>
              <a:chOff x="0" y="0"/>
              <a:chExt cx="2366980" cy="2366979"/>
            </a:xfrm>
          </p:grpSpPr>
          <p:sp>
            <p:nvSpPr>
              <p:cNvPr id="438" name="形状"/>
              <p:cNvSpPr/>
              <p:nvPr/>
            </p:nvSpPr>
            <p:spPr>
              <a:xfrm>
                <a:off x="0" y="0"/>
                <a:ext cx="2366980" cy="2366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0" y="0"/>
                    </a:moveTo>
                    <a:lnTo>
                      <a:pt x="7560" y="5400"/>
                    </a:lnTo>
                    <a:lnTo>
                      <a:pt x="21600" y="5400"/>
                    </a:lnTo>
                    <a:lnTo>
                      <a:pt x="21600" y="16200"/>
                    </a:lnTo>
                    <a:lnTo>
                      <a:pt x="7560" y="16200"/>
                    </a:lnTo>
                    <a:lnTo>
                      <a:pt x="7560" y="21600"/>
                    </a:lnTo>
                    <a:lnTo>
                      <a:pt x="0" y="108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0A6DB"/>
                  </a:gs>
                  <a:gs pos="50000">
                    <a:srgbClr val="559BDB"/>
                  </a:gs>
                  <a:gs pos="100000">
                    <a:srgbClr val="448AC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3810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155700">
                  <a:lnSpc>
                    <a:spcPct val="90000"/>
                  </a:lnSpc>
                  <a:spcBef>
                    <a:spcPts val="1500"/>
                  </a:spcBef>
                  <a:defRPr b="0" sz="2600">
                    <a:latin typeface="等线"/>
                    <a:ea typeface="等线"/>
                    <a:cs typeface="等线"/>
                    <a:sym typeface="等线"/>
                  </a:defRPr>
                </a:pPr>
              </a:p>
            </p:txBody>
          </p:sp>
          <p:sp>
            <p:nvSpPr>
              <p:cNvPr id="439" name="Best Model"/>
              <p:cNvSpPr txBox="1"/>
              <p:nvPr/>
            </p:nvSpPr>
            <p:spPr>
              <a:xfrm>
                <a:off x="414222" y="624564"/>
                <a:ext cx="1952759" cy="11178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84912" tIns="184912" rIns="184912" bIns="184912" numCol="1" anchor="ctr">
                <a:spAutoFit/>
              </a:bodyPr>
              <a:lstStyle>
                <a:lvl1pPr defTabSz="1155700">
                  <a:lnSpc>
                    <a:spcPct val="90000"/>
                  </a:lnSpc>
                  <a:spcBef>
                    <a:spcPts val="1000"/>
                  </a:spcBef>
                  <a:defRPr b="0" sz="2600">
                    <a:latin typeface="等线"/>
                    <a:ea typeface="等线"/>
                    <a:cs typeface="等线"/>
                    <a:sym typeface="等线"/>
                  </a:defRPr>
                </a:lvl1pPr>
              </a:lstStyle>
              <a:p>
                <a:pPr/>
                <a:r>
                  <a:t>Best Model</a:t>
                </a:r>
              </a:p>
            </p:txBody>
          </p:sp>
        </p:grpSp>
      </p:grpSp>
      <p:sp>
        <p:nvSpPr>
          <p:cNvPr id="442" name="文本框 8"/>
          <p:cNvSpPr txBox="1"/>
          <p:nvPr/>
        </p:nvSpPr>
        <p:spPr>
          <a:xfrm>
            <a:off x="5811715" y="9372830"/>
            <a:ext cx="1948925" cy="7289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2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>
                <a:solidFill>
                  <a:srgbClr val="0070C0"/>
                </a:solidFill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pPr/>
            <a:r>
              <a:t>Selfplay</a:t>
            </a:r>
          </a:p>
        </p:txBody>
      </p:sp>
      <p:sp>
        <p:nvSpPr>
          <p:cNvPr id="443" name="直接箭头连接符 10"/>
          <p:cNvSpPr/>
          <p:nvPr/>
        </p:nvSpPr>
        <p:spPr>
          <a:xfrm>
            <a:off x="10333845" y="11770867"/>
            <a:ext cx="6346756" cy="1"/>
          </a:xfrm>
          <a:prstGeom prst="line">
            <a:avLst/>
          </a:prstGeom>
          <a:ln w="152400">
            <a:solidFill>
              <a:srgbClr val="5B9BD5"/>
            </a:solidFill>
            <a:miter/>
            <a:tailEnd type="stealth"/>
          </a:ln>
        </p:spPr>
        <p:txBody>
          <a:bodyPr tIns="91439" bIns="91439"/>
          <a:lstStyle/>
          <a:p>
            <a:pPr algn="l" defTabSz="1828800">
              <a:defRPr b="0" sz="360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444" name="文本框 11"/>
          <p:cNvSpPr txBox="1"/>
          <p:nvPr/>
        </p:nvSpPr>
        <p:spPr>
          <a:xfrm>
            <a:off x="12020915" y="10294028"/>
            <a:ext cx="3148257" cy="1277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algn="l" defTabSz="1828800">
              <a:defRPr sz="3600">
                <a:solidFill>
                  <a:srgbClr val="0070C0"/>
                </a:solidFill>
                <a:latin typeface="等线"/>
                <a:ea typeface="等线"/>
                <a:cs typeface="等线"/>
                <a:sym typeface="等线"/>
              </a:defRPr>
            </a:pPr>
            <a:r>
              <a:t>Store Games</a:t>
            </a:r>
          </a:p>
          <a:p>
            <a:pPr defTabSz="1828800">
              <a:defRPr sz="3600">
                <a:solidFill>
                  <a:srgbClr val="0070C0"/>
                </a:solidFill>
                <a:latin typeface="等线"/>
                <a:ea typeface="等线"/>
                <a:cs typeface="等线"/>
                <a:sym typeface="等线"/>
              </a:defRPr>
            </a:pPr>
            <a:r>
              <a:t>(s, , z)</a:t>
            </a:r>
          </a:p>
        </p:txBody>
      </p:sp>
      <p:pic>
        <p:nvPicPr>
          <p:cNvPr id="445" name="图片 12" descr="图片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88661" y="3035492"/>
            <a:ext cx="4829333" cy="38832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2000"/>
              </a:srgbClr>
            </a:outerShdw>
          </a:effectLst>
        </p:spPr>
      </p:pic>
      <p:sp>
        <p:nvSpPr>
          <p:cNvPr id="446" name="直接箭头连接符 14"/>
          <p:cNvSpPr/>
          <p:nvPr/>
        </p:nvSpPr>
        <p:spPr>
          <a:xfrm flipV="1">
            <a:off x="18465228" y="7146031"/>
            <a:ext cx="1" cy="2548965"/>
          </a:xfrm>
          <a:prstGeom prst="line">
            <a:avLst/>
          </a:prstGeom>
          <a:ln w="152400">
            <a:solidFill>
              <a:srgbClr val="5B9BD5"/>
            </a:solidFill>
            <a:miter/>
            <a:tailEnd type="stealth"/>
          </a:ln>
        </p:spPr>
        <p:txBody>
          <a:bodyPr tIns="91439" bIns="91439"/>
          <a:lstStyle/>
          <a:p>
            <a:pPr algn="l" defTabSz="1828800">
              <a:defRPr b="0" sz="360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447" name="文本框 15"/>
          <p:cNvSpPr txBox="1"/>
          <p:nvPr/>
        </p:nvSpPr>
        <p:spPr>
          <a:xfrm>
            <a:off x="15711853" y="8052296"/>
            <a:ext cx="2406125" cy="1275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600">
                <a:solidFill>
                  <a:srgbClr val="0070C0"/>
                </a:solidFill>
                <a:latin typeface="等线"/>
                <a:ea typeface="等线"/>
                <a:cs typeface="等线"/>
                <a:sym typeface="等线"/>
              </a:defRPr>
            </a:pPr>
            <a:r>
              <a:t>Sample &amp;</a:t>
            </a:r>
          </a:p>
          <a:p>
            <a:pPr algn="l" defTabSz="1828800">
              <a:defRPr sz="3600">
                <a:solidFill>
                  <a:srgbClr val="0070C0"/>
                </a:solidFill>
                <a:latin typeface="等线"/>
                <a:ea typeface="等线"/>
                <a:cs typeface="等线"/>
                <a:sym typeface="等线"/>
              </a:defRPr>
            </a:pPr>
            <a:r>
              <a:t>Train</a:t>
            </a:r>
          </a:p>
        </p:txBody>
      </p:sp>
      <p:pic>
        <p:nvPicPr>
          <p:cNvPr id="448" name="图片 16" descr="图片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12155" y="3301492"/>
            <a:ext cx="3574985" cy="35749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2000"/>
              </a:srgbClr>
            </a:outerShdw>
          </a:effectLst>
        </p:spPr>
      </p:pic>
      <p:sp>
        <p:nvSpPr>
          <p:cNvPr id="454" name="直接箭头连接符 17"/>
          <p:cNvSpPr/>
          <p:nvPr/>
        </p:nvSpPr>
        <p:spPr>
          <a:xfrm>
            <a:off x="8487139" y="4999995"/>
            <a:ext cx="7601523" cy="72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52400">
            <a:solidFill>
              <a:srgbClr val="5B9BD5"/>
            </a:solidFill>
            <a:miter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450" name="文本框 18"/>
          <p:cNvSpPr txBox="1"/>
          <p:nvPr/>
        </p:nvSpPr>
        <p:spPr>
          <a:xfrm>
            <a:off x="10692540" y="4098295"/>
            <a:ext cx="4132680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>
                <a:solidFill>
                  <a:srgbClr val="0070C0"/>
                </a:solidFill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pPr/>
            <a:r>
              <a:t>Model Checkpoint</a:t>
            </a:r>
          </a:p>
        </p:txBody>
      </p:sp>
      <p:sp>
        <p:nvSpPr>
          <p:cNvPr id="451" name="文本框 19"/>
          <p:cNvSpPr txBox="1"/>
          <p:nvPr/>
        </p:nvSpPr>
        <p:spPr>
          <a:xfrm>
            <a:off x="5684158" y="3233817"/>
            <a:ext cx="2279100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>
                <a:solidFill>
                  <a:srgbClr val="548235"/>
                </a:solidFill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pPr/>
            <a:r>
              <a:t>Evaluator</a:t>
            </a:r>
          </a:p>
        </p:txBody>
      </p:sp>
      <p:sp>
        <p:nvSpPr>
          <p:cNvPr id="452" name="直接箭头连接符 20"/>
          <p:cNvSpPr/>
          <p:nvPr/>
        </p:nvSpPr>
        <p:spPr>
          <a:xfrm>
            <a:off x="6700436" y="6852802"/>
            <a:ext cx="1" cy="2239315"/>
          </a:xfrm>
          <a:prstGeom prst="line">
            <a:avLst/>
          </a:prstGeom>
          <a:ln w="152400">
            <a:solidFill>
              <a:srgbClr val="5B9BD5"/>
            </a:solidFill>
            <a:miter/>
            <a:tailEnd type="stealth"/>
          </a:ln>
        </p:spPr>
        <p:txBody>
          <a:bodyPr tIns="91439" bIns="91439"/>
          <a:lstStyle/>
          <a:p>
            <a:pPr algn="l" defTabSz="1828800">
              <a:defRPr b="0" sz="3600">
                <a:solidFill>
                  <a:srgbClr val="000000"/>
                </a:solidFill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453" name="文本框 21"/>
          <p:cNvSpPr txBox="1"/>
          <p:nvPr/>
        </p:nvSpPr>
        <p:spPr>
          <a:xfrm>
            <a:off x="6837611" y="7146032"/>
            <a:ext cx="2634278" cy="1275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600">
                <a:solidFill>
                  <a:srgbClr val="0070C0"/>
                </a:solidFill>
                <a:latin typeface="等线"/>
                <a:ea typeface="等线"/>
                <a:cs typeface="等线"/>
                <a:sym typeface="等线"/>
              </a:defRPr>
            </a:pPr>
            <a:r>
              <a:t>Update</a:t>
            </a:r>
          </a:p>
          <a:p>
            <a:pPr algn="l" defTabSz="1828800">
              <a:defRPr sz="3600">
                <a:solidFill>
                  <a:srgbClr val="0070C0"/>
                </a:solidFill>
                <a:latin typeface="等线"/>
                <a:ea typeface="等线"/>
                <a:cs typeface="等线"/>
                <a:sym typeface="等线"/>
              </a:defRPr>
            </a:pPr>
            <a:r>
              <a:t>Best Model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标题 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Helvetica Neue Medium"/>
              </a:defRPr>
            </a:pP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罗马不是一日建成的</a:t>
            </a:r>
          </a:p>
        </p:txBody>
      </p:sp>
      <p:sp>
        <p:nvSpPr>
          <p:cNvPr id="457" name="内容占位符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资源消耗极大</a:t>
            </a:r>
          </a:p>
          <a:p>
            <a:pPr lvl="1">
              <a:spcBef>
                <a:spcPts val="1000"/>
              </a:spcBef>
            </a:pPr>
            <a:r>
              <a:t>AlphaZero </a:t>
            </a: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使用了</a:t>
            </a:r>
            <a:r>
              <a:t>5000 </a:t>
            </a: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块</a:t>
            </a:r>
            <a:r>
              <a:t>TPU</a:t>
            </a:r>
          </a:p>
          <a:p>
            <a:pPr/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极多的策略和工程选择</a:t>
            </a:r>
          </a:p>
          <a:p>
            <a:pPr lvl="1">
              <a:spcBef>
                <a:spcPts val="1000"/>
              </a:spcBef>
            </a:pP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神经网络深度对系统什么影响？</a:t>
            </a:r>
          </a:p>
          <a:p>
            <a:pPr lvl="1">
              <a:spcBef>
                <a:spcPts val="1000"/>
              </a:spcBef>
            </a:pP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探索和利用的力度是否合适？</a:t>
            </a:r>
          </a:p>
          <a:p>
            <a:pPr lvl="1">
              <a:spcBef>
                <a:spcPts val="1000"/>
              </a:spcBef>
            </a:pP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如何最大化利用</a:t>
            </a:r>
            <a:r>
              <a:t>GPU</a:t>
            </a: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资源加速迭代？</a:t>
            </a:r>
          </a:p>
          <a:p>
            <a:pPr lvl="1">
              <a:spcBef>
                <a:spcPts val="1000"/>
              </a:spcBef>
            </a:pP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如何在一个系统上支持不同策略的实验？</a:t>
            </a:r>
          </a:p>
          <a:p>
            <a:pPr lvl="1">
              <a:spcBef>
                <a:spcPts val="1000"/>
              </a:spcBef>
            </a:pP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。。。</a:t>
            </a:r>
          </a:p>
        </p:txBody>
      </p:sp>
      <p:grpSp>
        <p:nvGrpSpPr>
          <p:cNvPr id="470" name="图示 4"/>
          <p:cNvGrpSpPr/>
          <p:nvPr/>
        </p:nvGrpSpPr>
        <p:grpSpPr>
          <a:xfrm>
            <a:off x="16798683" y="5131127"/>
            <a:ext cx="6250975" cy="4550515"/>
            <a:chOff x="0" y="0"/>
            <a:chExt cx="6250974" cy="4550513"/>
          </a:xfrm>
        </p:grpSpPr>
        <p:grpSp>
          <p:nvGrpSpPr>
            <p:cNvPr id="460" name="成组"/>
            <p:cNvGrpSpPr/>
            <p:nvPr/>
          </p:nvGrpSpPr>
          <p:grpSpPr>
            <a:xfrm>
              <a:off x="1946624" y="0"/>
              <a:ext cx="2357727" cy="1178862"/>
              <a:chOff x="0" y="0"/>
              <a:chExt cx="2357726" cy="1178861"/>
            </a:xfrm>
          </p:grpSpPr>
          <p:sp>
            <p:nvSpPr>
              <p:cNvPr id="458" name="圆角矩形"/>
              <p:cNvSpPr/>
              <p:nvPr/>
            </p:nvSpPr>
            <p:spPr>
              <a:xfrm>
                <a:off x="0" y="0"/>
                <a:ext cx="2357727" cy="1178862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70A6DB"/>
                  </a:gs>
                  <a:gs pos="50000">
                    <a:srgbClr val="559BDB"/>
                  </a:gs>
                  <a:gs pos="100000">
                    <a:srgbClr val="448AC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3810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44700">
                  <a:lnSpc>
                    <a:spcPct val="90000"/>
                  </a:lnSpc>
                  <a:spcBef>
                    <a:spcPts val="1500"/>
                  </a:spcBef>
                  <a:defRPr b="0" sz="4600">
                    <a:latin typeface="等线"/>
                    <a:ea typeface="等线"/>
                    <a:cs typeface="等线"/>
                    <a:sym typeface="等线"/>
                  </a:defRPr>
                </a:pPr>
              </a:p>
            </p:txBody>
          </p:sp>
          <p:sp>
            <p:nvSpPr>
              <p:cNvPr id="459" name="资源"/>
              <p:cNvSpPr txBox="1"/>
              <p:nvPr/>
            </p:nvSpPr>
            <p:spPr>
              <a:xfrm>
                <a:off x="34527" y="1420"/>
                <a:ext cx="2288671" cy="11760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75260" tIns="175260" rIns="175260" bIns="175260" numCol="1" anchor="ctr">
                <a:spAutoFit/>
              </a:bodyPr>
              <a:lstStyle>
                <a:lvl1pPr defTabSz="2044700">
                  <a:lnSpc>
                    <a:spcPct val="90000"/>
                  </a:lnSpc>
                  <a:spcBef>
                    <a:spcPts val="1900"/>
                  </a:spcBef>
                  <a:defRPr b="0" sz="4600">
                    <a:latin typeface="等线"/>
                    <a:ea typeface="等线"/>
                    <a:cs typeface="等线"/>
                    <a:sym typeface="等线"/>
                  </a:defRPr>
                </a:lvl1pPr>
              </a:lstStyle>
              <a:p>
                <a:pPr/>
                <a:r>
                  <a:t>资源</a:t>
                </a:r>
              </a:p>
            </p:txBody>
          </p:sp>
        </p:grpSp>
        <p:sp>
          <p:nvSpPr>
            <p:cNvPr id="461" name="形状"/>
            <p:cNvSpPr/>
            <p:nvPr/>
          </p:nvSpPr>
          <p:spPr>
            <a:xfrm>
              <a:off x="3716185" y="1743337"/>
              <a:ext cx="765231" cy="1063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1" y="0"/>
                  </a:moveTo>
                  <a:lnTo>
                    <a:pt x="10086" y="1533"/>
                  </a:lnTo>
                  <a:lnTo>
                    <a:pt x="8069" y="2371"/>
                  </a:lnTo>
                  <a:lnTo>
                    <a:pt x="19583" y="16716"/>
                  </a:lnTo>
                  <a:lnTo>
                    <a:pt x="21600" y="15878"/>
                  </a:lnTo>
                  <a:lnTo>
                    <a:pt x="19469" y="21600"/>
                  </a:lnTo>
                  <a:lnTo>
                    <a:pt x="11514" y="20067"/>
                  </a:lnTo>
                  <a:lnTo>
                    <a:pt x="13531" y="19229"/>
                  </a:lnTo>
                  <a:lnTo>
                    <a:pt x="2017" y="4884"/>
                  </a:lnTo>
                  <a:lnTo>
                    <a:pt x="0" y="572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ED2EB"/>
                </a:gs>
                <a:gs pos="50000">
                  <a:srgbClr val="B1CAE9"/>
                </a:gs>
                <a:gs pos="100000">
                  <a:srgbClr val="99B2D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127000" dist="38100" dir="5400000">
                <a:srgbClr val="000000">
                  <a:alpha val="63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ts val="1500"/>
                </a:spcBef>
                <a:defRPr b="0" sz="14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grpSp>
          <p:nvGrpSpPr>
            <p:cNvPr id="464" name="成组"/>
            <p:cNvGrpSpPr/>
            <p:nvPr/>
          </p:nvGrpSpPr>
          <p:grpSpPr>
            <a:xfrm>
              <a:off x="3893248" y="3371651"/>
              <a:ext cx="2357727" cy="1178863"/>
              <a:chOff x="0" y="0"/>
              <a:chExt cx="2357726" cy="1178861"/>
            </a:xfrm>
          </p:grpSpPr>
          <p:sp>
            <p:nvSpPr>
              <p:cNvPr id="462" name="圆角矩形"/>
              <p:cNvSpPr/>
              <p:nvPr/>
            </p:nvSpPr>
            <p:spPr>
              <a:xfrm>
                <a:off x="0" y="0"/>
                <a:ext cx="2357727" cy="1178862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70A6DB"/>
                  </a:gs>
                  <a:gs pos="50000">
                    <a:srgbClr val="559BDB"/>
                  </a:gs>
                  <a:gs pos="100000">
                    <a:srgbClr val="448AC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3810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44700">
                  <a:lnSpc>
                    <a:spcPct val="90000"/>
                  </a:lnSpc>
                  <a:spcBef>
                    <a:spcPts val="1500"/>
                  </a:spcBef>
                  <a:defRPr b="0" sz="4600">
                    <a:latin typeface="等线"/>
                    <a:ea typeface="等线"/>
                    <a:cs typeface="等线"/>
                    <a:sym typeface="等线"/>
                  </a:defRPr>
                </a:pPr>
              </a:p>
            </p:txBody>
          </p:sp>
          <p:sp>
            <p:nvSpPr>
              <p:cNvPr id="463" name="效果"/>
              <p:cNvSpPr txBox="1"/>
              <p:nvPr/>
            </p:nvSpPr>
            <p:spPr>
              <a:xfrm>
                <a:off x="34528" y="1421"/>
                <a:ext cx="2288671" cy="11760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75260" tIns="175260" rIns="175260" bIns="175260" numCol="1" anchor="ctr">
                <a:spAutoFit/>
              </a:bodyPr>
              <a:lstStyle>
                <a:lvl1pPr defTabSz="2044700">
                  <a:lnSpc>
                    <a:spcPct val="90000"/>
                  </a:lnSpc>
                  <a:spcBef>
                    <a:spcPts val="1900"/>
                  </a:spcBef>
                  <a:defRPr b="0" sz="4600">
                    <a:latin typeface="等线"/>
                    <a:ea typeface="等线"/>
                    <a:cs typeface="等线"/>
                    <a:sym typeface="等线"/>
                  </a:defRPr>
                </a:lvl1pPr>
              </a:lstStyle>
              <a:p>
                <a:pPr/>
                <a:r>
                  <a:t>效果</a:t>
                </a:r>
              </a:p>
            </p:txBody>
          </p:sp>
        </p:grpSp>
        <p:sp>
          <p:nvSpPr>
            <p:cNvPr id="465" name="形状"/>
            <p:cNvSpPr/>
            <p:nvPr/>
          </p:nvSpPr>
          <p:spPr>
            <a:xfrm>
              <a:off x="2511280" y="3754783"/>
              <a:ext cx="1228417" cy="412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lnTo>
                    <a:pt x="17972" y="21600"/>
                  </a:lnTo>
                  <a:lnTo>
                    <a:pt x="17972" y="17280"/>
                  </a:lnTo>
                  <a:lnTo>
                    <a:pt x="3628" y="17280"/>
                  </a:lnTo>
                  <a:lnTo>
                    <a:pt x="3628" y="21600"/>
                  </a:lnTo>
                  <a:lnTo>
                    <a:pt x="0" y="10800"/>
                  </a:lnTo>
                  <a:lnTo>
                    <a:pt x="3628" y="0"/>
                  </a:lnTo>
                  <a:lnTo>
                    <a:pt x="3628" y="4320"/>
                  </a:lnTo>
                  <a:lnTo>
                    <a:pt x="17972" y="4320"/>
                  </a:lnTo>
                  <a:lnTo>
                    <a:pt x="1797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ED2EB"/>
                </a:gs>
                <a:gs pos="50000">
                  <a:srgbClr val="B1CAE9"/>
                </a:gs>
                <a:gs pos="100000">
                  <a:srgbClr val="99B2D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127000" dist="38100" dir="5400000">
                <a:srgbClr val="000000">
                  <a:alpha val="63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ts val="1500"/>
                </a:spcBef>
                <a:defRPr b="0" sz="14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grpSp>
          <p:nvGrpSpPr>
            <p:cNvPr id="468" name="成组"/>
            <p:cNvGrpSpPr/>
            <p:nvPr/>
          </p:nvGrpSpPr>
          <p:grpSpPr>
            <a:xfrm>
              <a:off x="0" y="3371651"/>
              <a:ext cx="2357727" cy="1178863"/>
              <a:chOff x="0" y="0"/>
              <a:chExt cx="2357726" cy="1178861"/>
            </a:xfrm>
          </p:grpSpPr>
          <p:sp>
            <p:nvSpPr>
              <p:cNvPr id="466" name="圆角矩形"/>
              <p:cNvSpPr/>
              <p:nvPr/>
            </p:nvSpPr>
            <p:spPr>
              <a:xfrm>
                <a:off x="0" y="0"/>
                <a:ext cx="2357727" cy="1178862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70A6DB"/>
                  </a:gs>
                  <a:gs pos="50000">
                    <a:srgbClr val="559BDB"/>
                  </a:gs>
                  <a:gs pos="100000">
                    <a:srgbClr val="448AC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3810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2044700">
                  <a:lnSpc>
                    <a:spcPct val="90000"/>
                  </a:lnSpc>
                  <a:spcBef>
                    <a:spcPts val="1500"/>
                  </a:spcBef>
                  <a:defRPr b="0" sz="4600">
                    <a:latin typeface="等线"/>
                    <a:ea typeface="等线"/>
                    <a:cs typeface="等线"/>
                    <a:sym typeface="等线"/>
                  </a:defRPr>
                </a:pPr>
              </a:p>
            </p:txBody>
          </p:sp>
          <p:sp>
            <p:nvSpPr>
              <p:cNvPr id="467" name="速度"/>
              <p:cNvSpPr txBox="1"/>
              <p:nvPr/>
            </p:nvSpPr>
            <p:spPr>
              <a:xfrm>
                <a:off x="34527" y="1421"/>
                <a:ext cx="2288671" cy="11760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75260" tIns="175260" rIns="175260" bIns="175260" numCol="1" anchor="ctr">
                <a:spAutoFit/>
              </a:bodyPr>
              <a:lstStyle>
                <a:lvl1pPr defTabSz="2044700">
                  <a:lnSpc>
                    <a:spcPct val="90000"/>
                  </a:lnSpc>
                  <a:spcBef>
                    <a:spcPts val="1900"/>
                  </a:spcBef>
                  <a:defRPr b="0" sz="4600">
                    <a:latin typeface="等线"/>
                    <a:ea typeface="等线"/>
                    <a:cs typeface="等线"/>
                    <a:sym typeface="等线"/>
                  </a:defRPr>
                </a:lvl1pPr>
              </a:lstStyle>
              <a:p>
                <a:pPr/>
                <a:r>
                  <a:t>速度</a:t>
                </a:r>
              </a:p>
            </p:txBody>
          </p:sp>
        </p:grpSp>
        <p:sp>
          <p:nvSpPr>
            <p:cNvPr id="469" name="形状"/>
            <p:cNvSpPr/>
            <p:nvPr/>
          </p:nvSpPr>
          <p:spPr>
            <a:xfrm>
              <a:off x="1769560" y="1743337"/>
              <a:ext cx="765232" cy="1063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1" y="21600"/>
                  </a:moveTo>
                  <a:lnTo>
                    <a:pt x="0" y="15878"/>
                  </a:lnTo>
                  <a:lnTo>
                    <a:pt x="2017" y="16716"/>
                  </a:lnTo>
                  <a:lnTo>
                    <a:pt x="13531" y="2371"/>
                  </a:lnTo>
                  <a:lnTo>
                    <a:pt x="11514" y="1533"/>
                  </a:lnTo>
                  <a:lnTo>
                    <a:pt x="19469" y="0"/>
                  </a:lnTo>
                  <a:lnTo>
                    <a:pt x="21600" y="5722"/>
                  </a:lnTo>
                  <a:lnTo>
                    <a:pt x="19583" y="4884"/>
                  </a:lnTo>
                  <a:lnTo>
                    <a:pt x="8069" y="19229"/>
                  </a:lnTo>
                  <a:lnTo>
                    <a:pt x="10086" y="2006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ED2EB"/>
                </a:gs>
                <a:gs pos="50000">
                  <a:srgbClr val="B1CAE9"/>
                </a:gs>
                <a:gs pos="100000">
                  <a:srgbClr val="99B2D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127000" dist="38100" dir="5400000">
                <a:srgbClr val="000000">
                  <a:alpha val="63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ts val="1500"/>
                </a:spcBef>
                <a:defRPr b="0" sz="14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标题 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Helvetica Neue Medium"/>
              </a:defRPr>
            </a:pP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天壤的一点经验</a:t>
            </a:r>
          </a:p>
        </p:txBody>
      </p:sp>
      <p:sp>
        <p:nvSpPr>
          <p:cNvPr id="473" name="内容占位符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系统：如何灵活、鲁棒的支持大规模的深度强化学习</a:t>
            </a:r>
          </a:p>
          <a:p>
            <a:pPr/>
          </a:p>
          <a:p>
            <a:pPr/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策略：如何训练非常深的神经网络又不影响迭代速度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上海变迁.gif" descr="上海变迁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035" y="169691"/>
            <a:ext cx="23993930" cy="13376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标题 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Helvetica Neue Medium"/>
              </a:defRPr>
            </a:pP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大规模分布式深度强化学习平台</a:t>
            </a:r>
          </a:p>
        </p:txBody>
      </p:sp>
      <p:sp>
        <p:nvSpPr>
          <p:cNvPr id="476" name="内容占位符 2"/>
          <p:cNvSpPr txBox="1"/>
          <p:nvPr>
            <p:ph type="body" idx="1"/>
          </p:nvPr>
        </p:nvSpPr>
        <p:spPr>
          <a:xfrm>
            <a:off x="1816430" y="3218771"/>
            <a:ext cx="20751140" cy="9158058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支持超</a:t>
            </a:r>
            <a:r>
              <a:t>1000</a:t>
            </a: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块</a:t>
            </a:r>
            <a:r>
              <a:t>GPU</a:t>
            </a: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的分布式调度和使用</a:t>
            </a:r>
          </a:p>
          <a:p>
            <a:pPr/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支持海量训练数据的存储和采样</a:t>
            </a:r>
          </a:p>
          <a:p>
            <a:pPr/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支持多种同步模式的算法</a:t>
            </a:r>
          </a:p>
          <a:p>
            <a:pPr/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支持自动的模型超参数优化</a:t>
            </a:r>
          </a:p>
          <a:p>
            <a:pPr/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支持并行实验和效果对比</a:t>
            </a:r>
          </a:p>
          <a:p>
            <a:pPr/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丰富的数据监控、分析和通知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7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标题 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Helvetica Neue Medium"/>
              </a:defRPr>
            </a:pP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大规模分布式深度强化学习平台</a:t>
            </a:r>
          </a:p>
        </p:txBody>
      </p:sp>
      <p:sp>
        <p:nvSpPr>
          <p:cNvPr id="479" name="正文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0" name="图片 4" descr="图片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4733" y="9182731"/>
            <a:ext cx="16636149" cy="22688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2000"/>
              </a:srgbClr>
            </a:outerShdw>
          </a:effectLst>
        </p:spPr>
      </p:pic>
      <p:grpSp>
        <p:nvGrpSpPr>
          <p:cNvPr id="483" name="圆角矩形 6"/>
          <p:cNvGrpSpPr/>
          <p:nvPr/>
        </p:nvGrpSpPr>
        <p:grpSpPr>
          <a:xfrm>
            <a:off x="3394733" y="7608144"/>
            <a:ext cx="14594754" cy="1296145"/>
            <a:chOff x="0" y="0"/>
            <a:chExt cx="14594752" cy="1296144"/>
          </a:xfrm>
        </p:grpSpPr>
        <p:sp>
          <p:nvSpPr>
            <p:cNvPr id="481" name="圆角矩形"/>
            <p:cNvSpPr/>
            <p:nvPr/>
          </p:nvSpPr>
          <p:spPr>
            <a:xfrm>
              <a:off x="0" y="0"/>
              <a:ext cx="14594753" cy="1296145"/>
            </a:xfrm>
            <a:prstGeom prst="roundRect">
              <a:avLst>
                <a:gd name="adj" fmla="val 16667"/>
              </a:avLst>
            </a:prstGeom>
            <a:solidFill>
              <a:srgbClr val="2F559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50800" dir="5400000">
                <a:srgbClr val="000000">
                  <a:alpha val="32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482" name="Kubernetes Cluster"/>
            <p:cNvSpPr txBox="1"/>
            <p:nvPr/>
          </p:nvSpPr>
          <p:spPr>
            <a:xfrm>
              <a:off x="63271" y="315332"/>
              <a:ext cx="14468210" cy="665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lvl1pPr>
            </a:lstStyle>
            <a:p>
              <a:pPr/>
              <a:r>
                <a:t>Kubernetes Cluster</a:t>
              </a:r>
            </a:p>
          </p:txBody>
        </p:sp>
      </p:grpSp>
      <p:pic>
        <p:nvPicPr>
          <p:cNvPr id="484" name="图片 7" descr="图片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8366" y="7832921"/>
            <a:ext cx="864097" cy="8388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2000"/>
              </a:srgbClr>
            </a:outerShdw>
          </a:effectLst>
        </p:spPr>
      </p:pic>
      <p:grpSp>
        <p:nvGrpSpPr>
          <p:cNvPr id="487" name="圆角矩形 8"/>
          <p:cNvGrpSpPr/>
          <p:nvPr/>
        </p:nvGrpSpPr>
        <p:grpSpPr>
          <a:xfrm>
            <a:off x="8772462" y="6025850"/>
            <a:ext cx="9217025" cy="1296145"/>
            <a:chOff x="0" y="0"/>
            <a:chExt cx="9217024" cy="1296144"/>
          </a:xfrm>
        </p:grpSpPr>
        <p:sp>
          <p:nvSpPr>
            <p:cNvPr id="485" name="圆角矩形"/>
            <p:cNvSpPr/>
            <p:nvPr/>
          </p:nvSpPr>
          <p:spPr>
            <a:xfrm>
              <a:off x="0" y="0"/>
              <a:ext cx="9217025" cy="1296145"/>
            </a:xfrm>
            <a:prstGeom prst="roundRect">
              <a:avLst>
                <a:gd name="adj" fmla="val 16667"/>
              </a:avLst>
            </a:prstGeom>
            <a:solidFill>
              <a:srgbClr val="8FAADC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50800" dir="5400000">
                <a:srgbClr val="000000">
                  <a:alpha val="32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486" name="Berkeley Ray"/>
            <p:cNvSpPr txBox="1"/>
            <p:nvPr/>
          </p:nvSpPr>
          <p:spPr>
            <a:xfrm>
              <a:off x="63271" y="315332"/>
              <a:ext cx="9090482" cy="665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200">
                  <a:latin typeface="等线"/>
                  <a:ea typeface="等线"/>
                  <a:cs typeface="等线"/>
                  <a:sym typeface="等线"/>
                </a:defRPr>
              </a:lvl1pPr>
            </a:lstStyle>
            <a:p>
              <a:pPr/>
              <a:r>
                <a:t>Berkeley Ray</a:t>
              </a:r>
            </a:p>
          </p:txBody>
        </p:sp>
      </p:grpSp>
      <p:grpSp>
        <p:nvGrpSpPr>
          <p:cNvPr id="490" name="圆角矩形 9"/>
          <p:cNvGrpSpPr/>
          <p:nvPr/>
        </p:nvGrpSpPr>
        <p:grpSpPr>
          <a:xfrm>
            <a:off x="3394735" y="6016833"/>
            <a:ext cx="5209217" cy="1296145"/>
            <a:chOff x="0" y="0"/>
            <a:chExt cx="5209216" cy="1296144"/>
          </a:xfrm>
        </p:grpSpPr>
        <p:sp>
          <p:nvSpPr>
            <p:cNvPr id="488" name="圆角矩形"/>
            <p:cNvSpPr/>
            <p:nvPr/>
          </p:nvSpPr>
          <p:spPr>
            <a:xfrm>
              <a:off x="0" y="0"/>
              <a:ext cx="5209217" cy="1296145"/>
            </a:xfrm>
            <a:prstGeom prst="roundRect">
              <a:avLst>
                <a:gd name="adj" fmla="val 16667"/>
              </a:avLst>
            </a:prstGeom>
            <a:solidFill>
              <a:srgbClr val="8FAADC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50800" dir="5400000">
                <a:srgbClr val="000000">
                  <a:alpha val="32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489" name="Kubernetes Applications"/>
            <p:cNvSpPr txBox="1"/>
            <p:nvPr/>
          </p:nvSpPr>
          <p:spPr>
            <a:xfrm>
              <a:off x="63272" y="315332"/>
              <a:ext cx="5082672" cy="665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200">
                  <a:latin typeface="等线"/>
                  <a:ea typeface="等线"/>
                  <a:cs typeface="等线"/>
                  <a:sym typeface="等线"/>
                </a:defRPr>
              </a:lvl1pPr>
            </a:lstStyle>
            <a:p>
              <a:pPr/>
              <a:r>
                <a:t>Kubernetes Applications</a:t>
              </a:r>
            </a:p>
          </p:txBody>
        </p:sp>
      </p:grpSp>
      <p:grpSp>
        <p:nvGrpSpPr>
          <p:cNvPr id="493" name="圆角矩形 10"/>
          <p:cNvGrpSpPr/>
          <p:nvPr/>
        </p:nvGrpSpPr>
        <p:grpSpPr>
          <a:xfrm>
            <a:off x="3394733" y="4425524"/>
            <a:ext cx="1821641" cy="1296145"/>
            <a:chOff x="0" y="0"/>
            <a:chExt cx="1821639" cy="1296144"/>
          </a:xfrm>
        </p:grpSpPr>
        <p:sp>
          <p:nvSpPr>
            <p:cNvPr id="491" name="圆角矩形"/>
            <p:cNvSpPr/>
            <p:nvPr/>
          </p:nvSpPr>
          <p:spPr>
            <a:xfrm>
              <a:off x="0" y="0"/>
              <a:ext cx="1821640" cy="1296145"/>
            </a:xfrm>
            <a:prstGeom prst="roundRect">
              <a:avLst>
                <a:gd name="adj" fmla="val 16667"/>
              </a:avLst>
            </a:prstGeom>
            <a:solidFill>
              <a:srgbClr val="54823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50800" dir="5400000">
                <a:srgbClr val="000000">
                  <a:alpha val="32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492" name="Replay Buffer"/>
            <p:cNvSpPr txBox="1"/>
            <p:nvPr/>
          </p:nvSpPr>
          <p:spPr>
            <a:xfrm>
              <a:off x="63272" y="74032"/>
              <a:ext cx="1695096" cy="1148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200">
                  <a:latin typeface="等线"/>
                  <a:ea typeface="等线"/>
                  <a:cs typeface="等线"/>
                  <a:sym typeface="等线"/>
                </a:defRPr>
              </a:lvl1pPr>
            </a:lstStyle>
            <a:p>
              <a:pPr/>
              <a:r>
                <a:t>Replay Buffer</a:t>
              </a:r>
            </a:p>
          </p:txBody>
        </p:sp>
      </p:grpSp>
      <p:grpSp>
        <p:nvGrpSpPr>
          <p:cNvPr id="496" name="圆角矩形 11"/>
          <p:cNvGrpSpPr/>
          <p:nvPr/>
        </p:nvGrpSpPr>
        <p:grpSpPr>
          <a:xfrm>
            <a:off x="5425030" y="4425524"/>
            <a:ext cx="3866255" cy="1296145"/>
            <a:chOff x="0" y="0"/>
            <a:chExt cx="3866253" cy="1296144"/>
          </a:xfrm>
        </p:grpSpPr>
        <p:sp>
          <p:nvSpPr>
            <p:cNvPr id="494" name="圆角矩形"/>
            <p:cNvSpPr/>
            <p:nvPr/>
          </p:nvSpPr>
          <p:spPr>
            <a:xfrm>
              <a:off x="0" y="0"/>
              <a:ext cx="3866254" cy="1296145"/>
            </a:xfrm>
            <a:prstGeom prst="roundRect">
              <a:avLst>
                <a:gd name="adj" fmla="val 16667"/>
              </a:avLst>
            </a:prstGeom>
            <a:solidFill>
              <a:srgbClr val="54823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50800" dir="5400000">
                <a:srgbClr val="000000">
                  <a:alpha val="32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495" name="Algo Controller"/>
            <p:cNvSpPr txBox="1"/>
            <p:nvPr/>
          </p:nvSpPr>
          <p:spPr>
            <a:xfrm>
              <a:off x="63271" y="315332"/>
              <a:ext cx="3739712" cy="665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200">
                  <a:latin typeface="等线"/>
                  <a:ea typeface="等线"/>
                  <a:cs typeface="等线"/>
                  <a:sym typeface="等线"/>
                </a:defRPr>
              </a:lvl1pPr>
            </a:lstStyle>
            <a:p>
              <a:pPr/>
              <a:r>
                <a:t>Algo Controller</a:t>
              </a:r>
            </a:p>
          </p:txBody>
        </p:sp>
      </p:grpSp>
      <p:grpSp>
        <p:nvGrpSpPr>
          <p:cNvPr id="499" name="圆角矩形 12"/>
          <p:cNvGrpSpPr/>
          <p:nvPr/>
        </p:nvGrpSpPr>
        <p:grpSpPr>
          <a:xfrm>
            <a:off x="12298378" y="4419008"/>
            <a:ext cx="2614318" cy="1296145"/>
            <a:chOff x="0" y="0"/>
            <a:chExt cx="2614317" cy="1296144"/>
          </a:xfrm>
        </p:grpSpPr>
        <p:sp>
          <p:nvSpPr>
            <p:cNvPr id="497" name="圆角矩形"/>
            <p:cNvSpPr/>
            <p:nvPr/>
          </p:nvSpPr>
          <p:spPr>
            <a:xfrm>
              <a:off x="0" y="0"/>
              <a:ext cx="2614318" cy="1296145"/>
            </a:xfrm>
            <a:prstGeom prst="roundRect">
              <a:avLst>
                <a:gd name="adj" fmla="val 16667"/>
              </a:avLst>
            </a:prstGeom>
            <a:solidFill>
              <a:srgbClr val="54823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50800" dir="5400000">
                <a:srgbClr val="000000">
                  <a:alpha val="32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498" name="(Self)-Play"/>
            <p:cNvSpPr txBox="1"/>
            <p:nvPr/>
          </p:nvSpPr>
          <p:spPr>
            <a:xfrm>
              <a:off x="63271" y="315332"/>
              <a:ext cx="2487776" cy="665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200">
                  <a:latin typeface="等线"/>
                  <a:ea typeface="等线"/>
                  <a:cs typeface="等线"/>
                  <a:sym typeface="等线"/>
                </a:defRPr>
              </a:lvl1pPr>
            </a:lstStyle>
            <a:p>
              <a:pPr/>
              <a:r>
                <a:t>(Self)-Play</a:t>
              </a:r>
            </a:p>
          </p:txBody>
        </p:sp>
      </p:grpSp>
      <p:grpSp>
        <p:nvGrpSpPr>
          <p:cNvPr id="502" name="圆角矩形 13"/>
          <p:cNvGrpSpPr/>
          <p:nvPr/>
        </p:nvGrpSpPr>
        <p:grpSpPr>
          <a:xfrm>
            <a:off x="15121356" y="4419008"/>
            <a:ext cx="2868131" cy="1296145"/>
            <a:chOff x="0" y="0"/>
            <a:chExt cx="2868129" cy="1296144"/>
          </a:xfrm>
        </p:grpSpPr>
        <p:sp>
          <p:nvSpPr>
            <p:cNvPr id="500" name="圆角矩形"/>
            <p:cNvSpPr/>
            <p:nvPr/>
          </p:nvSpPr>
          <p:spPr>
            <a:xfrm>
              <a:off x="0" y="0"/>
              <a:ext cx="2868130" cy="1296145"/>
            </a:xfrm>
            <a:prstGeom prst="roundRect">
              <a:avLst>
                <a:gd name="adj" fmla="val 16667"/>
              </a:avLst>
            </a:prstGeom>
            <a:solidFill>
              <a:srgbClr val="54823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50800" dir="5400000">
                <a:srgbClr val="000000">
                  <a:alpha val="32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501" name="Evaluator"/>
            <p:cNvSpPr txBox="1"/>
            <p:nvPr/>
          </p:nvSpPr>
          <p:spPr>
            <a:xfrm>
              <a:off x="63272" y="315332"/>
              <a:ext cx="2741586" cy="665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200">
                  <a:latin typeface="等线"/>
                  <a:ea typeface="等线"/>
                  <a:cs typeface="等线"/>
                  <a:sym typeface="等线"/>
                </a:defRPr>
              </a:lvl1pPr>
            </a:lstStyle>
            <a:p>
              <a:pPr/>
              <a:r>
                <a:t>Evaluator</a:t>
              </a:r>
            </a:p>
          </p:txBody>
        </p:sp>
      </p:grpSp>
      <p:grpSp>
        <p:nvGrpSpPr>
          <p:cNvPr id="505" name="圆角矩形 14"/>
          <p:cNvGrpSpPr/>
          <p:nvPr/>
        </p:nvGrpSpPr>
        <p:grpSpPr>
          <a:xfrm>
            <a:off x="9499941" y="4419008"/>
            <a:ext cx="2589777" cy="1296145"/>
            <a:chOff x="0" y="0"/>
            <a:chExt cx="2589776" cy="1296144"/>
          </a:xfrm>
        </p:grpSpPr>
        <p:sp>
          <p:nvSpPr>
            <p:cNvPr id="503" name="圆角矩形"/>
            <p:cNvSpPr/>
            <p:nvPr/>
          </p:nvSpPr>
          <p:spPr>
            <a:xfrm>
              <a:off x="0" y="0"/>
              <a:ext cx="2589777" cy="1296145"/>
            </a:xfrm>
            <a:prstGeom prst="roundRect">
              <a:avLst>
                <a:gd name="adj" fmla="val 16667"/>
              </a:avLst>
            </a:prstGeom>
            <a:solidFill>
              <a:srgbClr val="54823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50800" dir="5400000">
                <a:srgbClr val="000000">
                  <a:alpha val="32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504" name="NN Trainer"/>
            <p:cNvSpPr txBox="1"/>
            <p:nvPr/>
          </p:nvSpPr>
          <p:spPr>
            <a:xfrm>
              <a:off x="63271" y="315332"/>
              <a:ext cx="2463234" cy="665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200">
                  <a:latin typeface="等线"/>
                  <a:ea typeface="等线"/>
                  <a:cs typeface="等线"/>
                  <a:sym typeface="等线"/>
                </a:defRPr>
              </a:lvl1pPr>
            </a:lstStyle>
            <a:p>
              <a:pPr/>
              <a:r>
                <a:t>NN Trainer</a:t>
              </a:r>
            </a:p>
          </p:txBody>
        </p:sp>
      </p:grpSp>
      <p:grpSp>
        <p:nvGrpSpPr>
          <p:cNvPr id="508" name="圆角矩形 15"/>
          <p:cNvGrpSpPr/>
          <p:nvPr/>
        </p:nvGrpSpPr>
        <p:grpSpPr>
          <a:xfrm>
            <a:off x="18233786" y="4419008"/>
            <a:ext cx="1797097" cy="4485279"/>
            <a:chOff x="0" y="0"/>
            <a:chExt cx="1797095" cy="4485278"/>
          </a:xfrm>
        </p:grpSpPr>
        <p:sp>
          <p:nvSpPr>
            <p:cNvPr id="506" name="圆角矩形"/>
            <p:cNvSpPr/>
            <p:nvPr/>
          </p:nvSpPr>
          <p:spPr>
            <a:xfrm>
              <a:off x="0" y="0"/>
              <a:ext cx="1797096" cy="4485279"/>
            </a:xfrm>
            <a:prstGeom prst="roundRect">
              <a:avLst>
                <a:gd name="adj" fmla="val 16667"/>
              </a:avLst>
            </a:prstGeom>
            <a:solidFill>
              <a:srgbClr val="54823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50800" dir="5400000">
                <a:srgbClr val="000000">
                  <a:alpha val="32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507" name="HDFS, 监控,…"/>
            <p:cNvSpPr txBox="1"/>
            <p:nvPr/>
          </p:nvSpPr>
          <p:spPr>
            <a:xfrm>
              <a:off x="87725" y="1338399"/>
              <a:ext cx="1621644" cy="1808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defTabSz="1828800">
                <a:defRPr sz="3200">
                  <a:latin typeface="等线"/>
                  <a:ea typeface="等线"/>
                  <a:cs typeface="等线"/>
                  <a:sym typeface="等线"/>
                </a:defRPr>
              </a:pPr>
              <a:r>
                <a:t>HDFS, </a:t>
              </a:r>
              <a:r>
                <a:t>监控</a:t>
              </a:r>
              <a:r>
                <a:t>,</a:t>
              </a:r>
            </a:p>
            <a:p>
              <a: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pPr>
              <a:r>
                <a:t>通知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标题 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Helvetica Neue Medium"/>
              </a:defRPr>
            </a:pP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大规模分布式深度强化学习平台</a:t>
            </a:r>
          </a:p>
        </p:txBody>
      </p:sp>
      <p:sp>
        <p:nvSpPr>
          <p:cNvPr id="511" name="内容占位符 1"/>
          <p:cNvSpPr txBox="1"/>
          <p:nvPr>
            <p:ph type="body" sz="quarter" idx="1"/>
          </p:nvPr>
        </p:nvSpPr>
        <p:spPr>
          <a:xfrm>
            <a:off x="1689100" y="2882037"/>
            <a:ext cx="21005800" cy="921806"/>
          </a:xfrm>
          <a:prstGeom prst="rect">
            <a:avLst/>
          </a:prstGeom>
        </p:spPr>
        <p:txBody>
          <a:bodyPr/>
          <a:lstStyle/>
          <a:p>
            <a:pPr marL="615950" indent="-615950" defTabSz="800735">
              <a:spcBef>
                <a:spcPts val="5700"/>
              </a:spcBef>
              <a:defRPr sz="4656"/>
            </a:pP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丰富的监控</a:t>
            </a:r>
            <a:r>
              <a:t>Dashboard</a:t>
            </a:r>
          </a:p>
        </p:txBody>
      </p:sp>
      <p:pic>
        <p:nvPicPr>
          <p:cNvPr id="512" name="图片 2" descr="图片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9016" y="4044279"/>
            <a:ext cx="10327811" cy="5891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图片 7" descr="图片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82131" y="4831010"/>
            <a:ext cx="10033497" cy="5858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图片 9" descr="图片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90101" y="5466893"/>
            <a:ext cx="10248646" cy="6518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图片 8" descr="图片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82906" y="7578332"/>
            <a:ext cx="12514503" cy="5637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2" grpId="1"/>
      <p:bldP build="whole" bldLvl="1" animBg="1" rev="0" advAuto="0" spid="515" grpId="4"/>
      <p:bldP build="whole" bldLvl="1" animBg="1" rev="0" advAuto="0" spid="514" grpId="3"/>
      <p:bldP build="whole" bldLvl="1" animBg="1" rev="0" advAuto="0" spid="513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标题 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900"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Helvetica Neue Medium"/>
              </a:defRPr>
            </a:pP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模型自动训练和调参服务</a:t>
            </a:r>
          </a:p>
        </p:txBody>
      </p:sp>
      <p:sp>
        <p:nvSpPr>
          <p:cNvPr id="518" name="内容占位符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模型训练要手动看护</a:t>
            </a:r>
          </a:p>
          <a:p>
            <a:pPr/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参数调整要重新训练</a:t>
            </a:r>
          </a:p>
          <a:p>
            <a:pPr/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多组参数跟踪起来很费力</a:t>
            </a:r>
          </a:p>
          <a:p>
            <a:pPr/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总结：费时费力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标题 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800"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Helvetica Neue Medium"/>
              </a:defRPr>
            </a:pP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模型自动训练和调参服务</a:t>
            </a:r>
          </a:p>
        </p:txBody>
      </p:sp>
      <p:sp>
        <p:nvSpPr>
          <p:cNvPr id="521" name="内容占位符 2"/>
          <p:cNvSpPr txBox="1"/>
          <p:nvPr>
            <p:ph type="body" sz="quarter" idx="1"/>
          </p:nvPr>
        </p:nvSpPr>
        <p:spPr>
          <a:xfrm>
            <a:off x="1689100" y="2430692"/>
            <a:ext cx="21005800" cy="2155064"/>
          </a:xfrm>
          <a:prstGeom prst="rect">
            <a:avLst/>
          </a:prstGeom>
        </p:spPr>
        <p:txBody>
          <a:bodyPr/>
          <a:lstStyle/>
          <a:p>
            <a:pPr/>
            <a:r>
              <a:t>Population-based Training (PBT)</a:t>
            </a:r>
          </a:p>
        </p:txBody>
      </p:sp>
      <p:pic>
        <p:nvPicPr>
          <p:cNvPr id="522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6050" y="5111777"/>
            <a:ext cx="13925550" cy="6915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标题 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000"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Helvetica Neue Medium"/>
              </a:defRPr>
            </a:pP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模型自动训练和调参服务</a:t>
            </a:r>
          </a:p>
        </p:txBody>
      </p:sp>
      <p:sp>
        <p:nvSpPr>
          <p:cNvPr id="525" name="正文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6" name="图片 6" descr="图片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9059" y="8847173"/>
            <a:ext cx="18878322" cy="22688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2000"/>
              </a:srgbClr>
            </a:outerShdw>
          </a:effectLst>
        </p:spPr>
      </p:pic>
      <p:grpSp>
        <p:nvGrpSpPr>
          <p:cNvPr id="529" name="圆角矩形 7"/>
          <p:cNvGrpSpPr/>
          <p:nvPr/>
        </p:nvGrpSpPr>
        <p:grpSpPr>
          <a:xfrm>
            <a:off x="2539059" y="7272586"/>
            <a:ext cx="16889845" cy="1296145"/>
            <a:chOff x="0" y="0"/>
            <a:chExt cx="16889843" cy="1296144"/>
          </a:xfrm>
        </p:grpSpPr>
        <p:sp>
          <p:nvSpPr>
            <p:cNvPr id="527" name="圆角矩形"/>
            <p:cNvSpPr/>
            <p:nvPr/>
          </p:nvSpPr>
          <p:spPr>
            <a:xfrm>
              <a:off x="0" y="0"/>
              <a:ext cx="16889844" cy="1296145"/>
            </a:xfrm>
            <a:prstGeom prst="roundRect">
              <a:avLst>
                <a:gd name="adj" fmla="val 16667"/>
              </a:avLst>
            </a:prstGeom>
            <a:solidFill>
              <a:srgbClr val="2F559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50800" dir="5400000">
                <a:srgbClr val="000000">
                  <a:alpha val="32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528" name="Kubernetes Cluster"/>
            <p:cNvSpPr txBox="1"/>
            <p:nvPr/>
          </p:nvSpPr>
          <p:spPr>
            <a:xfrm>
              <a:off x="63271" y="315332"/>
              <a:ext cx="16763302" cy="665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lvl1pPr>
            </a:lstStyle>
            <a:p>
              <a:pPr/>
              <a:r>
                <a:t>Kubernetes Cluster</a:t>
              </a:r>
            </a:p>
          </p:txBody>
        </p:sp>
      </p:grpSp>
      <p:pic>
        <p:nvPicPr>
          <p:cNvPr id="530" name="图片 8" descr="图片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52691" y="7497364"/>
            <a:ext cx="864097" cy="8388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2000"/>
              </a:srgbClr>
            </a:outerShdw>
          </a:effectLst>
        </p:spPr>
      </p:pic>
      <p:grpSp>
        <p:nvGrpSpPr>
          <p:cNvPr id="533" name="圆角矩形 9"/>
          <p:cNvGrpSpPr/>
          <p:nvPr/>
        </p:nvGrpSpPr>
        <p:grpSpPr>
          <a:xfrm>
            <a:off x="7916788" y="5690291"/>
            <a:ext cx="11512117" cy="1296145"/>
            <a:chOff x="0" y="0"/>
            <a:chExt cx="11512115" cy="1296144"/>
          </a:xfrm>
        </p:grpSpPr>
        <p:sp>
          <p:nvSpPr>
            <p:cNvPr id="531" name="圆角矩形"/>
            <p:cNvSpPr/>
            <p:nvPr/>
          </p:nvSpPr>
          <p:spPr>
            <a:xfrm>
              <a:off x="0" y="0"/>
              <a:ext cx="11512116" cy="1296145"/>
            </a:xfrm>
            <a:prstGeom prst="roundRect">
              <a:avLst>
                <a:gd name="adj" fmla="val 16667"/>
              </a:avLst>
            </a:prstGeom>
            <a:solidFill>
              <a:srgbClr val="8FAADC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50800" dir="5400000">
                <a:srgbClr val="000000">
                  <a:alpha val="32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532" name="Berkeley Ray"/>
            <p:cNvSpPr txBox="1"/>
            <p:nvPr/>
          </p:nvSpPr>
          <p:spPr>
            <a:xfrm>
              <a:off x="63271" y="315332"/>
              <a:ext cx="11385574" cy="665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200">
                  <a:latin typeface="等线"/>
                  <a:ea typeface="等线"/>
                  <a:cs typeface="等线"/>
                  <a:sym typeface="等线"/>
                </a:defRPr>
              </a:lvl1pPr>
            </a:lstStyle>
            <a:p>
              <a:pPr/>
              <a:r>
                <a:t>Berkeley Ray</a:t>
              </a:r>
            </a:p>
          </p:txBody>
        </p:sp>
      </p:grpSp>
      <p:grpSp>
        <p:nvGrpSpPr>
          <p:cNvPr id="536" name="圆角矩形 10"/>
          <p:cNvGrpSpPr/>
          <p:nvPr/>
        </p:nvGrpSpPr>
        <p:grpSpPr>
          <a:xfrm>
            <a:off x="2539062" y="5681276"/>
            <a:ext cx="5209217" cy="1296145"/>
            <a:chOff x="0" y="0"/>
            <a:chExt cx="5209216" cy="1296144"/>
          </a:xfrm>
        </p:grpSpPr>
        <p:sp>
          <p:nvSpPr>
            <p:cNvPr id="534" name="圆角矩形"/>
            <p:cNvSpPr/>
            <p:nvPr/>
          </p:nvSpPr>
          <p:spPr>
            <a:xfrm>
              <a:off x="0" y="0"/>
              <a:ext cx="5209217" cy="1296145"/>
            </a:xfrm>
            <a:prstGeom prst="roundRect">
              <a:avLst>
                <a:gd name="adj" fmla="val 16667"/>
              </a:avLst>
            </a:prstGeom>
            <a:solidFill>
              <a:srgbClr val="8FAADC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50800" dir="5400000">
                <a:srgbClr val="000000">
                  <a:alpha val="32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535" name="Kubernetes Applications"/>
            <p:cNvSpPr txBox="1"/>
            <p:nvPr/>
          </p:nvSpPr>
          <p:spPr>
            <a:xfrm>
              <a:off x="63272" y="315332"/>
              <a:ext cx="5082672" cy="665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200">
                  <a:latin typeface="等线"/>
                  <a:ea typeface="等线"/>
                  <a:cs typeface="等线"/>
                  <a:sym typeface="等线"/>
                </a:defRPr>
              </a:lvl1pPr>
            </a:lstStyle>
            <a:p>
              <a:pPr/>
              <a:r>
                <a:t>Kubernetes Applications</a:t>
              </a:r>
            </a:p>
          </p:txBody>
        </p:sp>
      </p:grpSp>
      <p:grpSp>
        <p:nvGrpSpPr>
          <p:cNvPr id="539" name="圆角矩形 11"/>
          <p:cNvGrpSpPr/>
          <p:nvPr/>
        </p:nvGrpSpPr>
        <p:grpSpPr>
          <a:xfrm>
            <a:off x="2539059" y="4089965"/>
            <a:ext cx="1821641" cy="1296145"/>
            <a:chOff x="0" y="0"/>
            <a:chExt cx="1821639" cy="1296144"/>
          </a:xfrm>
        </p:grpSpPr>
        <p:sp>
          <p:nvSpPr>
            <p:cNvPr id="537" name="圆角矩形"/>
            <p:cNvSpPr/>
            <p:nvPr/>
          </p:nvSpPr>
          <p:spPr>
            <a:xfrm>
              <a:off x="0" y="0"/>
              <a:ext cx="1821640" cy="1296145"/>
            </a:xfrm>
            <a:prstGeom prst="roundRect">
              <a:avLst>
                <a:gd name="adj" fmla="val 16667"/>
              </a:avLst>
            </a:prstGeom>
            <a:solidFill>
              <a:srgbClr val="54823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50800" dir="5400000">
                <a:srgbClr val="000000">
                  <a:alpha val="32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538" name="Replay Buffer"/>
            <p:cNvSpPr txBox="1"/>
            <p:nvPr/>
          </p:nvSpPr>
          <p:spPr>
            <a:xfrm>
              <a:off x="63272" y="74032"/>
              <a:ext cx="1695096" cy="1148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200">
                  <a:latin typeface="等线"/>
                  <a:ea typeface="等线"/>
                  <a:cs typeface="等线"/>
                  <a:sym typeface="等线"/>
                </a:defRPr>
              </a:lvl1pPr>
            </a:lstStyle>
            <a:p>
              <a:pPr/>
              <a:r>
                <a:t>Replay Buffer</a:t>
              </a:r>
            </a:p>
          </p:txBody>
        </p:sp>
      </p:grpSp>
      <p:grpSp>
        <p:nvGrpSpPr>
          <p:cNvPr id="542" name="圆角矩形 12"/>
          <p:cNvGrpSpPr/>
          <p:nvPr/>
        </p:nvGrpSpPr>
        <p:grpSpPr>
          <a:xfrm>
            <a:off x="4569355" y="4089965"/>
            <a:ext cx="3866255" cy="1296145"/>
            <a:chOff x="0" y="0"/>
            <a:chExt cx="3866253" cy="1296144"/>
          </a:xfrm>
        </p:grpSpPr>
        <p:sp>
          <p:nvSpPr>
            <p:cNvPr id="540" name="圆角矩形"/>
            <p:cNvSpPr/>
            <p:nvPr/>
          </p:nvSpPr>
          <p:spPr>
            <a:xfrm>
              <a:off x="0" y="0"/>
              <a:ext cx="3866254" cy="1296145"/>
            </a:xfrm>
            <a:prstGeom prst="roundRect">
              <a:avLst>
                <a:gd name="adj" fmla="val 16667"/>
              </a:avLst>
            </a:prstGeom>
            <a:solidFill>
              <a:srgbClr val="54823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50800" dir="5400000">
                <a:srgbClr val="000000">
                  <a:alpha val="32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541" name="Algo Controller"/>
            <p:cNvSpPr txBox="1"/>
            <p:nvPr/>
          </p:nvSpPr>
          <p:spPr>
            <a:xfrm>
              <a:off x="63271" y="315332"/>
              <a:ext cx="3739712" cy="665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200">
                  <a:latin typeface="等线"/>
                  <a:ea typeface="等线"/>
                  <a:cs typeface="等线"/>
                  <a:sym typeface="等线"/>
                </a:defRPr>
              </a:lvl1pPr>
            </a:lstStyle>
            <a:p>
              <a:pPr/>
              <a:r>
                <a:t>Algo Controller</a:t>
              </a:r>
            </a:p>
          </p:txBody>
        </p:sp>
      </p:grpSp>
      <p:grpSp>
        <p:nvGrpSpPr>
          <p:cNvPr id="545" name="圆角矩形 13"/>
          <p:cNvGrpSpPr/>
          <p:nvPr/>
        </p:nvGrpSpPr>
        <p:grpSpPr>
          <a:xfrm>
            <a:off x="11442703" y="4083449"/>
            <a:ext cx="2614319" cy="1296146"/>
            <a:chOff x="0" y="0"/>
            <a:chExt cx="2614317" cy="1296144"/>
          </a:xfrm>
        </p:grpSpPr>
        <p:sp>
          <p:nvSpPr>
            <p:cNvPr id="543" name="圆角矩形"/>
            <p:cNvSpPr/>
            <p:nvPr/>
          </p:nvSpPr>
          <p:spPr>
            <a:xfrm>
              <a:off x="0" y="0"/>
              <a:ext cx="2614318" cy="1296145"/>
            </a:xfrm>
            <a:prstGeom prst="roundRect">
              <a:avLst>
                <a:gd name="adj" fmla="val 16667"/>
              </a:avLst>
            </a:prstGeom>
            <a:solidFill>
              <a:srgbClr val="54823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50800" dir="5400000">
                <a:srgbClr val="000000">
                  <a:alpha val="32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544" name="(Self)-Play"/>
            <p:cNvSpPr txBox="1"/>
            <p:nvPr/>
          </p:nvSpPr>
          <p:spPr>
            <a:xfrm>
              <a:off x="63271" y="315332"/>
              <a:ext cx="2487776" cy="665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200">
                  <a:latin typeface="等线"/>
                  <a:ea typeface="等线"/>
                  <a:cs typeface="等线"/>
                  <a:sym typeface="等线"/>
                </a:defRPr>
              </a:lvl1pPr>
            </a:lstStyle>
            <a:p>
              <a:pPr/>
              <a:r>
                <a:t>(Self)-Play</a:t>
              </a:r>
            </a:p>
          </p:txBody>
        </p:sp>
      </p:grpSp>
      <p:grpSp>
        <p:nvGrpSpPr>
          <p:cNvPr id="548" name="圆角矩形 14"/>
          <p:cNvGrpSpPr/>
          <p:nvPr/>
        </p:nvGrpSpPr>
        <p:grpSpPr>
          <a:xfrm>
            <a:off x="14265682" y="4083449"/>
            <a:ext cx="2868131" cy="1296146"/>
            <a:chOff x="0" y="0"/>
            <a:chExt cx="2868129" cy="1296144"/>
          </a:xfrm>
        </p:grpSpPr>
        <p:sp>
          <p:nvSpPr>
            <p:cNvPr id="546" name="圆角矩形"/>
            <p:cNvSpPr/>
            <p:nvPr/>
          </p:nvSpPr>
          <p:spPr>
            <a:xfrm>
              <a:off x="0" y="0"/>
              <a:ext cx="2868130" cy="1296145"/>
            </a:xfrm>
            <a:prstGeom prst="roundRect">
              <a:avLst>
                <a:gd name="adj" fmla="val 16667"/>
              </a:avLst>
            </a:prstGeom>
            <a:solidFill>
              <a:srgbClr val="54823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50800" dir="5400000">
                <a:srgbClr val="000000">
                  <a:alpha val="32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547" name="Evaluator"/>
            <p:cNvSpPr txBox="1"/>
            <p:nvPr/>
          </p:nvSpPr>
          <p:spPr>
            <a:xfrm>
              <a:off x="63272" y="315332"/>
              <a:ext cx="2741586" cy="665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200">
                  <a:latin typeface="等线"/>
                  <a:ea typeface="等线"/>
                  <a:cs typeface="等线"/>
                  <a:sym typeface="等线"/>
                </a:defRPr>
              </a:lvl1pPr>
            </a:lstStyle>
            <a:p>
              <a:pPr/>
              <a:r>
                <a:t>Evaluator</a:t>
              </a:r>
            </a:p>
          </p:txBody>
        </p:sp>
      </p:grpSp>
      <p:grpSp>
        <p:nvGrpSpPr>
          <p:cNvPr id="551" name="圆角矩形 15"/>
          <p:cNvGrpSpPr/>
          <p:nvPr/>
        </p:nvGrpSpPr>
        <p:grpSpPr>
          <a:xfrm>
            <a:off x="8644267" y="4083449"/>
            <a:ext cx="2589777" cy="1296146"/>
            <a:chOff x="0" y="0"/>
            <a:chExt cx="2589776" cy="1296144"/>
          </a:xfrm>
        </p:grpSpPr>
        <p:sp>
          <p:nvSpPr>
            <p:cNvPr id="549" name="圆角矩形"/>
            <p:cNvSpPr/>
            <p:nvPr/>
          </p:nvSpPr>
          <p:spPr>
            <a:xfrm>
              <a:off x="0" y="0"/>
              <a:ext cx="2589777" cy="1296145"/>
            </a:xfrm>
            <a:prstGeom prst="roundRect">
              <a:avLst>
                <a:gd name="adj" fmla="val 16667"/>
              </a:avLst>
            </a:prstGeom>
            <a:solidFill>
              <a:srgbClr val="54823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50800" dir="5400000">
                <a:srgbClr val="000000">
                  <a:alpha val="32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550" name="NN Trainer"/>
            <p:cNvSpPr txBox="1"/>
            <p:nvPr/>
          </p:nvSpPr>
          <p:spPr>
            <a:xfrm>
              <a:off x="63271" y="315332"/>
              <a:ext cx="2463234" cy="665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200">
                  <a:latin typeface="等线"/>
                  <a:ea typeface="等线"/>
                  <a:cs typeface="等线"/>
                  <a:sym typeface="等线"/>
                </a:defRPr>
              </a:lvl1pPr>
            </a:lstStyle>
            <a:p>
              <a:pPr/>
              <a:r>
                <a:t>NN Trainer</a:t>
              </a:r>
            </a:p>
          </p:txBody>
        </p:sp>
      </p:grpSp>
      <p:grpSp>
        <p:nvGrpSpPr>
          <p:cNvPr id="554" name="圆角矩形 17"/>
          <p:cNvGrpSpPr/>
          <p:nvPr/>
        </p:nvGrpSpPr>
        <p:grpSpPr>
          <a:xfrm>
            <a:off x="19620284" y="4086707"/>
            <a:ext cx="1797097" cy="4485280"/>
            <a:chOff x="0" y="0"/>
            <a:chExt cx="1797095" cy="4485278"/>
          </a:xfrm>
        </p:grpSpPr>
        <p:sp>
          <p:nvSpPr>
            <p:cNvPr id="552" name="圆角矩形"/>
            <p:cNvSpPr/>
            <p:nvPr/>
          </p:nvSpPr>
          <p:spPr>
            <a:xfrm>
              <a:off x="0" y="0"/>
              <a:ext cx="1797096" cy="4485279"/>
            </a:xfrm>
            <a:prstGeom prst="roundRect">
              <a:avLst>
                <a:gd name="adj" fmla="val 16667"/>
              </a:avLst>
            </a:prstGeom>
            <a:solidFill>
              <a:srgbClr val="54823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50800" dir="5400000">
                <a:srgbClr val="000000">
                  <a:alpha val="32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553" name="HDFS, 监控,…"/>
            <p:cNvSpPr txBox="1"/>
            <p:nvPr/>
          </p:nvSpPr>
          <p:spPr>
            <a:xfrm>
              <a:off x="87725" y="1338399"/>
              <a:ext cx="1621644" cy="1808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defTabSz="1828800">
                <a:defRPr sz="3200">
                  <a:latin typeface="等线"/>
                  <a:ea typeface="等线"/>
                  <a:cs typeface="等线"/>
                  <a:sym typeface="等线"/>
                </a:defRPr>
              </a:pPr>
              <a:r>
                <a:t>HDFS, </a:t>
              </a:r>
              <a:r>
                <a:t>监控</a:t>
              </a:r>
              <a:r>
                <a:t>,</a:t>
              </a:r>
            </a:p>
            <a:p>
              <a: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pPr>
              <a:r>
                <a:t>通知</a:t>
              </a:r>
            </a:p>
          </p:txBody>
        </p:sp>
      </p:grpSp>
      <p:grpSp>
        <p:nvGrpSpPr>
          <p:cNvPr id="557" name="圆角矩形 18"/>
          <p:cNvGrpSpPr/>
          <p:nvPr/>
        </p:nvGrpSpPr>
        <p:grpSpPr>
          <a:xfrm>
            <a:off x="17325193" y="4083449"/>
            <a:ext cx="2103713" cy="1296146"/>
            <a:chOff x="0" y="0"/>
            <a:chExt cx="2103712" cy="1296144"/>
          </a:xfrm>
        </p:grpSpPr>
        <p:sp>
          <p:nvSpPr>
            <p:cNvPr id="555" name="圆角矩形"/>
            <p:cNvSpPr/>
            <p:nvPr/>
          </p:nvSpPr>
          <p:spPr>
            <a:xfrm>
              <a:off x="0" y="0"/>
              <a:ext cx="2103713" cy="1296145"/>
            </a:xfrm>
            <a:prstGeom prst="roundRect">
              <a:avLst>
                <a:gd name="adj" fmla="val 16667"/>
              </a:avLst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01600" dist="50800" dir="5400000">
                <a:srgbClr val="000000">
                  <a:alpha val="32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2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556" name="PBT"/>
            <p:cNvSpPr txBox="1"/>
            <p:nvPr/>
          </p:nvSpPr>
          <p:spPr>
            <a:xfrm>
              <a:off x="63271" y="315332"/>
              <a:ext cx="1977170" cy="665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3200">
                  <a:latin typeface="等线"/>
                  <a:ea typeface="等线"/>
                  <a:cs typeface="等线"/>
                  <a:sym typeface="等线"/>
                </a:defRPr>
              </a:lvl1pPr>
            </a:lstStyle>
            <a:p>
              <a:pPr/>
              <a:r>
                <a:t>PBT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标题 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Helvetica Neue Medium"/>
              </a:defRPr>
            </a:pP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神经网络深度对迭代速度的影响</a:t>
            </a:r>
          </a:p>
        </p:txBody>
      </p:sp>
      <p:sp>
        <p:nvSpPr>
          <p:cNvPr id="560" name="正文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aphicFrame>
        <p:nvGraphicFramePr>
          <p:cNvPr id="561" name="表格 1"/>
          <p:cNvGraphicFramePr/>
          <p:nvPr/>
        </p:nvGraphicFramePr>
        <p:xfrm>
          <a:off x="3906651" y="3217393"/>
          <a:ext cx="14960431" cy="726950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4314414"/>
                <a:gridCol w="5642272"/>
                <a:gridCol w="4978343"/>
              </a:tblGrid>
              <a:tr h="3895632">
                <a:tc>
                  <a:txBody>
                    <a:bodyPr/>
                    <a:lstStyle/>
                    <a:p>
                      <a:pPr defTabSz="1828800">
                        <a:defRPr sz="3600">
                          <a:latin typeface="等线"/>
                          <a:ea typeface="等线"/>
                          <a:cs typeface="等线"/>
                          <a:sym typeface="等线"/>
                        </a:defRPr>
                      </a:pPr>
                      <a:r>
                        <a:t>深度（</a:t>
                      </a:r>
                      <a:r>
                        <a:t>Block</a:t>
                      </a:r>
                      <a:r>
                        <a:t>数）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762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3600">
                          <a:latin typeface="等线"/>
                          <a:ea typeface="等线"/>
                          <a:cs typeface="等线"/>
                          <a:sym typeface="等线"/>
                        </a:defRPr>
                      </a:pPr>
                      <a:r>
                        <a:t>推理时间 </a:t>
                      </a:r>
                      <a:r>
                        <a:t>(GTX1080 with TensorRT, batch size=4)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762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3600">
                          <a:latin typeface="等线"/>
                          <a:ea typeface="等线"/>
                          <a:cs typeface="等线"/>
                          <a:sym typeface="等线"/>
                        </a:defRPr>
                      </a:pPr>
                      <a:r>
                        <a:t>一盘棋时间</a:t>
                      </a:r>
                      <a:r>
                        <a:t>(1600 simulations, 200steps)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762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</a:tr>
              <a:tr h="863188">
                <a:tc>
                  <a:txBody>
                    <a:bodyPr/>
                    <a:lstStyle/>
                    <a:p>
                      <a:pPr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latin typeface="等线"/>
                          <a:ea typeface="等线"/>
                          <a:cs typeface="等线"/>
                          <a:sym typeface="等线"/>
                        </a:rPr>
                        <a:t>20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等线"/>
                          <a:ea typeface="等线"/>
                          <a:cs typeface="等线"/>
                          <a:sym typeface="等线"/>
                        </a:rPr>
                        <a:t>10ms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3600">
                          <a:solidFill>
                            <a:srgbClr val="000000"/>
                          </a:solidFill>
                          <a:latin typeface="等线"/>
                          <a:ea typeface="等线"/>
                          <a:cs typeface="等线"/>
                          <a:sym typeface="等线"/>
                        </a:defRPr>
                      </a:pPr>
                      <a:r>
                        <a:t>13</a:t>
                      </a:r>
                      <a:r>
                        <a:t>分钟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762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</a:tr>
              <a:tr h="834979">
                <a:tc>
                  <a:txBody>
                    <a:bodyPr/>
                    <a:lstStyle/>
                    <a:p>
                      <a:pPr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latin typeface="等线"/>
                          <a:ea typeface="等线"/>
                          <a:cs typeface="等线"/>
                          <a:sym typeface="等线"/>
                        </a:rPr>
                        <a:t>25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等线"/>
                          <a:ea typeface="等线"/>
                          <a:cs typeface="等线"/>
                          <a:sym typeface="等线"/>
                        </a:rPr>
                        <a:t>13ms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3600">
                          <a:solidFill>
                            <a:srgbClr val="000000"/>
                          </a:solidFill>
                          <a:latin typeface="等线"/>
                          <a:ea typeface="等线"/>
                          <a:cs typeface="等线"/>
                          <a:sym typeface="等线"/>
                        </a:defRPr>
                      </a:pPr>
                      <a:r>
                        <a:t>17</a:t>
                      </a:r>
                      <a:r>
                        <a:t>分钟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834979">
                <a:tc>
                  <a:txBody>
                    <a:bodyPr/>
                    <a:lstStyle/>
                    <a:p>
                      <a:pPr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latin typeface="等线"/>
                          <a:ea typeface="等线"/>
                          <a:cs typeface="等线"/>
                          <a:sym typeface="等线"/>
                        </a:rPr>
                        <a:t>30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等线"/>
                          <a:ea typeface="等线"/>
                          <a:cs typeface="等线"/>
                          <a:sym typeface="等线"/>
                        </a:rPr>
                        <a:t>16ms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3600">
                          <a:solidFill>
                            <a:srgbClr val="000000"/>
                          </a:solidFill>
                          <a:latin typeface="等线"/>
                          <a:ea typeface="等线"/>
                          <a:cs typeface="等线"/>
                          <a:sym typeface="等线"/>
                        </a:defRPr>
                      </a:pPr>
                      <a:r>
                        <a:t>21</a:t>
                      </a:r>
                      <a:r>
                        <a:t>分钟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</a:tr>
              <a:tr h="834979">
                <a:tc>
                  <a:txBody>
                    <a:bodyPr/>
                    <a:lstStyle/>
                    <a:p>
                      <a:pPr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latin typeface="等线"/>
                          <a:ea typeface="等线"/>
                          <a:cs typeface="等线"/>
                          <a:sym typeface="等线"/>
                        </a:rPr>
                        <a:t>40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latin typeface="等线"/>
                          <a:ea typeface="等线"/>
                          <a:cs typeface="等线"/>
                          <a:sym typeface="等线"/>
                        </a:rPr>
                        <a:t>21ms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defTabSz="1828800">
                        <a:defRPr sz="3600">
                          <a:solidFill>
                            <a:srgbClr val="000000"/>
                          </a:solidFill>
                          <a:latin typeface="等线"/>
                          <a:ea typeface="等线"/>
                          <a:cs typeface="等线"/>
                          <a:sym typeface="等线"/>
                        </a:defRPr>
                      </a:pPr>
                      <a:r>
                        <a:t>28</a:t>
                      </a:r>
                      <a:r>
                        <a:t>分钟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</a:tbl>
          </a:graphicData>
        </a:graphic>
      </p:graphicFrame>
      <p:sp>
        <p:nvSpPr>
          <p:cNvPr id="562" name="文本框 2"/>
          <p:cNvSpPr txBox="1"/>
          <p:nvPr/>
        </p:nvSpPr>
        <p:spPr>
          <a:xfrm>
            <a:off x="5025483" y="11056949"/>
            <a:ext cx="12697367" cy="145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  <a:r>
              <a:t>AlphaGo Zero 20B: </a:t>
            </a:r>
            <a:r>
              <a:t>花了</a:t>
            </a:r>
            <a:r>
              <a:t>1.5</a:t>
            </a:r>
            <a:r>
              <a:t>天的时间达到</a:t>
            </a:r>
            <a:r>
              <a:t>AlphaGo Lee</a:t>
            </a:r>
            <a:r>
              <a:t>的水平</a:t>
            </a:r>
          </a:p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  <a:r>
              <a:t>AlphaGo Zero 40B: </a:t>
            </a:r>
            <a:r>
              <a:t>花了</a:t>
            </a:r>
            <a:r>
              <a:t>3</a:t>
            </a:r>
            <a:r>
              <a:t>天的时间达到</a:t>
            </a:r>
            <a:r>
              <a:t>AlpahGo Lee</a:t>
            </a:r>
            <a:r>
              <a:t>的水平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标题 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z="10192"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Helvetica Neue Medium"/>
              </a:defRPr>
            </a:pPr>
            <a:r>
              <a:rPr>
                <a:latin typeface="微软雅黑"/>
                <a:ea typeface="微软雅黑"/>
                <a:cs typeface="微软雅黑"/>
                <a:sym typeface="微软雅黑"/>
              </a:rPr>
              <a:t>高效迭代很深的神经网络：伴随训练</a:t>
            </a:r>
          </a:p>
        </p:txBody>
      </p:sp>
      <p:pic>
        <p:nvPicPr>
          <p:cNvPr id="565" name="图片 1" descr="图片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4814" y="7606445"/>
            <a:ext cx="8848367" cy="5318485"/>
          </a:xfrm>
          <a:prstGeom prst="rect">
            <a:avLst/>
          </a:prstGeom>
          <a:ln w="12700">
            <a:solidFill>
              <a:srgbClr val="5B9BD5"/>
            </a:solidFill>
          </a:ln>
          <a:effectLst>
            <a:outerShdw sx="100000" sy="100000" kx="0" ky="0" algn="b" rotWithShape="0" blurRad="381000" dist="457200" dir="2700000">
              <a:srgbClr val="000000">
                <a:alpha val="30000"/>
              </a:srgbClr>
            </a:outerShdw>
          </a:effectLst>
        </p:spPr>
      </p:pic>
      <p:grpSp>
        <p:nvGrpSpPr>
          <p:cNvPr id="571" name="组合 26"/>
          <p:cNvGrpSpPr/>
          <p:nvPr/>
        </p:nvGrpSpPr>
        <p:grpSpPr>
          <a:xfrm>
            <a:off x="8716108" y="7231070"/>
            <a:ext cx="7267689" cy="5787011"/>
            <a:chOff x="0" y="0"/>
            <a:chExt cx="7267687" cy="5787009"/>
          </a:xfrm>
        </p:grpSpPr>
        <p:pic>
          <p:nvPicPr>
            <p:cNvPr id="566" name="图片 3" descr="图片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17219" y="3816603"/>
              <a:ext cx="2450469" cy="197040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457200" dir="2700000">
                <a:srgbClr val="000000">
                  <a:alpha val="30000"/>
                </a:srgbClr>
              </a:outerShdw>
            </a:effectLst>
          </p:spPr>
        </p:pic>
        <p:sp>
          <p:nvSpPr>
            <p:cNvPr id="567" name="直接箭头连接符 4"/>
            <p:cNvSpPr/>
            <p:nvPr/>
          </p:nvSpPr>
          <p:spPr>
            <a:xfrm>
              <a:off x="1655938" y="4930685"/>
              <a:ext cx="2945719" cy="1"/>
            </a:xfrm>
            <a:prstGeom prst="line">
              <a:avLst/>
            </a:prstGeom>
            <a:noFill/>
            <a:ln w="38100" cap="flat">
              <a:solidFill>
                <a:srgbClr val="5B9BD5"/>
              </a:solidFill>
              <a:prstDash val="solid"/>
              <a:miter lim="800000"/>
              <a:tailEnd type="stealth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solidFill>
                    <a:srgbClr val="000000"/>
                  </a:solidFill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568" name="文本框 9"/>
            <p:cNvSpPr txBox="1"/>
            <p:nvPr/>
          </p:nvSpPr>
          <p:spPr>
            <a:xfrm>
              <a:off x="2493746" y="4407465"/>
              <a:ext cx="1836063" cy="1046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1828800">
                <a:defRPr b="0" sz="2800">
                  <a:solidFill>
                    <a:srgbClr val="2F5597"/>
                  </a:solidFill>
                  <a:latin typeface="等线"/>
                  <a:ea typeface="等线"/>
                  <a:cs typeface="等线"/>
                  <a:sym typeface="等线"/>
                </a:defRPr>
              </a:pPr>
              <a:r>
                <a:t>Sample &amp;</a:t>
              </a:r>
            </a:p>
            <a:p>
              <a:pPr algn="l" defTabSz="1828800">
                <a:defRPr b="0" sz="2800">
                  <a:solidFill>
                    <a:srgbClr val="2F5597"/>
                  </a:solidFill>
                  <a:latin typeface="等线"/>
                  <a:ea typeface="等线"/>
                  <a:cs typeface="等线"/>
                  <a:sym typeface="等线"/>
                </a:defRPr>
              </a:pPr>
              <a:r>
                <a:t>Replay</a:t>
              </a:r>
            </a:p>
          </p:txBody>
        </p:sp>
        <p:sp>
          <p:nvSpPr>
            <p:cNvPr id="569" name="文本框 13"/>
            <p:cNvSpPr txBox="1"/>
            <p:nvPr/>
          </p:nvSpPr>
          <p:spPr>
            <a:xfrm>
              <a:off x="-1" y="-1"/>
              <a:ext cx="2093239" cy="665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3200">
                  <a:solidFill>
                    <a:srgbClr val="C00000"/>
                  </a:solidFill>
                  <a:latin typeface="等线"/>
                  <a:ea typeface="等线"/>
                  <a:cs typeface="等线"/>
                  <a:sym typeface="等线"/>
                </a:defRPr>
              </a:lvl1pPr>
            </a:lstStyle>
            <a:p>
              <a:pPr/>
              <a:r>
                <a:t>15 Blocks</a:t>
              </a:r>
            </a:p>
          </p:txBody>
        </p:sp>
        <p:sp>
          <p:nvSpPr>
            <p:cNvPr id="570" name="文本框 14"/>
            <p:cNvSpPr txBox="1"/>
            <p:nvPr/>
          </p:nvSpPr>
          <p:spPr>
            <a:xfrm>
              <a:off x="5062826" y="3478050"/>
              <a:ext cx="2093239" cy="665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sz="3200">
                  <a:solidFill>
                    <a:srgbClr val="C00000"/>
                  </a:solidFill>
                  <a:latin typeface="等线"/>
                  <a:ea typeface="等线"/>
                  <a:cs typeface="等线"/>
                  <a:sym typeface="等线"/>
                </a:defRPr>
              </a:lvl1pPr>
            </a:lstStyle>
            <a:p>
              <a:pPr/>
              <a:r>
                <a:t>20 Blocks</a:t>
              </a:r>
            </a:p>
          </p:txBody>
        </p:sp>
      </p:grpSp>
      <p:grpSp>
        <p:nvGrpSpPr>
          <p:cNvPr id="575" name="组合 45"/>
          <p:cNvGrpSpPr/>
          <p:nvPr/>
        </p:nvGrpSpPr>
        <p:grpSpPr>
          <a:xfrm>
            <a:off x="1934813" y="5092745"/>
            <a:ext cx="12823751" cy="7867197"/>
            <a:chOff x="0" y="0"/>
            <a:chExt cx="12823750" cy="7867195"/>
          </a:xfrm>
        </p:grpSpPr>
        <p:pic>
          <p:nvPicPr>
            <p:cNvPr id="572" name="图片 16" descr="图片 1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2548711"/>
              <a:ext cx="8848367" cy="5318485"/>
            </a:xfrm>
            <a:prstGeom prst="rect">
              <a:avLst/>
            </a:prstGeom>
            <a:ln w="12700" cap="flat">
              <a:solidFill>
                <a:srgbClr val="5B9BD5"/>
              </a:solidFill>
              <a:prstDash val="solid"/>
              <a:round/>
            </a:ln>
            <a:effectLst>
              <a:outerShdw sx="100000" sy="100000" kx="0" ky="0" algn="b" rotWithShape="0" blurRad="381000" dist="457200" dir="2700000">
                <a:srgbClr val="000000">
                  <a:alpha val="30000"/>
                </a:srgbClr>
              </a:outerShdw>
            </a:effectLst>
          </p:spPr>
        </p:pic>
        <p:pic>
          <p:nvPicPr>
            <p:cNvPr id="573" name="图片 17" descr="图片 1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54337" y="9995"/>
              <a:ext cx="8848367" cy="5318485"/>
            </a:xfrm>
            <a:prstGeom prst="rect">
              <a:avLst/>
            </a:prstGeom>
            <a:ln w="12700" cap="flat">
              <a:solidFill>
                <a:srgbClr val="5B9BD5"/>
              </a:solidFill>
              <a:prstDash val="solid"/>
              <a:round/>
            </a:ln>
            <a:effectLst>
              <a:outerShdw sx="100000" sy="100000" kx="0" ky="0" algn="b" rotWithShape="0" blurRad="381000" dist="457200" dir="2700000">
                <a:srgbClr val="000000">
                  <a:alpha val="30000"/>
                </a:srgbClr>
              </a:outerShdw>
            </a:effectLst>
          </p:spPr>
        </p:pic>
        <p:sp>
          <p:nvSpPr>
            <p:cNvPr id="574" name="肘形连接符 38"/>
            <p:cNvSpPr/>
            <p:nvPr/>
          </p:nvSpPr>
          <p:spPr>
            <a:xfrm flipH="1" rot="5400000">
              <a:off x="9305163" y="2097788"/>
              <a:ext cx="5616376" cy="1420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A9D18E"/>
              </a:solidFill>
              <a:prstDash val="solid"/>
              <a:miter lim="800000"/>
              <a:tailEnd type="stealth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 sz="3600">
                  <a:solidFill>
                    <a:srgbClr val="000000"/>
                  </a:solidFill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</p:grpSp>
      <p:grpSp>
        <p:nvGrpSpPr>
          <p:cNvPr id="584" name="组合 50"/>
          <p:cNvGrpSpPr/>
          <p:nvPr/>
        </p:nvGrpSpPr>
        <p:grpSpPr>
          <a:xfrm>
            <a:off x="11378510" y="4754192"/>
            <a:ext cx="7848891" cy="7753704"/>
            <a:chOff x="0" y="0"/>
            <a:chExt cx="7848890" cy="7753703"/>
          </a:xfrm>
        </p:grpSpPr>
        <p:grpSp>
          <p:nvGrpSpPr>
            <p:cNvPr id="581" name="组合 27"/>
            <p:cNvGrpSpPr/>
            <p:nvPr/>
          </p:nvGrpSpPr>
          <p:grpSpPr>
            <a:xfrm>
              <a:off x="0" y="0"/>
              <a:ext cx="7267688" cy="5787011"/>
              <a:chOff x="0" y="0"/>
              <a:chExt cx="7267687" cy="5787009"/>
            </a:xfrm>
          </p:grpSpPr>
          <p:pic>
            <p:nvPicPr>
              <p:cNvPr id="576" name="图片 28" descr="图片 28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817219" y="3816603"/>
                <a:ext cx="2450469" cy="19704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381000" dist="457200" dir="2700000">
                  <a:srgbClr val="000000">
                    <a:alpha val="30000"/>
                  </a:srgbClr>
                </a:outerShdw>
              </a:effectLst>
            </p:spPr>
          </p:pic>
          <p:sp>
            <p:nvSpPr>
              <p:cNvPr id="577" name="直接箭头连接符 29"/>
              <p:cNvSpPr/>
              <p:nvPr/>
            </p:nvSpPr>
            <p:spPr>
              <a:xfrm>
                <a:off x="1655938" y="4930685"/>
                <a:ext cx="2945719" cy="1"/>
              </a:xfrm>
              <a:prstGeom prst="line">
                <a:avLst/>
              </a:prstGeom>
              <a:noFill/>
              <a:ln w="38100" cap="flat">
                <a:solidFill>
                  <a:srgbClr val="5B9BD5"/>
                </a:solidFill>
                <a:prstDash val="solid"/>
                <a:miter lim="800000"/>
                <a:tail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3600">
                    <a:solidFill>
                      <a:srgbClr val="000000"/>
                    </a:solidFill>
                    <a:latin typeface="等线"/>
                    <a:ea typeface="等线"/>
                    <a:cs typeface="等线"/>
                    <a:sym typeface="等线"/>
                  </a:defRPr>
                </a:pPr>
              </a:p>
            </p:txBody>
          </p:sp>
          <p:sp>
            <p:nvSpPr>
              <p:cNvPr id="578" name="文本框 30"/>
              <p:cNvSpPr txBox="1"/>
              <p:nvPr/>
            </p:nvSpPr>
            <p:spPr>
              <a:xfrm>
                <a:off x="2493746" y="4407465"/>
                <a:ext cx="1836063" cy="10464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/>
              <a:p>
                <a:pPr algn="l" defTabSz="1828800">
                  <a:defRPr b="0" sz="2800">
                    <a:solidFill>
                      <a:srgbClr val="2F5597"/>
                    </a:solidFill>
                    <a:latin typeface="等线"/>
                    <a:ea typeface="等线"/>
                    <a:cs typeface="等线"/>
                    <a:sym typeface="等线"/>
                  </a:defRPr>
                </a:pPr>
                <a:r>
                  <a:t>Sample &amp;</a:t>
                </a:r>
              </a:p>
              <a:p>
                <a:pPr algn="l" defTabSz="1828800">
                  <a:defRPr b="0" sz="2800">
                    <a:solidFill>
                      <a:srgbClr val="2F5597"/>
                    </a:solidFill>
                    <a:latin typeface="等线"/>
                    <a:ea typeface="等线"/>
                    <a:cs typeface="等线"/>
                    <a:sym typeface="等线"/>
                  </a:defRPr>
                </a:pPr>
                <a:r>
                  <a:t>Replay</a:t>
                </a:r>
              </a:p>
            </p:txBody>
          </p:sp>
          <p:sp>
            <p:nvSpPr>
              <p:cNvPr id="579" name="文本框 31"/>
              <p:cNvSpPr txBox="1"/>
              <p:nvPr/>
            </p:nvSpPr>
            <p:spPr>
              <a:xfrm>
                <a:off x="-1" y="-1"/>
                <a:ext cx="2093239" cy="6654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l" defTabSz="1828800">
                  <a:defRPr sz="3200">
                    <a:solidFill>
                      <a:srgbClr val="C00000"/>
                    </a:solidFill>
                    <a:latin typeface="等线"/>
                    <a:ea typeface="等线"/>
                    <a:cs typeface="等线"/>
                    <a:sym typeface="等线"/>
                  </a:defRPr>
                </a:lvl1pPr>
              </a:lstStyle>
              <a:p>
                <a:pPr/>
                <a:r>
                  <a:t>20 Blocks</a:t>
                </a:r>
              </a:p>
            </p:txBody>
          </p:sp>
          <p:sp>
            <p:nvSpPr>
              <p:cNvPr id="580" name="文本框 32"/>
              <p:cNvSpPr txBox="1"/>
              <p:nvPr/>
            </p:nvSpPr>
            <p:spPr>
              <a:xfrm>
                <a:off x="5062826" y="3478050"/>
                <a:ext cx="2093239" cy="6654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l" defTabSz="1828800">
                  <a:defRPr sz="3200">
                    <a:solidFill>
                      <a:srgbClr val="C00000"/>
                    </a:solidFill>
                    <a:latin typeface="等线"/>
                    <a:ea typeface="等线"/>
                    <a:cs typeface="等线"/>
                    <a:sym typeface="等线"/>
                  </a:defRPr>
                </a:lvl1pPr>
              </a:lstStyle>
              <a:p>
                <a:pPr/>
                <a:r>
                  <a:t>25 Blocks</a:t>
                </a:r>
              </a:p>
            </p:txBody>
          </p:sp>
        </p:grpSp>
        <p:sp>
          <p:nvSpPr>
            <p:cNvPr id="582" name="曲线连接符 47"/>
            <p:cNvSpPr/>
            <p:nvPr/>
          </p:nvSpPr>
          <p:spPr>
            <a:xfrm flipH="1" rot="10800000">
              <a:off x="4605285" y="5787009"/>
              <a:ext cx="1437169" cy="1471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800" y="0"/>
                    <a:pt x="21600" y="108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C55A11"/>
              </a:solidFill>
              <a:prstDash val="solid"/>
              <a:miter lim="800000"/>
              <a:tailEnd type="stealth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 sz="3600">
                  <a:solidFill>
                    <a:srgbClr val="000000"/>
                  </a:solidFill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583" name="文本框 49"/>
            <p:cNvSpPr txBox="1"/>
            <p:nvPr/>
          </p:nvSpPr>
          <p:spPr>
            <a:xfrm>
              <a:off x="5518222" y="6478623"/>
              <a:ext cx="2330669" cy="1275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1828800">
                <a:defRPr b="0" sz="3600">
                  <a:solidFill>
                    <a:srgbClr val="843C0B"/>
                  </a:solidFill>
                  <a:latin typeface="等线"/>
                  <a:ea typeface="等线"/>
                  <a:cs typeface="等线"/>
                  <a:sym typeface="等线"/>
                </a:defRPr>
              </a:pPr>
              <a:r>
                <a:t>Net2Net</a:t>
              </a:r>
            </a:p>
            <a:p>
              <a:pPr algn="l" defTabSz="1828800">
                <a:defRPr b="0" sz="3600">
                  <a:solidFill>
                    <a:srgbClr val="843C0B"/>
                  </a:solidFill>
                  <a:latin typeface="等线"/>
                  <a:ea typeface="等线"/>
                  <a:cs typeface="等线"/>
                  <a:sym typeface="等线"/>
                </a:defRPr>
              </a:pPr>
              <a:r>
                <a:t>Expansion</a:t>
              </a:r>
            </a:p>
          </p:txBody>
        </p:sp>
      </p:grpSp>
      <p:grpSp>
        <p:nvGrpSpPr>
          <p:cNvPr id="588" name="组合 2"/>
          <p:cNvGrpSpPr/>
          <p:nvPr/>
        </p:nvGrpSpPr>
        <p:grpSpPr>
          <a:xfrm>
            <a:off x="4672284" y="2853125"/>
            <a:ext cx="12736717" cy="7542037"/>
            <a:chOff x="0" y="0"/>
            <a:chExt cx="12736716" cy="7542035"/>
          </a:xfrm>
        </p:grpSpPr>
        <p:pic>
          <p:nvPicPr>
            <p:cNvPr id="585" name="图片 23" descr="图片 2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223551"/>
              <a:ext cx="8848367" cy="5318485"/>
            </a:xfrm>
            <a:prstGeom prst="rect">
              <a:avLst/>
            </a:prstGeom>
            <a:ln w="12700" cap="flat">
              <a:solidFill>
                <a:srgbClr val="5B9BD5"/>
              </a:solidFill>
              <a:prstDash val="solid"/>
              <a:round/>
            </a:ln>
            <a:effectLst>
              <a:outerShdw sx="100000" sy="100000" kx="0" ky="0" algn="b" rotWithShape="0" blurRad="381000" dist="457200" dir="2700000">
                <a:srgbClr val="000000">
                  <a:alpha val="30000"/>
                </a:srgbClr>
              </a:outerShdw>
            </a:effectLst>
          </p:spPr>
        </p:pic>
        <p:pic>
          <p:nvPicPr>
            <p:cNvPr id="586" name="图片 24" descr="图片 2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602356" y="79051"/>
              <a:ext cx="8848367" cy="5318485"/>
            </a:xfrm>
            <a:prstGeom prst="rect">
              <a:avLst/>
            </a:prstGeom>
            <a:ln w="12700" cap="flat">
              <a:solidFill>
                <a:srgbClr val="5B9BD5"/>
              </a:solidFill>
              <a:prstDash val="solid"/>
              <a:round/>
            </a:ln>
            <a:effectLst>
              <a:outerShdw sx="100000" sy="100000" kx="0" ky="0" algn="b" rotWithShape="0" blurRad="381000" dist="457200" dir="2700000">
                <a:srgbClr val="000000">
                  <a:alpha val="30000"/>
                </a:srgbClr>
              </a:outerShdw>
            </a:effectLst>
          </p:spPr>
        </p:pic>
        <p:sp>
          <p:nvSpPr>
            <p:cNvPr id="587" name="肘形连接符 42"/>
            <p:cNvSpPr/>
            <p:nvPr/>
          </p:nvSpPr>
          <p:spPr>
            <a:xfrm flipH="1" rot="5400000">
              <a:off x="9218130" y="2097788"/>
              <a:ext cx="5616375" cy="1420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A9D18E"/>
              </a:solidFill>
              <a:prstDash val="solid"/>
              <a:miter lim="800000"/>
              <a:tailEnd type="stealth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 sz="3600">
                  <a:solidFill>
                    <a:srgbClr val="000000"/>
                  </a:solidFill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</p:grpSp>
      <p:grpSp>
        <p:nvGrpSpPr>
          <p:cNvPr id="597" name="组合 25"/>
          <p:cNvGrpSpPr/>
          <p:nvPr/>
        </p:nvGrpSpPr>
        <p:grpSpPr>
          <a:xfrm>
            <a:off x="14048164" y="2516679"/>
            <a:ext cx="7848891" cy="7753705"/>
            <a:chOff x="0" y="0"/>
            <a:chExt cx="7848890" cy="7753703"/>
          </a:xfrm>
        </p:grpSpPr>
        <p:grpSp>
          <p:nvGrpSpPr>
            <p:cNvPr id="594" name="组合 33"/>
            <p:cNvGrpSpPr/>
            <p:nvPr/>
          </p:nvGrpSpPr>
          <p:grpSpPr>
            <a:xfrm>
              <a:off x="0" y="0"/>
              <a:ext cx="7267688" cy="5787011"/>
              <a:chOff x="0" y="0"/>
              <a:chExt cx="7267687" cy="5787009"/>
            </a:xfrm>
          </p:grpSpPr>
          <p:pic>
            <p:nvPicPr>
              <p:cNvPr id="589" name="图片 36" descr="图片 3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817219" y="3816603"/>
                <a:ext cx="2450469" cy="19704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381000" dist="457200" dir="2700000">
                  <a:srgbClr val="000000">
                    <a:alpha val="30000"/>
                  </a:srgbClr>
                </a:outerShdw>
              </a:effectLst>
            </p:spPr>
          </p:pic>
          <p:sp>
            <p:nvSpPr>
              <p:cNvPr id="590" name="直接箭头连接符 37"/>
              <p:cNvSpPr/>
              <p:nvPr/>
            </p:nvSpPr>
            <p:spPr>
              <a:xfrm>
                <a:off x="1655938" y="4930685"/>
                <a:ext cx="2945719" cy="1"/>
              </a:xfrm>
              <a:prstGeom prst="line">
                <a:avLst/>
              </a:prstGeom>
              <a:noFill/>
              <a:ln w="38100" cap="flat">
                <a:solidFill>
                  <a:srgbClr val="5B9BD5"/>
                </a:solidFill>
                <a:prstDash val="solid"/>
                <a:miter lim="800000"/>
                <a:tailEnd type="stealth" w="med" len="med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l" defTabSz="1828800">
                  <a:defRPr b="0" sz="3600">
                    <a:solidFill>
                      <a:srgbClr val="000000"/>
                    </a:solidFill>
                    <a:latin typeface="等线"/>
                    <a:ea typeface="等线"/>
                    <a:cs typeface="等线"/>
                    <a:sym typeface="等线"/>
                  </a:defRPr>
                </a:pPr>
              </a:p>
            </p:txBody>
          </p:sp>
          <p:sp>
            <p:nvSpPr>
              <p:cNvPr id="591" name="文本框 39"/>
              <p:cNvSpPr txBox="1"/>
              <p:nvPr/>
            </p:nvSpPr>
            <p:spPr>
              <a:xfrm>
                <a:off x="2493746" y="4407465"/>
                <a:ext cx="1836063" cy="10464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/>
              <a:p>
                <a:pPr algn="l" defTabSz="1828800">
                  <a:defRPr b="0" sz="2800">
                    <a:solidFill>
                      <a:srgbClr val="2F5597"/>
                    </a:solidFill>
                    <a:latin typeface="等线"/>
                    <a:ea typeface="等线"/>
                    <a:cs typeface="等线"/>
                    <a:sym typeface="等线"/>
                  </a:defRPr>
                </a:pPr>
                <a:r>
                  <a:t>Sample &amp;</a:t>
                </a:r>
              </a:p>
              <a:p>
                <a:pPr algn="l" defTabSz="1828800">
                  <a:defRPr b="0" sz="2800">
                    <a:solidFill>
                      <a:srgbClr val="2F5597"/>
                    </a:solidFill>
                    <a:latin typeface="等线"/>
                    <a:ea typeface="等线"/>
                    <a:cs typeface="等线"/>
                    <a:sym typeface="等线"/>
                  </a:defRPr>
                </a:pPr>
                <a:r>
                  <a:t>Replay</a:t>
                </a:r>
              </a:p>
            </p:txBody>
          </p:sp>
          <p:sp>
            <p:nvSpPr>
              <p:cNvPr id="592" name="文本框 40"/>
              <p:cNvSpPr txBox="1"/>
              <p:nvPr/>
            </p:nvSpPr>
            <p:spPr>
              <a:xfrm>
                <a:off x="-1" y="-1"/>
                <a:ext cx="2093239" cy="6654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l" defTabSz="1828800">
                  <a:defRPr sz="3200">
                    <a:solidFill>
                      <a:srgbClr val="C00000"/>
                    </a:solidFill>
                    <a:latin typeface="等线"/>
                    <a:ea typeface="等线"/>
                    <a:cs typeface="等线"/>
                    <a:sym typeface="等线"/>
                  </a:defRPr>
                </a:lvl1pPr>
              </a:lstStyle>
              <a:p>
                <a:pPr/>
                <a:r>
                  <a:t>25 Blocks</a:t>
                </a:r>
              </a:p>
            </p:txBody>
          </p:sp>
          <p:sp>
            <p:nvSpPr>
              <p:cNvPr id="593" name="文本框 41"/>
              <p:cNvSpPr txBox="1"/>
              <p:nvPr/>
            </p:nvSpPr>
            <p:spPr>
              <a:xfrm>
                <a:off x="5062826" y="3478050"/>
                <a:ext cx="2093239" cy="6654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l" defTabSz="1828800">
                  <a:defRPr sz="3200">
                    <a:solidFill>
                      <a:srgbClr val="C00000"/>
                    </a:solidFill>
                    <a:latin typeface="等线"/>
                    <a:ea typeface="等线"/>
                    <a:cs typeface="等线"/>
                    <a:sym typeface="等线"/>
                  </a:defRPr>
                </a:lvl1pPr>
              </a:lstStyle>
              <a:p>
                <a:pPr/>
                <a:r>
                  <a:t>30 Blocks</a:t>
                </a:r>
              </a:p>
            </p:txBody>
          </p:sp>
        </p:grpSp>
        <p:sp>
          <p:nvSpPr>
            <p:cNvPr id="595" name="曲线连接符 34"/>
            <p:cNvSpPr/>
            <p:nvPr/>
          </p:nvSpPr>
          <p:spPr>
            <a:xfrm flipH="1" rot="10800000">
              <a:off x="4605285" y="5787009"/>
              <a:ext cx="1437169" cy="1491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800" y="0"/>
                    <a:pt x="21600" y="108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C55A11"/>
              </a:solidFill>
              <a:prstDash val="solid"/>
              <a:miter lim="800000"/>
              <a:tailEnd type="stealth" w="med" len="med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 sz="3600">
                  <a:solidFill>
                    <a:srgbClr val="000000"/>
                  </a:solidFill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596" name="文本框 35"/>
            <p:cNvSpPr txBox="1"/>
            <p:nvPr/>
          </p:nvSpPr>
          <p:spPr>
            <a:xfrm>
              <a:off x="5518222" y="6478623"/>
              <a:ext cx="2330669" cy="1275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1828800">
                <a:defRPr b="0" sz="3600">
                  <a:solidFill>
                    <a:srgbClr val="843C0B"/>
                  </a:solidFill>
                  <a:latin typeface="等线"/>
                  <a:ea typeface="等线"/>
                  <a:cs typeface="等线"/>
                  <a:sym typeface="等线"/>
                </a:defRPr>
              </a:pPr>
              <a:r>
                <a:t>Net2Net</a:t>
              </a:r>
            </a:p>
            <a:p>
              <a:pPr algn="l" defTabSz="1828800">
                <a:defRPr b="0" sz="3600">
                  <a:solidFill>
                    <a:srgbClr val="843C0B"/>
                  </a:solidFill>
                  <a:latin typeface="等线"/>
                  <a:ea typeface="等线"/>
                  <a:cs typeface="等线"/>
                  <a:sym typeface="等线"/>
                </a:defRPr>
              </a:pPr>
              <a:r>
                <a:t>Expansion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5" grpId="2"/>
      <p:bldP build="whole" bldLvl="1" animBg="1" rev="0" advAuto="0" spid="571" grpId="1"/>
      <p:bldP build="whole" bldLvl="1" animBg="1" rev="0" advAuto="0" spid="588" grpId="4"/>
      <p:bldP build="whole" bldLvl="1" animBg="1" rev="0" advAuto="0" spid="597" grpId="5"/>
      <p:bldP build="whole" bldLvl="1" animBg="1" rev="0" advAuto="0" spid="584" grpId="3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与日俱进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与日俱进</a:t>
            </a:r>
          </a:p>
        </p:txBody>
      </p:sp>
      <p:pic>
        <p:nvPicPr>
          <p:cNvPr id="600" name="图片 2" descr="图片 2"/>
          <p:cNvPicPr>
            <a:picLocks noChangeAspect="1"/>
          </p:cNvPicPr>
          <p:nvPr/>
        </p:nvPicPr>
        <p:blipFill>
          <a:blip r:embed="rId2">
            <a:extLst/>
          </a:blip>
          <a:srcRect l="967" t="27156" r="0" b="2215"/>
          <a:stretch>
            <a:fillRect/>
          </a:stretch>
        </p:blipFill>
        <p:spPr>
          <a:xfrm>
            <a:off x="2323032" y="3720136"/>
            <a:ext cx="19359462" cy="18091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几点体会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几点体会</a:t>
            </a:r>
          </a:p>
        </p:txBody>
      </p:sp>
      <p:sp>
        <p:nvSpPr>
          <p:cNvPr id="603" name="算力、数据和算法三者的关系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算力、数据和算法三者的关系</a:t>
            </a:r>
          </a:p>
          <a:p>
            <a:pPr/>
            <a:r>
              <a:t>系统工程</a:t>
            </a:r>
          </a:p>
          <a:p>
            <a:pPr lvl="1"/>
            <a:r>
              <a:t>随机函数的设置、终止模拟条件、胜负的判断、正负例数据的均衡、模型的稳定性等</a:t>
            </a:r>
          </a:p>
          <a:p>
            <a:pPr/>
            <a:r>
              <a:t>探索 与 使用 的均衡（Exploit and Explore）</a:t>
            </a:r>
          </a:p>
          <a:p>
            <a:pPr/>
            <a:r>
              <a:t>Learning from Zero 可以 TRY 更多的未知场景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9588" y="0"/>
            <a:ext cx="9184823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城市大脑开放研究计划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城市大脑开放研究计划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城市大脑中的算法问题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城市大脑中的算法问题</a:t>
            </a:r>
          </a:p>
        </p:txBody>
      </p:sp>
      <p:sp>
        <p:nvSpPr>
          <p:cNvPr id="608" name="学习/理解城市如何运行（观察数据）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学习/理解城市如何运行（观察数据）</a:t>
            </a:r>
          </a:p>
          <a:p>
            <a:pPr/>
            <a:r>
              <a:t>观察城市当前状态</a:t>
            </a:r>
          </a:p>
          <a:p>
            <a:pPr/>
            <a:r>
              <a:t>学习一些常识概念（上下班、常驻人口、快递员等）</a:t>
            </a:r>
          </a:p>
          <a:p>
            <a:pPr/>
            <a:r>
              <a:t>对城市状态进行预测（事件等）</a:t>
            </a:r>
          </a:p>
          <a:p>
            <a:pPr/>
            <a:r>
              <a:t>学会推理（预测未来发生的行为）</a:t>
            </a:r>
          </a:p>
          <a:p>
            <a:pPr/>
            <a:r>
              <a:t>控制和决策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城市大脑开放研究计划正在进行项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z="10192"/>
            </a:lvl1pPr>
          </a:lstStyle>
          <a:p>
            <a:pPr/>
            <a:r>
              <a:t>城市大脑开放研究计划正在进行项目</a:t>
            </a:r>
          </a:p>
        </p:txBody>
      </p:sp>
      <p:pic>
        <p:nvPicPr>
          <p:cNvPr id="611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0399" y="4459428"/>
            <a:ext cx="7958668" cy="4476751"/>
          </a:xfrm>
          <a:prstGeom prst="rect">
            <a:avLst/>
          </a:prstGeom>
          <a:ln w="12700">
            <a:miter lim="400000"/>
          </a:ln>
        </p:spPr>
      </p:pic>
      <p:sp>
        <p:nvSpPr>
          <p:cNvPr id="612" name="城市模拟器"/>
          <p:cNvSpPr txBox="1"/>
          <p:nvPr/>
        </p:nvSpPr>
        <p:spPr>
          <a:xfrm>
            <a:off x="6496212" y="9393379"/>
            <a:ext cx="316230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5900"/>
              </a:spcBef>
              <a:defRPr b="0" sz="4800"/>
            </a:lvl1pPr>
          </a:lstStyle>
          <a:p>
            <a:pPr/>
            <a:r>
              <a:t>城市模拟器</a:t>
            </a:r>
          </a:p>
        </p:txBody>
      </p:sp>
      <p:sp>
        <p:nvSpPr>
          <p:cNvPr id="613" name="信号灯控制"/>
          <p:cNvSpPr txBox="1"/>
          <p:nvPr/>
        </p:nvSpPr>
        <p:spPr>
          <a:xfrm>
            <a:off x="15208285" y="9393379"/>
            <a:ext cx="316230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5900"/>
              </a:spcBef>
              <a:defRPr b="0" sz="4800"/>
            </a:lvl1pPr>
          </a:lstStyle>
          <a:p>
            <a:pPr/>
            <a:r>
              <a:t>信号灯控制</a:t>
            </a:r>
          </a:p>
        </p:txBody>
      </p:sp>
      <p:pic>
        <p:nvPicPr>
          <p:cNvPr id="614" name="图像" descr="图像"/>
          <p:cNvPicPr>
            <a:picLocks noChangeAspect="1"/>
          </p:cNvPicPr>
          <p:nvPr/>
        </p:nvPicPr>
        <p:blipFill>
          <a:blip r:embed="rId3">
            <a:extLst/>
          </a:blip>
          <a:srcRect l="0" t="6336" r="3356" b="0"/>
          <a:stretch>
            <a:fillRect/>
          </a:stretch>
        </p:blipFill>
        <p:spPr>
          <a:xfrm>
            <a:off x="13436897" y="4459429"/>
            <a:ext cx="7276517" cy="4476882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杭州云栖工程院  天壤城市大脑实验室"/>
          <p:cNvSpPr txBox="1"/>
          <p:nvPr/>
        </p:nvSpPr>
        <p:spPr>
          <a:xfrm>
            <a:off x="3558658" y="11287506"/>
            <a:ext cx="17266684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7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杭州云栖工程院  天壤城市大脑实验室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谢谢！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谢谢！</a:t>
            </a:r>
          </a:p>
        </p:txBody>
      </p:sp>
      <p:pic>
        <p:nvPicPr>
          <p:cNvPr id="618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000" y="9467654"/>
            <a:ext cx="10668000" cy="546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城市的挑战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城市的规模</a:t>
            </a:r>
          </a:p>
        </p:txBody>
      </p:sp>
      <p:sp>
        <p:nvSpPr>
          <p:cNvPr id="220" name="优势一"/>
          <p:cNvSpPr txBox="1"/>
          <p:nvPr/>
        </p:nvSpPr>
        <p:spPr>
          <a:xfrm>
            <a:off x="2080573" y="5590305"/>
            <a:ext cx="3095914" cy="670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9259" tIns="49259" rIns="49259" bIns="49259" anchor="ctr">
            <a:spAutoFit/>
          </a:bodyPr>
          <a:lstStyle/>
          <a:p>
            <a:pPr marL="321212" indent="-321212" algn="l" defTabSz="842323">
              <a:lnSpc>
                <a:spcPct val="110000"/>
              </a:lnSpc>
              <a:spcBef>
                <a:spcPts val="3800"/>
              </a:spcBef>
              <a:buSzPct val="100000"/>
              <a:buChar char="•"/>
              <a:defRPr b="0" spc="131" sz="3200">
                <a:solidFill>
                  <a:srgbClr val="0098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5000</a:t>
            </a:r>
            <a:r>
              <a:rPr>
                <a:solidFill>
                  <a:srgbClr val="FFFFFF"/>
                </a:solidFill>
              </a:rPr>
              <a:t>个居住区</a:t>
            </a:r>
          </a:p>
        </p:txBody>
      </p:sp>
      <p:sp>
        <p:nvSpPr>
          <p:cNvPr id="221" name="优势一"/>
          <p:cNvSpPr txBox="1"/>
          <p:nvPr/>
        </p:nvSpPr>
        <p:spPr>
          <a:xfrm>
            <a:off x="2080573" y="6525625"/>
            <a:ext cx="2430043" cy="670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9259" tIns="49259" rIns="49259" bIns="49259" anchor="ctr">
            <a:spAutoFit/>
          </a:bodyPr>
          <a:lstStyle/>
          <a:p>
            <a:pPr marL="321212" indent="-321212" algn="l" defTabSz="842323">
              <a:lnSpc>
                <a:spcPct val="110000"/>
              </a:lnSpc>
              <a:spcBef>
                <a:spcPts val="3800"/>
              </a:spcBef>
              <a:buSzPct val="100000"/>
              <a:buChar char="•"/>
              <a:defRPr b="0" spc="131" sz="3200">
                <a:solidFill>
                  <a:srgbClr val="0098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900万</a:t>
            </a:r>
            <a:r>
              <a:rPr>
                <a:solidFill>
                  <a:srgbClr val="FFFFFF"/>
                </a:solidFill>
              </a:rPr>
              <a:t>居民</a:t>
            </a:r>
          </a:p>
        </p:txBody>
      </p:sp>
      <p:sp>
        <p:nvSpPr>
          <p:cNvPr id="222" name="优势一"/>
          <p:cNvSpPr txBox="1"/>
          <p:nvPr/>
        </p:nvSpPr>
        <p:spPr>
          <a:xfrm>
            <a:off x="2080573" y="7460943"/>
            <a:ext cx="3637053" cy="670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9259" tIns="49259" rIns="49259" bIns="49259" anchor="ctr">
            <a:spAutoFit/>
          </a:bodyPr>
          <a:lstStyle/>
          <a:p>
            <a:pPr marL="321212" indent="-321212" algn="l" defTabSz="842323">
              <a:lnSpc>
                <a:spcPct val="110000"/>
              </a:lnSpc>
              <a:spcBef>
                <a:spcPts val="3800"/>
              </a:spcBef>
              <a:buSzPct val="100000"/>
              <a:buChar char="•"/>
              <a:defRPr b="0" spc="131" sz="3200">
                <a:solidFill>
                  <a:srgbClr val="0098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1万</a:t>
            </a:r>
            <a:r>
              <a:rPr>
                <a:solidFill>
                  <a:srgbClr val="FFFFFF"/>
                </a:solidFill>
              </a:rPr>
              <a:t>个交通信号灯</a:t>
            </a:r>
          </a:p>
        </p:txBody>
      </p:sp>
      <p:sp>
        <p:nvSpPr>
          <p:cNvPr id="223" name="优势一"/>
          <p:cNvSpPr txBox="1"/>
          <p:nvPr/>
        </p:nvSpPr>
        <p:spPr>
          <a:xfrm>
            <a:off x="2080573" y="8396262"/>
            <a:ext cx="2430043" cy="670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9259" tIns="49259" rIns="49259" bIns="49259" anchor="ctr">
            <a:spAutoFit/>
          </a:bodyPr>
          <a:lstStyle/>
          <a:p>
            <a:pPr marL="321212" indent="-321212" algn="l" defTabSz="842323">
              <a:lnSpc>
                <a:spcPct val="110000"/>
              </a:lnSpc>
              <a:spcBef>
                <a:spcPts val="3800"/>
              </a:spcBef>
              <a:buSzPct val="100000"/>
              <a:buChar char="•"/>
              <a:defRPr b="0" spc="131" sz="3200">
                <a:solidFill>
                  <a:srgbClr val="0098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150万</a:t>
            </a:r>
            <a:r>
              <a:rPr>
                <a:solidFill>
                  <a:srgbClr val="FFFFFF"/>
                </a:solidFill>
              </a:rPr>
              <a:t>辆车</a:t>
            </a:r>
          </a:p>
        </p:txBody>
      </p:sp>
      <p:sp>
        <p:nvSpPr>
          <p:cNvPr id="224" name="优势一"/>
          <p:cNvSpPr txBox="1"/>
          <p:nvPr/>
        </p:nvSpPr>
        <p:spPr>
          <a:xfrm>
            <a:off x="2080573" y="9331581"/>
            <a:ext cx="4365288" cy="670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9259" tIns="49259" rIns="49259" bIns="49259" anchor="ctr">
            <a:spAutoFit/>
          </a:bodyPr>
          <a:lstStyle/>
          <a:p>
            <a:pPr marL="321212" indent="-321212" algn="l" defTabSz="842323">
              <a:lnSpc>
                <a:spcPct val="110000"/>
              </a:lnSpc>
              <a:spcBef>
                <a:spcPts val="3800"/>
              </a:spcBef>
              <a:buSzPct val="100000"/>
              <a:buChar char="•"/>
              <a:defRPr b="0" spc="131" sz="3200">
                <a:solidFill>
                  <a:srgbClr val="0098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1000万</a:t>
            </a:r>
            <a:r>
              <a:rPr>
                <a:solidFill>
                  <a:srgbClr val="FFFFFF"/>
                </a:solidFill>
              </a:rPr>
              <a:t>千瓦电力消耗</a:t>
            </a:r>
          </a:p>
        </p:txBody>
      </p:sp>
      <p:sp>
        <p:nvSpPr>
          <p:cNvPr id="225" name="优势一"/>
          <p:cNvSpPr txBox="1"/>
          <p:nvPr/>
        </p:nvSpPr>
        <p:spPr>
          <a:xfrm>
            <a:off x="2189902" y="4040813"/>
            <a:ext cx="4093623" cy="98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9259" tIns="49259" rIns="49259" bIns="49259" anchor="ctr">
            <a:spAutoFit/>
          </a:bodyPr>
          <a:lstStyle>
            <a:lvl1pPr algn="l" defTabSz="842323">
              <a:lnSpc>
                <a:spcPct val="110000"/>
              </a:lnSpc>
              <a:spcBef>
                <a:spcPts val="3800"/>
              </a:spcBef>
              <a:defRPr b="0" spc="226" sz="50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以杭州为例：</a:t>
            </a:r>
          </a:p>
        </p:txBody>
      </p:sp>
      <p:pic>
        <p:nvPicPr>
          <p:cNvPr id="226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55413" y="4199115"/>
            <a:ext cx="12572298" cy="6579503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优势一"/>
          <p:cNvSpPr txBox="1"/>
          <p:nvPr/>
        </p:nvSpPr>
        <p:spPr>
          <a:xfrm>
            <a:off x="2080573" y="10266900"/>
            <a:ext cx="7761909" cy="670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9259" tIns="49259" rIns="49259" bIns="49259" anchor="ctr">
            <a:spAutoFit/>
          </a:bodyPr>
          <a:lstStyle/>
          <a:p>
            <a:pPr marL="321212" indent="-321212" algn="l" defTabSz="842323">
              <a:lnSpc>
                <a:spcPct val="110000"/>
              </a:lnSpc>
              <a:spcBef>
                <a:spcPts val="3800"/>
              </a:spcBef>
              <a:buSzPct val="100000"/>
              <a:buChar char="•"/>
              <a:defRPr b="0" spc="131" sz="3200">
                <a:solidFill>
                  <a:srgbClr val="0098F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33.47</a:t>
            </a:r>
            <a:r>
              <a:rPr>
                <a:solidFill>
                  <a:srgbClr val="FFFFFF"/>
                </a:solidFill>
              </a:rPr>
              <a:t>亿立方米用水，相当于239个西湖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城市的规模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城市的规模</a:t>
            </a:r>
          </a:p>
        </p:txBody>
      </p:sp>
      <p:pic>
        <p:nvPicPr>
          <p:cNvPr id="230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0258" y="4553199"/>
            <a:ext cx="9504308" cy="6048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图像" descr="图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57970" y="4546600"/>
            <a:ext cx="10091222" cy="6061394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——《规模》"/>
          <p:cNvSpPr txBox="1"/>
          <p:nvPr/>
        </p:nvSpPr>
        <p:spPr>
          <a:xfrm>
            <a:off x="19031675" y="11673826"/>
            <a:ext cx="377190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——《规模》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城市的规模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城市的规模</a:t>
            </a:r>
          </a:p>
        </p:txBody>
      </p:sp>
      <p:pic>
        <p:nvPicPr>
          <p:cNvPr id="235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8357" y="3512031"/>
            <a:ext cx="21227286" cy="8016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交通拥堵  环境污染  公共安全  资源浪费"/>
          <p:cNvSpPr txBox="1"/>
          <p:nvPr>
            <p:ph type="title"/>
          </p:nvPr>
        </p:nvSpPr>
        <p:spPr>
          <a:xfrm>
            <a:off x="983417" y="3707244"/>
            <a:ext cx="22417166" cy="6857985"/>
          </a:xfrm>
          <a:prstGeom prst="rect">
            <a:avLst/>
          </a:prstGeom>
          <a:solidFill>
            <a:schemeClr val="accent1">
              <a:lumOff val="13529"/>
            </a:schemeClr>
          </a:solidFill>
        </p:spPr>
        <p:txBody>
          <a:bodyPr/>
          <a:lstStyle>
            <a:lvl1pPr>
              <a:defRPr sz="9200"/>
            </a:lvl1pPr>
          </a:lstStyle>
          <a:p>
            <a:pPr/>
            <a:r>
              <a:t>交通拥堵  环境污染  公共安全  资源浪费</a:t>
            </a:r>
          </a:p>
        </p:txBody>
      </p:sp>
      <p:sp>
        <p:nvSpPr>
          <p:cNvPr id="238" name="规模带来的挑战"/>
          <p:cNvSpPr/>
          <p:nvPr/>
        </p:nvSpPr>
        <p:spPr>
          <a:xfrm>
            <a:off x="6801405" y="4104113"/>
            <a:ext cx="10781191" cy="1270001"/>
          </a:xfrm>
          <a:prstGeom prst="rect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79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规模带来的挑战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图像" descr="图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80598" y="1224673"/>
            <a:ext cx="9822804" cy="12447336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2017中国拥堵城市排行榜"/>
          <p:cNvSpPr txBox="1"/>
          <p:nvPr/>
        </p:nvSpPr>
        <p:spPr>
          <a:xfrm>
            <a:off x="8937584" y="234741"/>
            <a:ext cx="6508831" cy="8128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2017中国拥堵城市排行榜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