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7"/>
  </p:notesMasterIdLst>
  <p:sldIdLst>
    <p:sldId id="272" r:id="rId3"/>
    <p:sldId id="925" r:id="rId4"/>
    <p:sldId id="957" r:id="rId5"/>
    <p:sldId id="926" r:id="rId6"/>
    <p:sldId id="927" r:id="rId7"/>
    <p:sldId id="928" r:id="rId8"/>
    <p:sldId id="929" r:id="rId9"/>
    <p:sldId id="930" r:id="rId10"/>
    <p:sldId id="931" r:id="rId11"/>
    <p:sldId id="932" r:id="rId12"/>
    <p:sldId id="933" r:id="rId13"/>
    <p:sldId id="934" r:id="rId14"/>
    <p:sldId id="935" r:id="rId15"/>
    <p:sldId id="959" r:id="rId16"/>
    <p:sldId id="960" r:id="rId17"/>
    <p:sldId id="961" r:id="rId18"/>
    <p:sldId id="936" r:id="rId19"/>
    <p:sldId id="937" r:id="rId20"/>
    <p:sldId id="962" r:id="rId21"/>
    <p:sldId id="938" r:id="rId22"/>
    <p:sldId id="939" r:id="rId23"/>
    <p:sldId id="940" r:id="rId24"/>
    <p:sldId id="941" r:id="rId25"/>
    <p:sldId id="942" r:id="rId26"/>
    <p:sldId id="943" r:id="rId27"/>
    <p:sldId id="944" r:id="rId28"/>
    <p:sldId id="945" r:id="rId29"/>
    <p:sldId id="946" r:id="rId30"/>
    <p:sldId id="967" r:id="rId31"/>
    <p:sldId id="947" r:id="rId32"/>
    <p:sldId id="948" r:id="rId33"/>
    <p:sldId id="949" r:id="rId34"/>
    <p:sldId id="950" r:id="rId35"/>
    <p:sldId id="951" r:id="rId36"/>
    <p:sldId id="952" r:id="rId37"/>
    <p:sldId id="953" r:id="rId38"/>
    <p:sldId id="954" r:id="rId39"/>
    <p:sldId id="955" r:id="rId40"/>
    <p:sldId id="956" r:id="rId41"/>
    <p:sldId id="963" r:id="rId42"/>
    <p:sldId id="964" r:id="rId43"/>
    <p:sldId id="965" r:id="rId44"/>
    <p:sldId id="966" r:id="rId45"/>
    <p:sldId id="286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FFFFF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D7ECF-E1C0-43F6-B03D-2D33C63B7E31}" v="85" dt="2022-03-05T23:19:23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120" y="318"/>
      </p:cViewPr>
      <p:guideLst>
        <p:guide orient="horz" pos="216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 De-Chuan" userId="8687bb5e07bf0441" providerId="LiveId" clId="{ECAD7ECF-E1C0-43F6-B03D-2D33C63B7E31}"/>
    <pc:docChg chg="undo custSel addSld delSld modSld sldOrd">
      <pc:chgData name="Zhan De-Chuan" userId="8687bb5e07bf0441" providerId="LiveId" clId="{ECAD7ECF-E1C0-43F6-B03D-2D33C63B7E31}" dt="2022-03-05T23:19:35.025" v="301"/>
      <pc:docMkLst>
        <pc:docMk/>
      </pc:docMkLst>
      <pc:sldChg chg="add del modTransition">
        <pc:chgData name="Zhan De-Chuan" userId="8687bb5e07bf0441" providerId="LiveId" clId="{ECAD7ECF-E1C0-43F6-B03D-2D33C63B7E31}" dt="2022-03-05T22:59:57.777" v="7"/>
        <pc:sldMkLst>
          <pc:docMk/>
          <pc:sldMk cId="0" sldId="257"/>
        </pc:sldMkLst>
      </pc:sldChg>
      <pc:sldChg chg="add del modTransition">
        <pc:chgData name="Zhan De-Chuan" userId="8687bb5e07bf0441" providerId="LiveId" clId="{ECAD7ECF-E1C0-43F6-B03D-2D33C63B7E31}" dt="2022-03-05T22:59:57.777" v="7"/>
        <pc:sldMkLst>
          <pc:docMk/>
          <pc:sldMk cId="0" sldId="876"/>
        </pc:sldMkLst>
      </pc:sldChg>
      <pc:sldChg chg="modSp mod">
        <pc:chgData name="Zhan De-Chuan" userId="8687bb5e07bf0441" providerId="LiveId" clId="{ECAD7ECF-E1C0-43F6-B03D-2D33C63B7E31}" dt="2022-03-05T22:57:49.965" v="0" actId="1076"/>
        <pc:sldMkLst>
          <pc:docMk/>
          <pc:sldMk cId="0" sldId="947"/>
        </pc:sldMkLst>
        <pc:picChg chg="mod">
          <ac:chgData name="Zhan De-Chuan" userId="8687bb5e07bf0441" providerId="LiveId" clId="{ECAD7ECF-E1C0-43F6-B03D-2D33C63B7E31}" dt="2022-03-05T22:57:49.965" v="0" actId="1076"/>
          <ac:picMkLst>
            <pc:docMk/>
            <pc:sldMk cId="0" sldId="947"/>
            <ac:picMk id="20" creationId="{00000000-0000-0000-0000-000000000000}"/>
          </ac:picMkLst>
        </pc:picChg>
      </pc:sldChg>
      <pc:sldChg chg="addSp modSp new mod ord modAnim">
        <pc:chgData name="Zhan De-Chuan" userId="8687bb5e07bf0441" providerId="LiveId" clId="{ECAD7ECF-E1C0-43F6-B03D-2D33C63B7E31}" dt="2022-03-05T23:19:35.025" v="301"/>
        <pc:sldMkLst>
          <pc:docMk/>
          <pc:sldMk cId="2499735243" sldId="967"/>
        </pc:sldMkLst>
        <pc:spChg chg="mod">
          <ac:chgData name="Zhan De-Chuan" userId="8687bb5e07bf0441" providerId="LiveId" clId="{ECAD7ECF-E1C0-43F6-B03D-2D33C63B7E31}" dt="2022-03-05T23:12:05.715" v="12" actId="27636"/>
          <ac:spMkLst>
            <pc:docMk/>
            <pc:sldMk cId="2499735243" sldId="967"/>
            <ac:spMk id="2" creationId="{E93A257D-A393-479D-999F-B22D18F61604}"/>
          </ac:spMkLst>
        </pc:spChg>
        <pc:spChg chg="mod">
          <ac:chgData name="Zhan De-Chuan" userId="8687bb5e07bf0441" providerId="LiveId" clId="{ECAD7ECF-E1C0-43F6-B03D-2D33C63B7E31}" dt="2022-03-05T23:17:13.840" v="284" actId="1076"/>
          <ac:spMkLst>
            <pc:docMk/>
            <pc:sldMk cId="2499735243" sldId="967"/>
            <ac:spMk id="3" creationId="{6CEE8650-D5D1-4D79-AD41-31CCB68E7BC0}"/>
          </ac:spMkLst>
        </pc:spChg>
        <pc:picChg chg="add mod">
          <ac:chgData name="Zhan De-Chuan" userId="8687bb5e07bf0441" providerId="LiveId" clId="{ECAD7ECF-E1C0-43F6-B03D-2D33C63B7E31}" dt="2022-03-05T23:18:05.254" v="288" actId="962"/>
          <ac:picMkLst>
            <pc:docMk/>
            <pc:sldMk cId="2499735243" sldId="967"/>
            <ac:picMk id="5" creationId="{A78C83E7-EB8C-4AE0-886B-90E2E84924FA}"/>
          </ac:picMkLst>
        </pc:picChg>
        <pc:picChg chg="add mod">
          <ac:chgData name="Zhan De-Chuan" userId="8687bb5e07bf0441" providerId="LiveId" clId="{ECAD7ECF-E1C0-43F6-B03D-2D33C63B7E31}" dt="2022-03-05T23:19:17.886" v="297" actId="1076"/>
          <ac:picMkLst>
            <pc:docMk/>
            <pc:sldMk cId="2499735243" sldId="967"/>
            <ac:picMk id="3076" creationId="{52BB10F6-BED8-4C51-B3F9-73D8AA6927F4}"/>
          </ac:picMkLst>
        </pc:picChg>
      </pc:sldChg>
      <pc:sldChg chg="add del modTransition">
        <pc:chgData name="Zhan De-Chuan" userId="8687bb5e07bf0441" providerId="LiveId" clId="{ECAD7ECF-E1C0-43F6-B03D-2D33C63B7E31}" dt="2022-03-05T22:59:57.777" v="7"/>
        <pc:sldMkLst>
          <pc:docMk/>
          <pc:sldMk cId="0" sldId="96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45445-F2B3-4D32-83B0-C8B8B7E7A9DC}" type="doc">
      <dgm:prSet loTypeId="urn:microsoft.com/office/officeart/2005/8/layout/radial5" loCatId="cycle" qsTypeId="urn:microsoft.com/office/officeart/2005/8/quickstyle/simple1#1" qsCatId="simple" csTypeId="urn:microsoft.com/office/officeart/2005/8/colors/colorful2#1" csCatId="colorful" phldr="1"/>
      <dgm:spPr/>
      <dgm:t>
        <a:bodyPr/>
        <a:lstStyle/>
        <a:p>
          <a:endParaRPr lang="zh-CN" altLang="en-US"/>
        </a:p>
      </dgm:t>
    </dgm:pt>
    <dgm:pt modelId="{FCC3C6EA-97B5-4E22-92A9-B7251DFDCBCB}">
      <dgm:prSet phldrT="[文本]" custT="1"/>
      <dgm:spPr>
        <a:solidFill>
          <a:srgbClr val="12A0E9"/>
        </a:solidFill>
      </dgm:spPr>
      <dgm:t>
        <a:bodyPr/>
        <a:lstStyle/>
        <a:p>
          <a:pPr algn="ctr"/>
          <a:r>
            <a:rPr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rPr>
            <a:t>机器学习故障诊断</a:t>
          </a:r>
        </a:p>
      </dgm:t>
    </dgm:pt>
    <dgm:pt modelId="{CFB3675C-931A-4398-842A-593F33D47100}" type="parTrans" cxnId="{48ED61B3-3CA5-42E9-9F11-A0B12B52E9E7}">
      <dgm:prSet/>
      <dgm:spPr/>
      <dgm:t>
        <a:bodyPr/>
        <a:lstStyle/>
        <a:p>
          <a:pPr algn="ctr"/>
          <a:endParaRPr lang="zh-CN" altLang="en-US" sz="2800"/>
        </a:p>
      </dgm:t>
    </dgm:pt>
    <dgm:pt modelId="{A82C9C6A-9E63-4847-AC24-F39CC46EBE35}" type="sibTrans" cxnId="{48ED61B3-3CA5-42E9-9F11-A0B12B52E9E7}">
      <dgm:prSet/>
      <dgm:spPr/>
      <dgm:t>
        <a:bodyPr/>
        <a:lstStyle/>
        <a:p>
          <a:pPr algn="ctr"/>
          <a:endParaRPr lang="zh-CN" altLang="en-US" sz="2800"/>
        </a:p>
      </dgm:t>
    </dgm:pt>
    <dgm:pt modelId="{DC385127-9820-40B8-858A-C2F56BF98A8F}">
      <dgm:prSet phldrT="[文本]" custT="1"/>
      <dgm:spPr/>
      <dgm:t>
        <a:bodyPr/>
        <a:lstStyle/>
        <a:p>
          <a:pPr algn="ctr"/>
          <a:r>
            <a:rPr lang="zh-CN" altLang="en-US" sz="1200" b="1" dirty="0">
              <a:latin typeface="仿宋" panose="02010609060101010101" pitchFamily="49" charset="-122"/>
              <a:ea typeface="仿宋" panose="02010609060101010101" pitchFamily="49" charset="-122"/>
            </a:rPr>
            <a:t>成熟度：</a:t>
          </a:r>
          <a:r>
            <a:rPr lang="zh-CN" altLang="en-US" sz="1200" dirty="0">
              <a:latin typeface="仿宋" panose="02010609060101010101" pitchFamily="49" charset="-122"/>
              <a:ea typeface="仿宋" panose="02010609060101010101" pitchFamily="49" charset="-122"/>
            </a:rPr>
            <a:t>数百例设备成功检测</a:t>
          </a:r>
        </a:p>
      </dgm:t>
    </dgm:pt>
    <dgm:pt modelId="{7BEF3210-4426-4C34-B104-168FA5797E29}" type="parTrans" cxnId="{35194939-90E9-4159-8211-DD5071327F30}">
      <dgm:prSet custT="1"/>
      <dgm:spPr/>
      <dgm:t>
        <a:bodyPr/>
        <a:lstStyle/>
        <a:p>
          <a:pPr algn="ctr"/>
          <a:endParaRPr lang="zh-CN" altLang="en-US" sz="1800"/>
        </a:p>
      </dgm:t>
    </dgm:pt>
    <dgm:pt modelId="{B3A2D9D7-1586-4703-AC46-D11BD4BA7620}" type="sibTrans" cxnId="{35194939-90E9-4159-8211-DD5071327F30}">
      <dgm:prSet/>
      <dgm:spPr/>
      <dgm:t>
        <a:bodyPr/>
        <a:lstStyle/>
        <a:p>
          <a:pPr algn="ctr"/>
          <a:endParaRPr lang="zh-CN" altLang="en-US" sz="2800"/>
        </a:p>
      </dgm:t>
    </dgm:pt>
    <dgm:pt modelId="{754BE6EF-4893-4510-995C-EC55E002CC9B}">
      <dgm:prSet phldrT="[文本]" custT="1"/>
      <dgm:spPr/>
      <dgm:t>
        <a:bodyPr/>
        <a:lstStyle/>
        <a:p>
          <a:pPr algn="ctr"/>
          <a:r>
            <a:rPr lang="zh-CN" altLang="en-US" sz="1200" b="1" dirty="0">
              <a:latin typeface="仿宋" panose="02010609060101010101" pitchFamily="49" charset="-122"/>
              <a:ea typeface="仿宋" panose="02010609060101010101" pitchFamily="49" charset="-122"/>
            </a:rPr>
            <a:t>独创性：</a:t>
          </a:r>
          <a:r>
            <a:rPr lang="zh-CN" altLang="en-US" sz="1200" dirty="0">
              <a:latin typeface="仿宋" panose="02010609060101010101" pitchFamily="49" charset="-122"/>
              <a:ea typeface="仿宋" panose="02010609060101010101" pitchFamily="49" charset="-122"/>
            </a:rPr>
            <a:t>领域学习结合机器学习算法</a:t>
          </a:r>
        </a:p>
      </dgm:t>
    </dgm:pt>
    <dgm:pt modelId="{6D22F25B-5771-4FFF-AD64-9F613D60B403}" type="parTrans" cxnId="{A6F1664D-250D-4BC1-B215-F05A54F90D65}">
      <dgm:prSet custT="1"/>
      <dgm:spPr/>
      <dgm:t>
        <a:bodyPr/>
        <a:lstStyle/>
        <a:p>
          <a:pPr algn="ctr"/>
          <a:endParaRPr lang="zh-CN" altLang="en-US" sz="1800"/>
        </a:p>
      </dgm:t>
    </dgm:pt>
    <dgm:pt modelId="{A4E5DBA4-B0BA-4DF3-87E6-93ACC99BEC7C}" type="sibTrans" cxnId="{A6F1664D-250D-4BC1-B215-F05A54F90D65}">
      <dgm:prSet/>
      <dgm:spPr/>
      <dgm:t>
        <a:bodyPr/>
        <a:lstStyle/>
        <a:p>
          <a:pPr algn="ctr"/>
          <a:endParaRPr lang="zh-CN" altLang="en-US" sz="2800"/>
        </a:p>
      </dgm:t>
    </dgm:pt>
    <dgm:pt modelId="{F1729770-36AF-42C7-9DC3-999C744FBF85}">
      <dgm:prSet phldrT="[文本]" custT="1"/>
      <dgm:spPr/>
      <dgm:t>
        <a:bodyPr/>
        <a:lstStyle/>
        <a:p>
          <a:pPr algn="ctr"/>
          <a:r>
            <a:rPr lang="zh-CN" altLang="en-US" sz="1200" b="1" dirty="0">
              <a:latin typeface="仿宋" panose="02010609060101010101" pitchFamily="49" charset="-122"/>
              <a:ea typeface="仿宋" panose="02010609060101010101" pitchFamily="49" charset="-122"/>
            </a:rPr>
            <a:t>价值：</a:t>
          </a:r>
          <a:r>
            <a:rPr lang="zh-CN" altLang="en-US" sz="1200" dirty="0">
              <a:latin typeface="仿宋" panose="02010609060101010101" pitchFamily="49" charset="-122"/>
              <a:ea typeface="仿宋" panose="02010609060101010101" pitchFamily="49" charset="-122"/>
            </a:rPr>
            <a:t>减小工程师</a:t>
          </a:r>
          <a:r>
            <a:rPr lang="en-US" altLang="zh-CN" sz="1200" dirty="0">
              <a:latin typeface="仿宋" panose="02010609060101010101" pitchFamily="49" charset="-122"/>
              <a:ea typeface="仿宋" panose="02010609060101010101" pitchFamily="49" charset="-122"/>
            </a:rPr>
            <a:t>90%</a:t>
          </a:r>
          <a:r>
            <a:rPr lang="zh-CN" altLang="en-US" sz="1200" dirty="0">
              <a:latin typeface="仿宋" panose="02010609060101010101" pitchFamily="49" charset="-122"/>
              <a:ea typeface="仿宋" panose="02010609060101010101" pitchFamily="49" charset="-122"/>
            </a:rPr>
            <a:t>的工作量</a:t>
          </a:r>
        </a:p>
      </dgm:t>
    </dgm:pt>
    <dgm:pt modelId="{9DA85F2E-28AD-4D9B-9AFF-64BB14A5B5EB}" type="parTrans" cxnId="{0A7A357D-DDF5-40BF-852E-F5B6C848AB30}">
      <dgm:prSet custT="1"/>
      <dgm:spPr/>
      <dgm:t>
        <a:bodyPr/>
        <a:lstStyle/>
        <a:p>
          <a:pPr algn="ctr"/>
          <a:endParaRPr lang="zh-CN" altLang="en-US" sz="1800"/>
        </a:p>
      </dgm:t>
    </dgm:pt>
    <dgm:pt modelId="{1176288C-CEC7-4361-9318-9E81F27DA959}" type="sibTrans" cxnId="{0A7A357D-DDF5-40BF-852E-F5B6C848AB30}">
      <dgm:prSet/>
      <dgm:spPr/>
      <dgm:t>
        <a:bodyPr/>
        <a:lstStyle/>
        <a:p>
          <a:pPr algn="ctr"/>
          <a:endParaRPr lang="zh-CN" altLang="en-US" sz="2800"/>
        </a:p>
      </dgm:t>
    </dgm:pt>
    <dgm:pt modelId="{E508FA3D-BFE2-4953-9EE3-61C6A4582B9A}">
      <dgm:prSet phldrT="[文本]" custT="1"/>
      <dgm:spPr/>
      <dgm:t>
        <a:bodyPr/>
        <a:lstStyle/>
        <a:p>
          <a:pPr algn="ctr"/>
          <a:r>
            <a:rPr lang="zh-CN" altLang="en-US" sz="1200" b="1" dirty="0">
              <a:latin typeface="仿宋" panose="02010609060101010101" pitchFamily="49" charset="-122"/>
              <a:ea typeface="仿宋" panose="02010609060101010101" pitchFamily="49" charset="-122"/>
            </a:rPr>
            <a:t>性能：</a:t>
          </a:r>
          <a:r>
            <a:rPr lang="zh-CN" altLang="en-US" sz="1200" dirty="0">
              <a:latin typeface="仿宋" panose="02010609060101010101" pitchFamily="49" charset="-122"/>
              <a:ea typeface="仿宋" panose="02010609060101010101" pitchFamily="49" charset="-122"/>
            </a:rPr>
            <a:t>召回率</a:t>
          </a:r>
          <a:r>
            <a:rPr lang="en-US" altLang="zh-CN" sz="1200" dirty="0">
              <a:latin typeface="仿宋" panose="02010609060101010101" pitchFamily="49" charset="-122"/>
              <a:ea typeface="仿宋" panose="02010609060101010101" pitchFamily="49" charset="-122"/>
            </a:rPr>
            <a:t>&gt;98%, </a:t>
          </a:r>
          <a:r>
            <a:rPr lang="zh-CN" altLang="en-US" sz="1200" dirty="0">
              <a:latin typeface="仿宋" panose="02010609060101010101" pitchFamily="49" charset="-122"/>
              <a:ea typeface="仿宋" panose="02010609060101010101" pitchFamily="49" charset="-122"/>
            </a:rPr>
            <a:t>误报率</a:t>
          </a:r>
          <a:r>
            <a:rPr lang="en-US" altLang="zh-CN" sz="1200" dirty="0">
              <a:latin typeface="仿宋" panose="02010609060101010101" pitchFamily="49" charset="-122"/>
              <a:ea typeface="仿宋" panose="02010609060101010101" pitchFamily="49" charset="-122"/>
            </a:rPr>
            <a:t>&lt;5%</a:t>
          </a:r>
          <a:endParaRPr lang="zh-CN" altLang="en-US" sz="1200" dirty="0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A7955452-3E4E-4140-B430-8973260D6E96}" type="parTrans" cxnId="{134839A3-4C94-448C-A851-134EA6A51758}">
      <dgm:prSet custT="1"/>
      <dgm:spPr/>
      <dgm:t>
        <a:bodyPr/>
        <a:lstStyle/>
        <a:p>
          <a:pPr algn="ctr"/>
          <a:endParaRPr lang="zh-CN" altLang="en-US" sz="1800"/>
        </a:p>
      </dgm:t>
    </dgm:pt>
    <dgm:pt modelId="{14B7895F-84DD-4D9F-B78D-C15F9F68750B}" type="sibTrans" cxnId="{134839A3-4C94-448C-A851-134EA6A51758}">
      <dgm:prSet/>
      <dgm:spPr/>
      <dgm:t>
        <a:bodyPr/>
        <a:lstStyle/>
        <a:p>
          <a:pPr algn="ctr"/>
          <a:endParaRPr lang="zh-CN" altLang="en-US" sz="2800"/>
        </a:p>
      </dgm:t>
    </dgm:pt>
    <dgm:pt modelId="{89C85BF5-3CE7-4619-8D96-CA09C388AA7D}" type="pres">
      <dgm:prSet presAssocID="{A0F45445-F2B3-4D32-83B0-C8B8B7E7A9D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771BAEF-8EE0-4227-8C63-D202834F0BBA}" type="pres">
      <dgm:prSet presAssocID="{FCC3C6EA-97B5-4E22-92A9-B7251DFDCBCB}" presName="centerShape" presStyleLbl="node0" presStyleIdx="0" presStyleCnt="1" custScaleX="132293" custScaleY="127675"/>
      <dgm:spPr/>
    </dgm:pt>
    <dgm:pt modelId="{AF44099D-E8BB-49A0-8B17-6A986B7E87DB}" type="pres">
      <dgm:prSet presAssocID="{7BEF3210-4426-4C34-B104-168FA5797E29}" presName="parTrans" presStyleLbl="sibTrans2D1" presStyleIdx="0" presStyleCnt="4"/>
      <dgm:spPr/>
    </dgm:pt>
    <dgm:pt modelId="{4A17135E-D9AB-45D7-8B36-61E85893B013}" type="pres">
      <dgm:prSet presAssocID="{7BEF3210-4426-4C34-B104-168FA5797E29}" presName="connectorText" presStyleLbl="sibTrans2D1" presStyleIdx="0" presStyleCnt="4"/>
      <dgm:spPr/>
    </dgm:pt>
    <dgm:pt modelId="{EE3BBCB1-C447-4738-92C8-B7010A3CAF63}" type="pres">
      <dgm:prSet presAssocID="{DC385127-9820-40B8-858A-C2F56BF98A8F}" presName="node" presStyleLbl="node1" presStyleIdx="0" presStyleCnt="4">
        <dgm:presLayoutVars>
          <dgm:bulletEnabled val="1"/>
        </dgm:presLayoutVars>
      </dgm:prSet>
      <dgm:spPr/>
    </dgm:pt>
    <dgm:pt modelId="{4D49F1AE-8F7D-46FC-84F0-25F37CC5481C}" type="pres">
      <dgm:prSet presAssocID="{6D22F25B-5771-4FFF-AD64-9F613D60B403}" presName="parTrans" presStyleLbl="sibTrans2D1" presStyleIdx="1" presStyleCnt="4"/>
      <dgm:spPr/>
    </dgm:pt>
    <dgm:pt modelId="{7D1BF437-4533-4A0B-B379-E3359434BAAF}" type="pres">
      <dgm:prSet presAssocID="{6D22F25B-5771-4FFF-AD64-9F613D60B403}" presName="connectorText" presStyleLbl="sibTrans2D1" presStyleIdx="1" presStyleCnt="4"/>
      <dgm:spPr/>
    </dgm:pt>
    <dgm:pt modelId="{D1809951-2591-4C60-8FC3-F9E0D9162854}" type="pres">
      <dgm:prSet presAssocID="{754BE6EF-4893-4510-995C-EC55E002CC9B}" presName="node" presStyleLbl="node1" presStyleIdx="1" presStyleCnt="4">
        <dgm:presLayoutVars>
          <dgm:bulletEnabled val="1"/>
        </dgm:presLayoutVars>
      </dgm:prSet>
      <dgm:spPr/>
    </dgm:pt>
    <dgm:pt modelId="{FA9A3C4C-3F04-4C3B-8E97-E5D4154B4279}" type="pres">
      <dgm:prSet presAssocID="{9DA85F2E-28AD-4D9B-9AFF-64BB14A5B5EB}" presName="parTrans" presStyleLbl="sibTrans2D1" presStyleIdx="2" presStyleCnt="4"/>
      <dgm:spPr/>
    </dgm:pt>
    <dgm:pt modelId="{DB425C95-CE07-441D-ADB4-85D1DCE0EDAB}" type="pres">
      <dgm:prSet presAssocID="{9DA85F2E-28AD-4D9B-9AFF-64BB14A5B5EB}" presName="connectorText" presStyleLbl="sibTrans2D1" presStyleIdx="2" presStyleCnt="4"/>
      <dgm:spPr/>
    </dgm:pt>
    <dgm:pt modelId="{E43290FA-0C1F-491C-8102-86C2D0C4BBF4}" type="pres">
      <dgm:prSet presAssocID="{F1729770-36AF-42C7-9DC3-999C744FBF85}" presName="node" presStyleLbl="node1" presStyleIdx="2" presStyleCnt="4">
        <dgm:presLayoutVars>
          <dgm:bulletEnabled val="1"/>
        </dgm:presLayoutVars>
      </dgm:prSet>
      <dgm:spPr/>
    </dgm:pt>
    <dgm:pt modelId="{777C0A0A-5DF0-4150-97BB-393ED1D5FFED}" type="pres">
      <dgm:prSet presAssocID="{A7955452-3E4E-4140-B430-8973260D6E96}" presName="parTrans" presStyleLbl="sibTrans2D1" presStyleIdx="3" presStyleCnt="4"/>
      <dgm:spPr/>
    </dgm:pt>
    <dgm:pt modelId="{B9DBAF5A-A35E-4B5E-BB45-88639B7FE553}" type="pres">
      <dgm:prSet presAssocID="{A7955452-3E4E-4140-B430-8973260D6E96}" presName="connectorText" presStyleLbl="sibTrans2D1" presStyleIdx="3" presStyleCnt="4"/>
      <dgm:spPr/>
    </dgm:pt>
    <dgm:pt modelId="{9BD86F5B-8684-4E55-8682-01CA0A0664AB}" type="pres">
      <dgm:prSet presAssocID="{E508FA3D-BFE2-4953-9EE3-61C6A4582B9A}" presName="node" presStyleLbl="node1" presStyleIdx="3" presStyleCnt="4">
        <dgm:presLayoutVars>
          <dgm:bulletEnabled val="1"/>
        </dgm:presLayoutVars>
      </dgm:prSet>
      <dgm:spPr/>
    </dgm:pt>
  </dgm:ptLst>
  <dgm:cxnLst>
    <dgm:cxn modelId="{AF23A80F-38E0-4428-BDD6-5FA087065FD6}" type="presOf" srcId="{7BEF3210-4426-4C34-B104-168FA5797E29}" destId="{AF44099D-E8BB-49A0-8B17-6A986B7E87DB}" srcOrd="0" destOrd="0" presId="urn:microsoft.com/office/officeart/2005/8/layout/radial5"/>
    <dgm:cxn modelId="{93676221-7715-49A5-9A24-4B04782E8E61}" type="presOf" srcId="{DC385127-9820-40B8-858A-C2F56BF98A8F}" destId="{EE3BBCB1-C447-4738-92C8-B7010A3CAF63}" srcOrd="0" destOrd="0" presId="urn:microsoft.com/office/officeart/2005/8/layout/radial5"/>
    <dgm:cxn modelId="{35194939-90E9-4159-8211-DD5071327F30}" srcId="{FCC3C6EA-97B5-4E22-92A9-B7251DFDCBCB}" destId="{DC385127-9820-40B8-858A-C2F56BF98A8F}" srcOrd="0" destOrd="0" parTransId="{7BEF3210-4426-4C34-B104-168FA5797E29}" sibTransId="{B3A2D9D7-1586-4703-AC46-D11BD4BA7620}"/>
    <dgm:cxn modelId="{2C7A3E46-4BD8-4387-9D95-BF6B27A3D63F}" type="presOf" srcId="{E508FA3D-BFE2-4953-9EE3-61C6A4582B9A}" destId="{9BD86F5B-8684-4E55-8682-01CA0A0664AB}" srcOrd="0" destOrd="0" presId="urn:microsoft.com/office/officeart/2005/8/layout/radial5"/>
    <dgm:cxn modelId="{A6F1664D-250D-4BC1-B215-F05A54F90D65}" srcId="{FCC3C6EA-97B5-4E22-92A9-B7251DFDCBCB}" destId="{754BE6EF-4893-4510-995C-EC55E002CC9B}" srcOrd="1" destOrd="0" parTransId="{6D22F25B-5771-4FFF-AD64-9F613D60B403}" sibTransId="{A4E5DBA4-B0BA-4DF3-87E6-93ACC99BEC7C}"/>
    <dgm:cxn modelId="{EE949158-6C70-4438-BDAE-8D9A65C440BD}" type="presOf" srcId="{A7955452-3E4E-4140-B430-8973260D6E96}" destId="{B9DBAF5A-A35E-4B5E-BB45-88639B7FE553}" srcOrd="1" destOrd="0" presId="urn:microsoft.com/office/officeart/2005/8/layout/radial5"/>
    <dgm:cxn modelId="{6D8AF779-3966-4A63-811C-60B5D8D8E43D}" type="presOf" srcId="{6D22F25B-5771-4FFF-AD64-9F613D60B403}" destId="{7D1BF437-4533-4A0B-B379-E3359434BAAF}" srcOrd="1" destOrd="0" presId="urn:microsoft.com/office/officeart/2005/8/layout/radial5"/>
    <dgm:cxn modelId="{3422127D-5770-415F-B8BB-9DAB54A855FC}" type="presOf" srcId="{754BE6EF-4893-4510-995C-EC55E002CC9B}" destId="{D1809951-2591-4C60-8FC3-F9E0D9162854}" srcOrd="0" destOrd="0" presId="urn:microsoft.com/office/officeart/2005/8/layout/radial5"/>
    <dgm:cxn modelId="{0A7A357D-DDF5-40BF-852E-F5B6C848AB30}" srcId="{FCC3C6EA-97B5-4E22-92A9-B7251DFDCBCB}" destId="{F1729770-36AF-42C7-9DC3-999C744FBF85}" srcOrd="2" destOrd="0" parTransId="{9DA85F2E-28AD-4D9B-9AFF-64BB14A5B5EB}" sibTransId="{1176288C-CEC7-4361-9318-9E81F27DA959}"/>
    <dgm:cxn modelId="{E2C19388-0D4F-4F9B-A502-CDCBA229F457}" type="presOf" srcId="{F1729770-36AF-42C7-9DC3-999C744FBF85}" destId="{E43290FA-0C1F-491C-8102-86C2D0C4BBF4}" srcOrd="0" destOrd="0" presId="urn:microsoft.com/office/officeart/2005/8/layout/radial5"/>
    <dgm:cxn modelId="{9F542689-7E61-45CD-A1C7-6A9E58F7F75F}" type="presOf" srcId="{A7955452-3E4E-4140-B430-8973260D6E96}" destId="{777C0A0A-5DF0-4150-97BB-393ED1D5FFED}" srcOrd="0" destOrd="0" presId="urn:microsoft.com/office/officeart/2005/8/layout/radial5"/>
    <dgm:cxn modelId="{4C811095-2864-40E3-8EB3-1952217F21B5}" type="presOf" srcId="{A0F45445-F2B3-4D32-83B0-C8B8B7E7A9DC}" destId="{89C85BF5-3CE7-4619-8D96-CA09C388AA7D}" srcOrd="0" destOrd="0" presId="urn:microsoft.com/office/officeart/2005/8/layout/radial5"/>
    <dgm:cxn modelId="{8A630F9C-A0DC-4DB8-AED6-444EC3324FF4}" type="presOf" srcId="{9DA85F2E-28AD-4D9B-9AFF-64BB14A5B5EB}" destId="{FA9A3C4C-3F04-4C3B-8E97-E5D4154B4279}" srcOrd="0" destOrd="0" presId="urn:microsoft.com/office/officeart/2005/8/layout/radial5"/>
    <dgm:cxn modelId="{134839A3-4C94-448C-A851-134EA6A51758}" srcId="{FCC3C6EA-97B5-4E22-92A9-B7251DFDCBCB}" destId="{E508FA3D-BFE2-4953-9EE3-61C6A4582B9A}" srcOrd="3" destOrd="0" parTransId="{A7955452-3E4E-4140-B430-8973260D6E96}" sibTransId="{14B7895F-84DD-4D9F-B78D-C15F9F68750B}"/>
    <dgm:cxn modelId="{48ED61B3-3CA5-42E9-9F11-A0B12B52E9E7}" srcId="{A0F45445-F2B3-4D32-83B0-C8B8B7E7A9DC}" destId="{FCC3C6EA-97B5-4E22-92A9-B7251DFDCBCB}" srcOrd="0" destOrd="0" parTransId="{CFB3675C-931A-4398-842A-593F33D47100}" sibTransId="{A82C9C6A-9E63-4847-AC24-F39CC46EBE35}"/>
    <dgm:cxn modelId="{2EB7D6CC-D9FA-4C0E-8DDD-44F836B6CDDC}" type="presOf" srcId="{FCC3C6EA-97B5-4E22-92A9-B7251DFDCBCB}" destId="{7771BAEF-8EE0-4227-8C63-D202834F0BBA}" srcOrd="0" destOrd="0" presId="urn:microsoft.com/office/officeart/2005/8/layout/radial5"/>
    <dgm:cxn modelId="{3B29C8DC-324A-4205-96A2-892D22DBF9CE}" type="presOf" srcId="{6D22F25B-5771-4FFF-AD64-9F613D60B403}" destId="{4D49F1AE-8F7D-46FC-84F0-25F37CC5481C}" srcOrd="0" destOrd="0" presId="urn:microsoft.com/office/officeart/2005/8/layout/radial5"/>
    <dgm:cxn modelId="{4DC57BF5-BDAC-4676-BA11-55F01B27D356}" type="presOf" srcId="{7BEF3210-4426-4C34-B104-168FA5797E29}" destId="{4A17135E-D9AB-45D7-8B36-61E85893B013}" srcOrd="1" destOrd="0" presId="urn:microsoft.com/office/officeart/2005/8/layout/radial5"/>
    <dgm:cxn modelId="{965387F9-AC65-40B9-A78C-8ABB0071B630}" type="presOf" srcId="{9DA85F2E-28AD-4D9B-9AFF-64BB14A5B5EB}" destId="{DB425C95-CE07-441D-ADB4-85D1DCE0EDAB}" srcOrd="1" destOrd="0" presId="urn:microsoft.com/office/officeart/2005/8/layout/radial5"/>
    <dgm:cxn modelId="{E713B7BB-8AAD-45D2-91AA-46228546FD03}" type="presParOf" srcId="{89C85BF5-3CE7-4619-8D96-CA09C388AA7D}" destId="{7771BAEF-8EE0-4227-8C63-D202834F0BBA}" srcOrd="0" destOrd="0" presId="urn:microsoft.com/office/officeart/2005/8/layout/radial5"/>
    <dgm:cxn modelId="{087D0CA7-DA93-4831-8F2D-EC2F64E17DDC}" type="presParOf" srcId="{89C85BF5-3CE7-4619-8D96-CA09C388AA7D}" destId="{AF44099D-E8BB-49A0-8B17-6A986B7E87DB}" srcOrd="1" destOrd="0" presId="urn:microsoft.com/office/officeart/2005/8/layout/radial5"/>
    <dgm:cxn modelId="{C1C7867E-B06E-42C7-B6ED-72B92CF377DE}" type="presParOf" srcId="{AF44099D-E8BB-49A0-8B17-6A986B7E87DB}" destId="{4A17135E-D9AB-45D7-8B36-61E85893B013}" srcOrd="0" destOrd="0" presId="urn:microsoft.com/office/officeart/2005/8/layout/radial5"/>
    <dgm:cxn modelId="{C2AE57B9-C549-4381-A63D-E6E5311960EC}" type="presParOf" srcId="{89C85BF5-3CE7-4619-8D96-CA09C388AA7D}" destId="{EE3BBCB1-C447-4738-92C8-B7010A3CAF63}" srcOrd="2" destOrd="0" presId="urn:microsoft.com/office/officeart/2005/8/layout/radial5"/>
    <dgm:cxn modelId="{975F8A27-E9B9-4D1F-8C11-3BA1789DDBA3}" type="presParOf" srcId="{89C85BF5-3CE7-4619-8D96-CA09C388AA7D}" destId="{4D49F1AE-8F7D-46FC-84F0-25F37CC5481C}" srcOrd="3" destOrd="0" presId="urn:microsoft.com/office/officeart/2005/8/layout/radial5"/>
    <dgm:cxn modelId="{A3DC7D96-E5A2-4076-9120-CC2210AC162F}" type="presParOf" srcId="{4D49F1AE-8F7D-46FC-84F0-25F37CC5481C}" destId="{7D1BF437-4533-4A0B-B379-E3359434BAAF}" srcOrd="0" destOrd="0" presId="urn:microsoft.com/office/officeart/2005/8/layout/radial5"/>
    <dgm:cxn modelId="{C456BBDC-74F8-47CD-B7D7-433FA2434F2F}" type="presParOf" srcId="{89C85BF5-3CE7-4619-8D96-CA09C388AA7D}" destId="{D1809951-2591-4C60-8FC3-F9E0D9162854}" srcOrd="4" destOrd="0" presId="urn:microsoft.com/office/officeart/2005/8/layout/radial5"/>
    <dgm:cxn modelId="{408C1E9A-3F6C-4E62-8FC1-7D8789E65571}" type="presParOf" srcId="{89C85BF5-3CE7-4619-8D96-CA09C388AA7D}" destId="{FA9A3C4C-3F04-4C3B-8E97-E5D4154B4279}" srcOrd="5" destOrd="0" presId="urn:microsoft.com/office/officeart/2005/8/layout/radial5"/>
    <dgm:cxn modelId="{6270C3C0-D15E-4E52-A959-1981DF016D59}" type="presParOf" srcId="{FA9A3C4C-3F04-4C3B-8E97-E5D4154B4279}" destId="{DB425C95-CE07-441D-ADB4-85D1DCE0EDAB}" srcOrd="0" destOrd="0" presId="urn:microsoft.com/office/officeart/2005/8/layout/radial5"/>
    <dgm:cxn modelId="{068B0F50-C66C-42D9-B837-47C53A61FBF8}" type="presParOf" srcId="{89C85BF5-3CE7-4619-8D96-CA09C388AA7D}" destId="{E43290FA-0C1F-491C-8102-86C2D0C4BBF4}" srcOrd="6" destOrd="0" presId="urn:microsoft.com/office/officeart/2005/8/layout/radial5"/>
    <dgm:cxn modelId="{1EE2D2F4-A479-47D1-A0AE-898069BCFEAC}" type="presParOf" srcId="{89C85BF5-3CE7-4619-8D96-CA09C388AA7D}" destId="{777C0A0A-5DF0-4150-97BB-393ED1D5FFED}" srcOrd="7" destOrd="0" presId="urn:microsoft.com/office/officeart/2005/8/layout/radial5"/>
    <dgm:cxn modelId="{4246F16A-B193-45FB-B925-09F19C9D6204}" type="presParOf" srcId="{777C0A0A-5DF0-4150-97BB-393ED1D5FFED}" destId="{B9DBAF5A-A35E-4B5E-BB45-88639B7FE553}" srcOrd="0" destOrd="0" presId="urn:microsoft.com/office/officeart/2005/8/layout/radial5"/>
    <dgm:cxn modelId="{66422E0F-7A32-4B2D-BA02-68E50383D530}" type="presParOf" srcId="{89C85BF5-3CE7-4619-8D96-CA09C388AA7D}" destId="{9BD86F5B-8684-4E55-8682-01CA0A0664A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1BAEF-8EE0-4227-8C63-D202834F0BBA}">
      <dsp:nvSpPr>
        <dsp:cNvPr id="0" name=""/>
        <dsp:cNvSpPr/>
      </dsp:nvSpPr>
      <dsp:spPr>
        <a:xfrm>
          <a:off x="2376684" y="1456721"/>
          <a:ext cx="1524868" cy="1471639"/>
        </a:xfrm>
        <a:prstGeom prst="ellipse">
          <a:avLst/>
        </a:prstGeom>
        <a:solidFill>
          <a:srgbClr val="12A0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仿宋" panose="02010609060101010101" pitchFamily="49" charset="-122"/>
              <a:ea typeface="仿宋" panose="02010609060101010101" pitchFamily="49" charset="-122"/>
            </a:rPr>
            <a:t>机器学习故障诊断</a:t>
          </a:r>
        </a:p>
      </dsp:txBody>
      <dsp:txXfrm>
        <a:off x="2599996" y="1672238"/>
        <a:ext cx="1078244" cy="1040605"/>
      </dsp:txXfrm>
    </dsp:sp>
    <dsp:sp modelId="{AF44099D-E8BB-49A0-8B17-6A986B7E87DB}">
      <dsp:nvSpPr>
        <dsp:cNvPr id="0" name=""/>
        <dsp:cNvSpPr/>
      </dsp:nvSpPr>
      <dsp:spPr>
        <a:xfrm rot="16200000">
          <a:off x="3059230" y="1114561"/>
          <a:ext cx="159776" cy="391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083197" y="1216908"/>
        <a:ext cx="111843" cy="235139"/>
      </dsp:txXfrm>
    </dsp:sp>
    <dsp:sp modelId="{EE3BBCB1-C447-4738-92C8-B7010A3CAF63}">
      <dsp:nvSpPr>
        <dsp:cNvPr id="0" name=""/>
        <dsp:cNvSpPr/>
      </dsp:nvSpPr>
      <dsp:spPr>
        <a:xfrm>
          <a:off x="2562796" y="2610"/>
          <a:ext cx="1152645" cy="11526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latin typeface="仿宋" panose="02010609060101010101" pitchFamily="49" charset="-122"/>
              <a:ea typeface="仿宋" panose="02010609060101010101" pitchFamily="49" charset="-122"/>
            </a:rPr>
            <a:t>成熟度：</a:t>
          </a:r>
          <a:r>
            <a:rPr lang="zh-CN" altLang="en-US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数百例设备成功检测</a:t>
          </a:r>
        </a:p>
      </dsp:txBody>
      <dsp:txXfrm>
        <a:off x="2731597" y="171411"/>
        <a:ext cx="815043" cy="815043"/>
      </dsp:txXfrm>
    </dsp:sp>
    <dsp:sp modelId="{4D49F1AE-8F7D-46FC-84F0-25F37CC5481C}">
      <dsp:nvSpPr>
        <dsp:cNvPr id="0" name=""/>
        <dsp:cNvSpPr/>
      </dsp:nvSpPr>
      <dsp:spPr>
        <a:xfrm>
          <a:off x="3962020" y="1996591"/>
          <a:ext cx="145670" cy="391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163136"/>
            <a:satOff val="16027"/>
            <a:lumOff val="30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962020" y="2074971"/>
        <a:ext cx="101969" cy="235139"/>
      </dsp:txXfrm>
    </dsp:sp>
    <dsp:sp modelId="{D1809951-2591-4C60-8FC3-F9E0D9162854}">
      <dsp:nvSpPr>
        <dsp:cNvPr id="0" name=""/>
        <dsp:cNvSpPr/>
      </dsp:nvSpPr>
      <dsp:spPr>
        <a:xfrm>
          <a:off x="4176404" y="1616218"/>
          <a:ext cx="1152645" cy="1152645"/>
        </a:xfrm>
        <a:prstGeom prst="ellipse">
          <a:avLst/>
        </a:prstGeom>
        <a:solidFill>
          <a:schemeClr val="accent2">
            <a:hueOff val="-2163136"/>
            <a:satOff val="16027"/>
            <a:lumOff val="30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latin typeface="仿宋" panose="02010609060101010101" pitchFamily="49" charset="-122"/>
              <a:ea typeface="仿宋" panose="02010609060101010101" pitchFamily="49" charset="-122"/>
            </a:rPr>
            <a:t>独创性：</a:t>
          </a:r>
          <a:r>
            <a:rPr lang="zh-CN" altLang="en-US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领域学习结合机器学习算法</a:t>
          </a:r>
        </a:p>
      </dsp:txBody>
      <dsp:txXfrm>
        <a:off x="4345205" y="1785019"/>
        <a:ext cx="815043" cy="815043"/>
      </dsp:txXfrm>
    </dsp:sp>
    <dsp:sp modelId="{FA9A3C4C-3F04-4C3B-8E97-E5D4154B4279}">
      <dsp:nvSpPr>
        <dsp:cNvPr id="0" name=""/>
        <dsp:cNvSpPr/>
      </dsp:nvSpPr>
      <dsp:spPr>
        <a:xfrm rot="5400000">
          <a:off x="3059230" y="2878622"/>
          <a:ext cx="159776" cy="391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326272"/>
            <a:satOff val="32053"/>
            <a:lumOff val="61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3083197" y="2933036"/>
        <a:ext cx="111843" cy="235139"/>
      </dsp:txXfrm>
    </dsp:sp>
    <dsp:sp modelId="{E43290FA-0C1F-491C-8102-86C2D0C4BBF4}">
      <dsp:nvSpPr>
        <dsp:cNvPr id="0" name=""/>
        <dsp:cNvSpPr/>
      </dsp:nvSpPr>
      <dsp:spPr>
        <a:xfrm>
          <a:off x="2562796" y="3229826"/>
          <a:ext cx="1152645" cy="1152645"/>
        </a:xfrm>
        <a:prstGeom prst="ellipse">
          <a:avLst/>
        </a:prstGeom>
        <a:solidFill>
          <a:schemeClr val="accent2">
            <a:hueOff val="-4326272"/>
            <a:satOff val="32053"/>
            <a:lumOff val="61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latin typeface="仿宋" panose="02010609060101010101" pitchFamily="49" charset="-122"/>
              <a:ea typeface="仿宋" panose="02010609060101010101" pitchFamily="49" charset="-122"/>
            </a:rPr>
            <a:t>价值：</a:t>
          </a:r>
          <a:r>
            <a:rPr lang="zh-CN" altLang="en-US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减小工程师</a:t>
          </a:r>
          <a:r>
            <a:rPr lang="en-US" altLang="zh-CN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90%</a:t>
          </a:r>
          <a:r>
            <a:rPr lang="zh-CN" altLang="en-US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的工作量</a:t>
          </a:r>
        </a:p>
      </dsp:txBody>
      <dsp:txXfrm>
        <a:off x="2731597" y="3398627"/>
        <a:ext cx="815043" cy="815043"/>
      </dsp:txXfrm>
    </dsp:sp>
    <dsp:sp modelId="{777C0A0A-5DF0-4150-97BB-393ED1D5FFED}">
      <dsp:nvSpPr>
        <dsp:cNvPr id="0" name=""/>
        <dsp:cNvSpPr/>
      </dsp:nvSpPr>
      <dsp:spPr>
        <a:xfrm rot="10800000">
          <a:off x="2170546" y="1996591"/>
          <a:ext cx="145670" cy="391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489408"/>
            <a:satOff val="48080"/>
            <a:lumOff val="92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10800000">
        <a:off x="2214247" y="2074971"/>
        <a:ext cx="101969" cy="235139"/>
      </dsp:txXfrm>
    </dsp:sp>
    <dsp:sp modelId="{9BD86F5B-8684-4E55-8682-01CA0A0664AB}">
      <dsp:nvSpPr>
        <dsp:cNvPr id="0" name=""/>
        <dsp:cNvSpPr/>
      </dsp:nvSpPr>
      <dsp:spPr>
        <a:xfrm>
          <a:off x="949188" y="1616218"/>
          <a:ext cx="1152645" cy="1152645"/>
        </a:xfrm>
        <a:prstGeom prst="ellipse">
          <a:avLst/>
        </a:prstGeom>
        <a:solidFill>
          <a:schemeClr val="accent2">
            <a:hueOff val="-6489408"/>
            <a:satOff val="48080"/>
            <a:lumOff val="92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latin typeface="仿宋" panose="02010609060101010101" pitchFamily="49" charset="-122"/>
              <a:ea typeface="仿宋" panose="02010609060101010101" pitchFamily="49" charset="-122"/>
            </a:rPr>
            <a:t>性能：</a:t>
          </a:r>
          <a:r>
            <a:rPr lang="zh-CN" altLang="en-US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召回率</a:t>
          </a:r>
          <a:r>
            <a:rPr lang="en-US" altLang="zh-CN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&gt;98%, </a:t>
          </a:r>
          <a:r>
            <a:rPr lang="zh-CN" altLang="en-US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误报率</a:t>
          </a:r>
          <a:r>
            <a:rPr lang="en-US" altLang="zh-CN" sz="1200" kern="1200" dirty="0">
              <a:latin typeface="仿宋" panose="02010609060101010101" pitchFamily="49" charset="-122"/>
              <a:ea typeface="仿宋" panose="02010609060101010101" pitchFamily="49" charset="-122"/>
            </a:rPr>
            <a:t>&lt;5%</a:t>
          </a:r>
          <a:endParaRPr lang="zh-CN" altLang="en-US" sz="1200" kern="1200" dirty="0">
            <a:latin typeface="仿宋" panose="02010609060101010101" pitchFamily="49" charset="-122"/>
            <a:ea typeface="仿宋" panose="02010609060101010101" pitchFamily="49" charset="-122"/>
          </a:endParaRPr>
        </a:p>
      </dsp:txBody>
      <dsp:txXfrm>
        <a:off x="1117989" y="1785019"/>
        <a:ext cx="815043" cy="815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15BBF-AF35-4BF8-9FB6-A1F777743C85}" type="slidenum">
              <a:rPr lang="en-US" altLang="zh-CN" smtClean="0"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15BBF-AF35-4BF8-9FB6-A1F777743C85}" type="slidenum">
              <a:rPr lang="en-US" altLang="zh-CN" smtClean="0"/>
              <a:t>31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15BBF-AF35-4BF8-9FB6-A1F777743C85}" type="slidenum">
              <a:rPr lang="en-US" altLang="zh-CN" smtClean="0"/>
              <a:t>32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15BBF-AF35-4BF8-9FB6-A1F777743C85}" type="slidenum">
              <a:rPr lang="en-US" altLang="zh-CN" smtClean="0"/>
              <a:t>33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15BBF-AF35-4BF8-9FB6-A1F777743C85}" type="slidenum">
              <a:rPr lang="en-US" altLang="zh-CN" smtClean="0"/>
              <a:t>34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智能制造</a:t>
            </a:r>
            <a:r>
              <a:rPr kumimoji="1" lang="en-US" altLang="zh-CN" dirty="0"/>
              <a:t>-</a:t>
            </a:r>
            <a:r>
              <a:rPr kumimoji="1" lang="zh-CN" altLang="en-US" dirty="0"/>
              <a:t>字少一点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节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4162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aseline="0">
                <a:solidFill>
                  <a:schemeClr val="tx2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节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4162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aseline="0">
                <a:solidFill>
                  <a:schemeClr val="tx2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3" y="42864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133" y="1158536"/>
            <a:ext cx="11489267" cy="4930775"/>
          </a:xfrm>
        </p:spPr>
        <p:txBody>
          <a:bodyPr tIns="46800"/>
          <a:lstStyle>
            <a:lvl1pPr marL="228600" indent="-360045" algn="l">
              <a:buClr>
                <a:schemeClr val="accent1"/>
              </a:buClr>
              <a:buSzPct val="100000"/>
              <a:buFont typeface="Wingdings" panose="05000000000000000000" pitchFamily="2" charset="2"/>
              <a:buChar char="p"/>
              <a:defRPr lang="zh-CN" altLang="en-US" dirty="0" smtClean="0"/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1800"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1600"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1600"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  <a:lvl6pPr marL="2286000" indent="0">
              <a:buClr>
                <a:schemeClr val="tx2"/>
              </a:buClr>
              <a:buFont typeface="Arial" panose="020B0604020202020204" pitchFamily="34" charset="0"/>
              <a:buNone/>
              <a:defRPr/>
            </a:lvl6pPr>
            <a:lvl7pPr marL="2743200" indent="0">
              <a:buNone/>
              <a:defRPr/>
            </a:lvl7pPr>
            <a:lvl8pPr marL="3200400" indent="0">
              <a:buNone/>
              <a:defRPr/>
            </a:lvl8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-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133" y="50800"/>
            <a:ext cx="9592733" cy="787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47133" y="1149013"/>
            <a:ext cx="11506200" cy="457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00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47133" y="1720513"/>
            <a:ext cx="11506200" cy="4343400"/>
          </a:xfrm>
        </p:spPr>
        <p:txBody>
          <a:bodyPr/>
          <a:lstStyle>
            <a:lvl1pPr>
              <a:buClr>
                <a:schemeClr val="accent1"/>
              </a:buClr>
              <a:defRPr baseline="0"/>
            </a:lvl1pPr>
            <a:lvl2pPr>
              <a:buClr>
                <a:schemeClr val="accent1"/>
              </a:buClr>
              <a:defRPr baseline="0"/>
            </a:lvl2pPr>
            <a:lvl3pPr>
              <a:buClr>
                <a:schemeClr val="accent1"/>
              </a:buClr>
              <a:defRPr baseline="0"/>
            </a:lvl3pPr>
            <a:lvl4pPr>
              <a:buClr>
                <a:schemeClr val="accent1"/>
              </a:buClr>
              <a:defRPr baseline="0"/>
            </a:lvl4pPr>
            <a:lvl5pPr>
              <a:buClr>
                <a:schemeClr val="accent1"/>
              </a:buClr>
              <a:defRPr baseline="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171237"/>
            <a:ext cx="5283200" cy="4897438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1237"/>
            <a:ext cx="5681133" cy="4897438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133" y="603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33" y="1112791"/>
            <a:ext cx="5342467" cy="445293"/>
          </a:xfrm>
        </p:spPr>
        <p:txBody>
          <a:bodyPr anchor="t">
            <a:noAutofit/>
          </a:bodyPr>
          <a:lstStyle>
            <a:lvl1pPr marL="0" indent="0">
              <a:buNone/>
              <a:defRPr sz="3000" b="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33" y="1724773"/>
            <a:ext cx="5342467" cy="4308473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112791"/>
            <a:ext cx="5740400" cy="445293"/>
          </a:xfrm>
        </p:spPr>
        <p:txBody>
          <a:bodyPr anchor="t">
            <a:noAutofit/>
          </a:bodyPr>
          <a:lstStyle>
            <a:lvl1pPr marL="0" indent="0">
              <a:buNone/>
              <a:defRPr sz="3000" b="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724773"/>
            <a:ext cx="5740400" cy="4308473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7133" y="730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133" y="730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节名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4162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aseline="0">
                <a:solidFill>
                  <a:schemeClr val="tx2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-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133" y="50800"/>
            <a:ext cx="9592733" cy="787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47133" y="1149013"/>
            <a:ext cx="11506200" cy="457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00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47133" y="1720513"/>
            <a:ext cx="11506200" cy="4343400"/>
          </a:xfrm>
        </p:spPr>
        <p:txBody>
          <a:bodyPr/>
          <a:lstStyle>
            <a:lvl1pPr>
              <a:buClr>
                <a:schemeClr val="accent1"/>
              </a:buClr>
              <a:defRPr baseline="0"/>
            </a:lvl1pPr>
            <a:lvl2pPr>
              <a:buClr>
                <a:schemeClr val="accent1"/>
              </a:buClr>
              <a:defRPr baseline="0"/>
            </a:lvl2pPr>
            <a:lvl3pPr>
              <a:buClr>
                <a:schemeClr val="accent1"/>
              </a:buClr>
              <a:defRPr baseline="0"/>
            </a:lvl3pPr>
            <a:lvl4pPr>
              <a:buClr>
                <a:schemeClr val="accent1"/>
              </a:buClr>
              <a:defRPr baseline="0"/>
            </a:lvl4pPr>
            <a:lvl5pPr>
              <a:buClr>
                <a:schemeClr val="accent1"/>
              </a:buClr>
              <a:defRPr baseline="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171237"/>
            <a:ext cx="5283200" cy="4897438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1237"/>
            <a:ext cx="5681133" cy="4897438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133" y="603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33" y="1112791"/>
            <a:ext cx="5342467" cy="445293"/>
          </a:xfrm>
        </p:spPr>
        <p:txBody>
          <a:bodyPr anchor="t">
            <a:noAutofit/>
          </a:bodyPr>
          <a:lstStyle>
            <a:lvl1pPr marL="0" indent="0">
              <a:buNone/>
              <a:defRPr sz="3000" b="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33" y="1724773"/>
            <a:ext cx="5342467" cy="4308473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112791"/>
            <a:ext cx="5740400" cy="445293"/>
          </a:xfrm>
        </p:spPr>
        <p:txBody>
          <a:bodyPr anchor="t">
            <a:noAutofit/>
          </a:bodyPr>
          <a:lstStyle>
            <a:lvl1pPr marL="0" indent="0">
              <a:buNone/>
              <a:defRPr sz="3000" b="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724773"/>
            <a:ext cx="5740400" cy="4308473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7133" y="730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133" y="730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7600" y="6356350"/>
            <a:ext cx="36576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84800" y="6356350"/>
            <a:ext cx="54864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80800" y="6356350"/>
            <a:ext cx="36576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2022/3/6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33" y="1050917"/>
            <a:ext cx="11506200" cy="50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8" name="标题占位符 7"/>
          <p:cNvSpPr>
            <a:spLocks noGrp="1"/>
          </p:cNvSpPr>
          <p:nvPr>
            <p:ph type="title"/>
          </p:nvPr>
        </p:nvSpPr>
        <p:spPr>
          <a:xfrm>
            <a:off x="347133" y="50800"/>
            <a:ext cx="9592733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anose="020B060403050404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360045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20000"/>
        <a:buFont typeface="Wingdings" panose="05000000000000000000" pitchFamily="2" charset="2"/>
        <a:buChar char="p"/>
        <a:defRPr sz="22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1pPr>
      <a:lvl2pPr marL="685800" indent="-36004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l"/>
        <a:defRPr sz="20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2pPr>
      <a:lvl3pPr marL="1143000" indent="-36004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l"/>
        <a:defRPr sz="18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3pPr>
      <a:lvl4pPr marL="1600200" indent="-36004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l"/>
        <a:defRPr sz="16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4pPr>
      <a:lvl5pPr marL="2057400" indent="-36004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l"/>
        <a:defRPr sz="16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9.png"/><Relationship Id="rId4" Type="http://schemas.openxmlformats.org/officeDocument/2006/relationships/diagramData" Target="../diagrams/data1.xml"/><Relationship Id="rId9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8541" y="154182"/>
            <a:ext cx="6452376" cy="626403"/>
          </a:xfrm>
        </p:spPr>
        <p:txBody>
          <a:bodyPr/>
          <a:lstStyle/>
          <a:p>
            <a:pPr algn="l"/>
            <a:r>
              <a:rPr kumimoji="1" lang="zh-CN" altLang="en-US" sz="3200" b="0" dirty="0">
                <a:solidFill>
                  <a:srgbClr val="FF0000"/>
                </a:solidFill>
                <a:effectLst/>
                <a:cs typeface="Verdana" panose="020B0604030504040204" pitchFamily="34" charset="0"/>
              </a:rPr>
              <a:t>智能系统设计与应用 </a:t>
            </a:r>
            <a:r>
              <a:rPr kumimoji="1" lang="en-US" altLang="zh-CN" sz="2400" b="0" dirty="0">
                <a:solidFill>
                  <a:prstClr val="black"/>
                </a:solidFill>
                <a:effectLst/>
                <a:cs typeface="Verdana" panose="020B0604030504040204" pitchFamily="34" charset="0"/>
              </a:rPr>
              <a:t>(</a:t>
            </a:r>
            <a:r>
              <a:rPr kumimoji="1" lang="en-US" altLang="zh-CN" sz="2000" b="0" dirty="0">
                <a:solidFill>
                  <a:prstClr val="black"/>
                </a:solidFill>
                <a:effectLst/>
                <a:cs typeface="Verdana" panose="020B0604030504040204" pitchFamily="34" charset="0"/>
              </a:rPr>
              <a:t>2022 </a:t>
            </a:r>
            <a:r>
              <a:rPr kumimoji="1" lang="zh-CN" altLang="en-US" sz="2400" b="0" dirty="0">
                <a:solidFill>
                  <a:prstClr val="black"/>
                </a:solidFill>
                <a:effectLst/>
                <a:cs typeface="Verdana" panose="020B0604030504040204" pitchFamily="34" charset="0"/>
              </a:rPr>
              <a:t>春季学期</a:t>
            </a:r>
            <a:r>
              <a:rPr kumimoji="1" lang="en-US" altLang="zh-CN" sz="2400" b="0" dirty="0">
                <a:solidFill>
                  <a:prstClr val="black"/>
                </a:solidFill>
                <a:effectLst/>
                <a:cs typeface="Verdana" panose="020B0604030504040204" pitchFamily="34" charset="0"/>
              </a:rPr>
              <a:t>)</a:t>
            </a:r>
            <a:r>
              <a:rPr kumimoji="1" lang="zh-CN" altLang="en-US" sz="3200" b="0" dirty="0">
                <a:solidFill>
                  <a:srgbClr val="FF0000"/>
                </a:solidFill>
                <a:effectLst/>
                <a:cs typeface="Verdana" panose="020B0604030504040204" pitchFamily="34" charset="0"/>
              </a:rPr>
              <a:t> </a:t>
            </a:r>
            <a:endParaRPr lang="zh-CN" altLang="en-US" sz="3200" b="0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7926659" y="5890879"/>
            <a:ext cx="2741341" cy="509921"/>
          </a:xfrm>
          <a:prstGeom prst="rect">
            <a:avLst/>
          </a:prstGeom>
        </p:spPr>
        <p:txBody>
          <a:bodyPr vert="horz" lIns="91440" tIns="46800" rIns="91440" bIns="45720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dirty="0"/>
              <a:t>主讲教师：詹德川</a:t>
            </a:r>
          </a:p>
        </p:txBody>
      </p:sp>
      <p:sp>
        <p:nvSpPr>
          <p:cNvPr id="5" name="内容占位符 2"/>
          <p:cNvSpPr txBox="1"/>
          <p:nvPr/>
        </p:nvSpPr>
        <p:spPr>
          <a:xfrm>
            <a:off x="1990725" y="1642745"/>
            <a:ext cx="8209915" cy="2364105"/>
          </a:xfrm>
          <a:prstGeom prst="rect">
            <a:avLst/>
          </a:prstGeom>
        </p:spPr>
        <p:txBody>
          <a:bodyPr vert="horz" lIns="91440" tIns="46800" rIns="9144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Case IV:</a:t>
            </a:r>
          </a:p>
          <a:p>
            <a:pPr marL="0" indent="0" algn="ctr">
              <a:buNone/>
            </a:pPr>
            <a:r>
              <a:rPr lang="en-US" altLang="zh-CN" sz="3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and Analysis of High-speed Transmission Equipment based on Ensemble Learning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数据来源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190821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输入量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4825" y="1628800"/>
            <a:ext cx="8526959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提取出的数据以</a:t>
            </a:r>
            <a:r>
              <a:rPr lang="en-US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xml</a:t>
            </a:r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jpg</a:t>
            </a:r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文件存储，其中：</a:t>
            </a:r>
            <a:endParaRPr lang="en-US" altLang="zh-CN" sz="20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i="0" dirty="0">
                <a:ea typeface="宋体" panose="02010600030101010101" pitchFamily="2" charset="-122"/>
                <a:cs typeface="Times New Roman" panose="02020603050405020304" pitchFamily="18" charset="0"/>
              </a:rPr>
              <a:t>xml</a:t>
            </a:r>
            <a:r>
              <a:rPr lang="zh-CN" altLang="en-US" sz="1800" i="0" dirty="0">
                <a:ea typeface="宋体" panose="02010600030101010101" pitchFamily="2" charset="-122"/>
                <a:cs typeface="Times New Roman" panose="02020603050405020304" pitchFamily="18" charset="0"/>
              </a:rPr>
              <a:t>文件</a:t>
            </a:r>
            <a:r>
              <a:rPr lang="zh-CN" altLang="zh-CN" sz="1800" i="0" dirty="0">
                <a:ea typeface="宋体" panose="02010600030101010101" pitchFamily="2" charset="-122"/>
                <a:cs typeface="Times New Roman" panose="02020603050405020304" pitchFamily="18" charset="0"/>
              </a:rPr>
              <a:t>包含某个通道下某个测点的</a:t>
            </a:r>
            <a:r>
              <a:rPr lang="zh-CN" altLang="zh-CN" sz="1800" b="1" i="0" dirty="0">
                <a:solidFill>
                  <a:srgbClr val="0070C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频域数据、故障频率</a:t>
            </a:r>
            <a:r>
              <a:rPr lang="zh-CN" altLang="zh-CN" sz="1800" i="0" dirty="0">
                <a:ea typeface="宋体" panose="02010600030101010101" pitchFamily="2" charset="-122"/>
                <a:cs typeface="Times New Roman" panose="02020603050405020304" pitchFamily="18" charset="0"/>
              </a:rPr>
              <a:t>等基本信息</a:t>
            </a:r>
            <a:endParaRPr lang="en-US" altLang="zh-CN" sz="18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1800" i="0" dirty="0">
                <a:ea typeface="宋体" panose="02010600030101010101" pitchFamily="2" charset="-122"/>
                <a:cs typeface="Times New Roman" panose="02020603050405020304" pitchFamily="18" charset="0"/>
              </a:rPr>
              <a:t>jpg</a:t>
            </a:r>
            <a:r>
              <a:rPr lang="zh-CN" altLang="en-US" sz="1800" i="0" dirty="0">
                <a:ea typeface="宋体" panose="02010600030101010101" pitchFamily="2" charset="-122"/>
                <a:cs typeface="Times New Roman" panose="02020603050405020304" pitchFamily="18" charset="0"/>
              </a:rPr>
              <a:t>文件</a:t>
            </a:r>
            <a:r>
              <a:rPr lang="zh-CN" altLang="zh-CN" sz="1800" i="0" dirty="0">
                <a:ea typeface="宋体" panose="02010600030101010101" pitchFamily="2" charset="-122"/>
                <a:cs typeface="Times New Roman" panose="02020603050405020304" pitchFamily="18" charset="0"/>
              </a:rPr>
              <a:t>以及用于做</a:t>
            </a:r>
            <a:r>
              <a:rPr lang="zh-CN" altLang="zh-CN" sz="1800" b="1" i="0" dirty="0">
                <a:solidFill>
                  <a:srgbClr val="339933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时间校验</a:t>
            </a:r>
            <a:endParaRPr lang="zh-CN" altLang="en-US" sz="1800" b="1" i="0" dirty="0">
              <a:solidFill>
                <a:srgbClr val="339933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32" y="2564904"/>
            <a:ext cx="4068452" cy="37154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07" y="2534183"/>
            <a:ext cx="3809045" cy="374618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243572" y="4185084"/>
            <a:ext cx="3954383" cy="828092"/>
            <a:chOff x="719572" y="4185084"/>
            <a:chExt cx="3954383" cy="828092"/>
          </a:xfrm>
        </p:grpSpPr>
        <p:sp>
          <p:nvSpPr>
            <p:cNvPr id="5" name="矩形 4"/>
            <p:cNvSpPr/>
            <p:nvPr/>
          </p:nvSpPr>
          <p:spPr bwMode="auto">
            <a:xfrm>
              <a:off x="719572" y="4473116"/>
              <a:ext cx="3600400" cy="540060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774795" y="4185084"/>
              <a:ext cx="899160" cy="30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0070C0"/>
                  </a:solidFill>
                </a:rPr>
                <a:t>故障频率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43572" y="5461483"/>
            <a:ext cx="3974066" cy="703821"/>
            <a:chOff x="719572" y="5461483"/>
            <a:chExt cx="3974066" cy="703821"/>
          </a:xfrm>
        </p:grpSpPr>
        <p:sp>
          <p:nvSpPr>
            <p:cNvPr id="8" name="矩形 7"/>
            <p:cNvSpPr/>
            <p:nvPr/>
          </p:nvSpPr>
          <p:spPr bwMode="auto">
            <a:xfrm>
              <a:off x="719572" y="5740312"/>
              <a:ext cx="3600400" cy="424992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973548" y="5461483"/>
              <a:ext cx="720090" cy="30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0070C0"/>
                  </a:solidFill>
                </a:rPr>
                <a:t>主转速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37686" y="2348880"/>
            <a:ext cx="1257300" cy="630363"/>
            <a:chOff x="4613686" y="2348880"/>
            <a:chExt cx="1257300" cy="630363"/>
          </a:xfrm>
        </p:grpSpPr>
        <p:sp>
          <p:nvSpPr>
            <p:cNvPr id="13" name="矩形 12"/>
            <p:cNvSpPr/>
            <p:nvPr/>
          </p:nvSpPr>
          <p:spPr bwMode="auto">
            <a:xfrm>
              <a:off x="4831407" y="2677819"/>
              <a:ext cx="826443" cy="301424"/>
            </a:xfrm>
            <a:prstGeom prst="rect">
              <a:avLst/>
            </a:prstGeom>
            <a:noFill/>
            <a:ln w="41275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613686" y="2348880"/>
              <a:ext cx="1257300" cy="30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339933"/>
                  </a:solidFill>
                </a:rPr>
                <a:t>真实采样时间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5" y="1295400"/>
            <a:ext cx="8389627" cy="5040313"/>
          </a:xfrm>
        </p:spPr>
        <p:txBody>
          <a:bodyPr/>
          <a:lstStyle/>
          <a:p>
            <a:r>
              <a:rPr lang="zh-CN" altLang="en-US" dirty="0"/>
              <a:t>任务目标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数据来源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>
                <a:solidFill>
                  <a:srgbClr val="0000FF"/>
                </a:solidFill>
              </a:rPr>
              <a:t>特征提取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sz="2000" dirty="0">
                <a:solidFill>
                  <a:srgbClr val="0000FF"/>
                </a:solidFill>
              </a:rPr>
              <a:t>结合领域知识从风机机组多测点传感信号中提取频域特征，减小有效数据较少所带来的过拟合风险</a:t>
            </a:r>
            <a:endParaRPr lang="en-US" altLang="zh-CN" sz="2000" dirty="0"/>
          </a:p>
          <a:p>
            <a:r>
              <a:rPr lang="zh-CN" altLang="en-US" dirty="0"/>
              <a:t>分类模型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系统实现</a:t>
            </a:r>
            <a:endParaRPr lang="en-US" altLang="zh-CN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特征提取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190821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时间校验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4824" y="1673513"/>
            <a:ext cx="853364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数据从</a:t>
            </a:r>
            <a:r>
              <a:rPr lang="en-US" altLang="zh-CN" sz="2000" i="0" dirty="0">
                <a:ea typeface="宋体" panose="02010600030101010101" pitchFamily="2" charset="-122"/>
              </a:rPr>
              <a:t>Observer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软件导出时，脚本选定了一个目标时间，导出的数据是数据库中记录的与这个目标时间最接近的一条记录。</a:t>
            </a:r>
            <a:r>
              <a:rPr lang="zh-CN" altLang="zh-CN" sz="2000" b="1" i="0" dirty="0">
                <a:ea typeface="宋体" panose="02010600030101010101" pitchFamily="2" charset="-122"/>
                <a:cs typeface="Times New Roman" panose="02020603050405020304" pitchFamily="18" charset="0"/>
              </a:rPr>
              <a:t>数据记录的真正时间和目的时间存在一定的误差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，一般在数日内。如果误差过大，则可认为导出的数据是无效的，因此需要做时间校验。</a:t>
            </a:r>
            <a:endParaRPr lang="zh-CN" altLang="en-US" sz="2000" i="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027" y="3017569"/>
            <a:ext cx="5595440" cy="32655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04265" y="3446210"/>
            <a:ext cx="291557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1800" i="0" dirty="0">
                <a:solidFill>
                  <a:srgbClr val="339933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使用</a:t>
            </a:r>
            <a:r>
              <a:rPr lang="en-US" altLang="zh-CN" sz="1800" b="1" i="0" dirty="0" err="1">
                <a:solidFill>
                  <a:srgbClr val="339933"/>
                </a:solidFill>
                <a:ea typeface="宋体" panose="02010600030101010101" pitchFamily="2" charset="-122"/>
              </a:rPr>
              <a:t>pyocr</a:t>
            </a:r>
            <a:r>
              <a:rPr lang="zh-CN" altLang="zh-CN" sz="1800" i="0" dirty="0">
                <a:solidFill>
                  <a:srgbClr val="339933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800" b="1" i="0" dirty="0">
                <a:solidFill>
                  <a:srgbClr val="339933"/>
                </a:solidFill>
                <a:ea typeface="宋体" panose="02010600030101010101" pitchFamily="2" charset="-122"/>
              </a:rPr>
              <a:t>tesseract-</a:t>
            </a:r>
            <a:r>
              <a:rPr lang="en-US" altLang="zh-CN" sz="1800" b="1" i="0" dirty="0" err="1">
                <a:solidFill>
                  <a:srgbClr val="339933"/>
                </a:solidFill>
                <a:ea typeface="宋体" panose="02010600030101010101" pitchFamily="2" charset="-122"/>
              </a:rPr>
              <a:t>ocr</a:t>
            </a:r>
            <a:r>
              <a:rPr lang="zh-CN" altLang="zh-CN" sz="1800" i="0" dirty="0">
                <a:solidFill>
                  <a:srgbClr val="339933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工具对图片中的日期进行识别，最终将误差较大的</a:t>
            </a:r>
            <a:r>
              <a:rPr lang="en-US" altLang="zh-CN" sz="1800" i="0" dirty="0">
                <a:solidFill>
                  <a:srgbClr val="339933"/>
                </a:solidFill>
                <a:ea typeface="宋体" panose="02010600030101010101" pitchFamily="2" charset="-122"/>
              </a:rPr>
              <a:t>xml</a:t>
            </a:r>
            <a:r>
              <a:rPr lang="zh-CN" altLang="zh-CN" sz="1800" i="0" dirty="0">
                <a:solidFill>
                  <a:srgbClr val="339933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文件过滤掉</a:t>
            </a:r>
            <a:endParaRPr lang="zh-CN" altLang="en-US" sz="1800" i="0" dirty="0">
              <a:solidFill>
                <a:srgbClr val="339933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854145" y="3341960"/>
            <a:ext cx="1170401" cy="315327"/>
          </a:xfrm>
          <a:prstGeom prst="rect">
            <a:avLst/>
          </a:prstGeom>
          <a:noFill/>
          <a:ln w="41275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特征提取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高阶特征提取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74825" y="1696742"/>
            <a:ext cx="8526959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2.1 </a:t>
            </a:r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数据正规化和直方图特征化</a:t>
            </a:r>
            <a:endParaRPr lang="en-US" altLang="zh-CN" sz="20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91544" y="2283837"/>
            <a:ext cx="7992888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解析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xml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文件中的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HSS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值，该值为轴承原生转速，以圈每秒为单位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cpm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/60)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解析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xml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文件中的频域数据，该数据表现为一系列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x-y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数据对，对于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轴的值，一律除以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HSS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，并只保留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0-80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部分，然后解析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xml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文件中的峰值数据（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频率和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），用来做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轴的正规化，即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y=y/peak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轴进一步切分为一个个宽为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的区间，注意到前面只保留了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0-80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范围内的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，因此切分后我们可以得到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个区间。对于每一个区间，我们把属于该区间内的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值求和，从而将原始的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x-y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频域数据直方图特征化为一个长度为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的向量。</a:t>
            </a:r>
          </a:p>
        </p:txBody>
      </p:sp>
      <p:sp>
        <p:nvSpPr>
          <p:cNvPr id="4" name="矩形 3"/>
          <p:cNvSpPr/>
          <p:nvPr/>
        </p:nvSpPr>
        <p:spPr>
          <a:xfrm>
            <a:off x="1991544" y="5333144"/>
            <a:ext cx="799288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我们将</a:t>
            </a:r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上述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直方图特征化后得到的数据称作</a:t>
            </a:r>
            <a:r>
              <a:rPr lang="zh-CN" altLang="en-US" sz="2000" i="0" dirty="0">
                <a:ea typeface="宋体" panose="02010600030101010101" pitchFamily="2" charset="-122"/>
              </a:rPr>
              <a:t>“</a:t>
            </a:r>
            <a:r>
              <a:rPr lang="zh-CN" altLang="zh-CN" sz="2000" b="1" i="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直方图信号</a:t>
            </a:r>
            <a:r>
              <a:rPr lang="zh-CN" altLang="en-US" sz="2000" i="0" dirty="0">
                <a:ea typeface="宋体" panose="02010600030101010101" pitchFamily="2" charset="-122"/>
              </a:rPr>
              <a:t>”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，以便区别于正规化的原始频域信号（</a:t>
            </a:r>
            <a:r>
              <a:rPr lang="zh-CN" altLang="en-US" sz="2000" i="0" dirty="0">
                <a:ea typeface="宋体" panose="02010600030101010101" pitchFamily="2" charset="-122"/>
              </a:rPr>
              <a:t>“</a:t>
            </a:r>
            <a:r>
              <a:rPr lang="zh-CN" altLang="zh-CN" sz="2000" b="1" i="0" dirty="0">
                <a:solidFill>
                  <a:srgbClr val="339933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正规化信号</a:t>
            </a:r>
            <a:r>
              <a:rPr lang="zh-CN" altLang="en-US" sz="2000" i="0" dirty="0">
                <a:ea typeface="宋体" panose="02010600030101010101" pitchFamily="2" charset="-122"/>
              </a:rPr>
              <a:t>”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）。</a:t>
            </a:r>
            <a:endParaRPr lang="zh-CN" altLang="en-US" sz="2000" i="0" dirty="0"/>
          </a:p>
        </p:txBody>
      </p:sp>
      <p:sp>
        <p:nvSpPr>
          <p:cNvPr id="5" name="爆炸形 1 4"/>
          <p:cNvSpPr/>
          <p:nvPr/>
        </p:nvSpPr>
        <p:spPr>
          <a:xfrm>
            <a:off x="8269605" y="340360"/>
            <a:ext cx="3378835" cy="2707005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what is hist?</a:t>
            </a:r>
          </a:p>
          <a:p>
            <a:pPr algn="ctr"/>
            <a:r>
              <a:rPr lang="en-US" altLang="zh-CN"/>
              <a:t>what is BOW?</a:t>
            </a:r>
          </a:p>
          <a:p>
            <a:pPr algn="ctr"/>
            <a:r>
              <a:rPr lang="en-US" altLang="zh-CN"/>
              <a:t>The simplest Freq. feature!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到底怎么做特征工程呢？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7345" y="1158240"/>
            <a:ext cx="11489055" cy="556260"/>
          </a:xfrm>
        </p:spPr>
        <p:txBody>
          <a:bodyPr/>
          <a:lstStyle/>
          <a:p>
            <a:r>
              <a:rPr lang="zh-CN" altLang="en-US"/>
              <a:t>传感器到底传出了什么？</a:t>
            </a: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962660" y="1989455"/>
            <a:ext cx="1057910" cy="9385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2251710" y="1823085"/>
            <a:ext cx="3154045" cy="1270000"/>
            <a:chOff x="3546" y="2871"/>
            <a:chExt cx="4967" cy="2000"/>
          </a:xfrm>
        </p:grpSpPr>
        <p:pic>
          <p:nvPicPr>
            <p:cNvPr id="101" name="图片 100"/>
            <p:cNvPicPr/>
            <p:nvPr/>
          </p:nvPicPr>
          <p:blipFill>
            <a:blip r:embed="rId3"/>
            <a:srcRect r="20773" b="3782"/>
            <a:stretch>
              <a:fillRect/>
            </a:stretch>
          </p:blipFill>
          <p:spPr>
            <a:xfrm>
              <a:off x="5473" y="2871"/>
              <a:ext cx="3040" cy="20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右箭头 3"/>
            <p:cNvSpPr/>
            <p:nvPr/>
          </p:nvSpPr>
          <p:spPr>
            <a:xfrm>
              <a:off x="3546" y="3524"/>
              <a:ext cx="1542" cy="765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650230" y="1452245"/>
            <a:ext cx="3121660" cy="1713230"/>
            <a:chOff x="8898" y="2287"/>
            <a:chExt cx="4916" cy="2698"/>
          </a:xfrm>
        </p:grpSpPr>
        <p:pic>
          <p:nvPicPr>
            <p:cNvPr id="102" name="图片 10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148" y="2287"/>
              <a:ext cx="2667" cy="26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右箭头 4"/>
            <p:cNvSpPr/>
            <p:nvPr/>
          </p:nvSpPr>
          <p:spPr>
            <a:xfrm>
              <a:off x="8898" y="3524"/>
              <a:ext cx="1542" cy="765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251710" y="3683000"/>
            <a:ext cx="3152775" cy="1303020"/>
            <a:chOff x="3546" y="5800"/>
            <a:chExt cx="4965" cy="2052"/>
          </a:xfrm>
        </p:grpSpPr>
        <p:sp>
          <p:nvSpPr>
            <p:cNvPr id="6" name="右箭头 5"/>
            <p:cNvSpPr/>
            <p:nvPr/>
          </p:nvSpPr>
          <p:spPr>
            <a:xfrm>
              <a:off x="3546" y="6135"/>
              <a:ext cx="1542" cy="765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473" y="5800"/>
              <a:ext cx="3039" cy="20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1" name="组合 10"/>
          <p:cNvGrpSpPr/>
          <p:nvPr/>
        </p:nvGrpSpPr>
        <p:grpSpPr>
          <a:xfrm>
            <a:off x="5711825" y="3343910"/>
            <a:ext cx="3278505" cy="1723390"/>
            <a:chOff x="8995" y="5266"/>
            <a:chExt cx="5163" cy="2714"/>
          </a:xfrm>
        </p:grpSpPr>
        <p:pic>
          <p:nvPicPr>
            <p:cNvPr id="104" name="图片 10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0804" y="5266"/>
              <a:ext cx="3355" cy="27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右箭头 6"/>
            <p:cNvSpPr/>
            <p:nvPr/>
          </p:nvSpPr>
          <p:spPr>
            <a:xfrm>
              <a:off x="8995" y="6135"/>
              <a:ext cx="1542" cy="765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所以，频谱中隐藏了什么呢？</a:t>
            </a:r>
          </a:p>
        </p:txBody>
      </p: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347345" y="985520"/>
            <a:ext cx="3596005" cy="1834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805815" y="1503680"/>
            <a:ext cx="3754120" cy="43326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4978400" y="2484755"/>
            <a:ext cx="6532245" cy="2571750"/>
            <a:chOff x="7840" y="3913"/>
            <a:chExt cx="10287" cy="4050"/>
          </a:xfrm>
        </p:grpSpPr>
        <p:pic>
          <p:nvPicPr>
            <p:cNvPr id="107" name="图片 106"/>
            <p:cNvPicPr/>
            <p:nvPr/>
          </p:nvPicPr>
          <p:blipFill>
            <a:blip r:embed="rId4"/>
            <a:srcRect l="13455" t="18851" r="13036" b="15599"/>
            <a:stretch>
              <a:fillRect/>
            </a:stretch>
          </p:blipFill>
          <p:spPr>
            <a:xfrm>
              <a:off x="10041" y="3913"/>
              <a:ext cx="8086" cy="40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右箭头 6"/>
            <p:cNvSpPr/>
            <p:nvPr/>
          </p:nvSpPr>
          <p:spPr>
            <a:xfrm>
              <a:off x="7840" y="5397"/>
              <a:ext cx="1542" cy="765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32303139393334383b32303230303930363bbaecb5d7b0d7c9abbcfdcdb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6140" y="1445260"/>
            <a:ext cx="914400" cy="914400"/>
          </a:xfrm>
          <a:prstGeom prst="rect">
            <a:avLst/>
          </a:prstGeom>
        </p:spPr>
      </p:pic>
      <p:pic>
        <p:nvPicPr>
          <p:cNvPr id="9" name="图片 8" descr="32303139393334383b32303230303930363bbaecb5d7b0d7c9abbcfdcdb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635" y="1570355"/>
            <a:ext cx="914400" cy="914400"/>
          </a:xfrm>
          <a:prstGeom prst="rect">
            <a:avLst/>
          </a:prstGeom>
        </p:spPr>
      </p:pic>
      <p:pic>
        <p:nvPicPr>
          <p:cNvPr id="10" name="图片 9" descr="32303139393334383b32303230303930363bbaecb5d7b0d7c9abbcfdcdb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2180" y="130175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什么是</a:t>
            </a:r>
            <a:r>
              <a:rPr lang="en-US" altLang="zh-CN"/>
              <a:t>Env</a:t>
            </a:r>
            <a:r>
              <a:rPr lang="zh-CN" altLang="en-US"/>
              <a:t>？</a:t>
            </a:r>
          </a:p>
        </p:txBody>
      </p:sp>
      <p:pic>
        <p:nvPicPr>
          <p:cNvPr id="108" name="图片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225425" y="1395730"/>
            <a:ext cx="6864350" cy="4065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7689850" y="273685"/>
            <a:ext cx="4086860" cy="261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4"/>
          <a:stretch>
            <a:fillRect/>
          </a:stretch>
        </p:blipFill>
        <p:spPr>
          <a:xfrm>
            <a:off x="7584440" y="3160395"/>
            <a:ext cx="4297680" cy="3045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特征提取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高阶特征提取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74825" y="1696742"/>
            <a:ext cx="8526959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2.2 </a:t>
            </a:r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高阶特征设计</a:t>
            </a:r>
            <a:endParaRPr lang="en-US" altLang="zh-CN" sz="20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24000" y="2283837"/>
            <a:ext cx="8568444" cy="347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在正规化信号上，判断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频率是否为某个故障频率的倍数，或故障频率是否为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频率的倍数，若是则为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，否不是则为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。此特征维度为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在正规化信号上，提取故障频率及其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2-10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倍频的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值；再提取故障频率及其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2-10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倍频左右一倍边频范围内的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，并计算标准差。若该通道包含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个故障频率，则该特征维度为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10*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+10*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=20*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在直方图信号上，计算信号的熵，即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pPr lvl="1" indent="0" algn="just">
              <a:buFont typeface="Arial" panose="020B0604020202020204" pitchFamily="34" charset="0"/>
              <a:buNone/>
            </a:pP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。此特征维度为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在直方图信号上，进行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haar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db1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coif1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bior1.1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四种小波变换，然后分别使用变换后的上、下边带信号进行逆小波变换，得到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组重构信号。此特征维度为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8*800=6400</a:t>
            </a:r>
            <a:r>
              <a:rPr lang="zh-CN" altLang="en-US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683058" y="4084320"/>
          <a:ext cx="3023870" cy="367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485900" imgH="180340" progId="Equation.Ribbit">
                  <p:embed/>
                </p:oleObj>
              </mc:Choice>
              <mc:Fallback>
                <p:oleObj r:id="rId2" imgW="1485900" imgH="180340" progId="Equation.Ribbit">
                  <p:embed/>
                  <p:pic>
                    <p:nvPicPr>
                      <p:cNvPr id="4" name="对象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83058" y="4084320"/>
                        <a:ext cx="3023870" cy="367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437765" y="4451350"/>
          <a:ext cx="2286635" cy="314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24940" imgH="195580" progId="Equation.Ribbit">
                  <p:embed/>
                </p:oleObj>
              </mc:Choice>
              <mc:Fallback>
                <p:oleObj r:id="rId4" imgW="1424940" imgH="195580" progId="Equation.Ribbit">
                  <p:embed/>
                  <p:pic>
                    <p:nvPicPr>
                      <p:cNvPr id="5" name="对象 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7765" y="4451350"/>
                        <a:ext cx="2286635" cy="314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特征提取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高阶特征提取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74825" y="1696742"/>
            <a:ext cx="8526959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2.2 </a:t>
            </a:r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高阶特征设计</a:t>
            </a:r>
            <a:endParaRPr lang="en-US" altLang="zh-CN" sz="20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24000" y="2283837"/>
            <a:ext cx="8496436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对于上面重构的信号，分别计算信号的熵，此特征维度为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在正规化信号上，计算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值的均值和方差，此特征维度为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在正规化信号上，提取故障频率及其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倍频左右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倍边频范围内的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，计算熵值。若该通道包含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个故障频率，则该特征维度为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在直方图信号上，计算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=|xi-x_{i+1}|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H_diff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=-\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sum_i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=1^800 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*log(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。此特征维度为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在直方图信号上，计算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=|xi-0.5*x_{i+1}-0.5*x_{i-1}|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H_diff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=-\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sum_i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=1^800 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*log(</a:t>
            </a:r>
            <a:r>
              <a:rPr lang="en-US" altLang="zh-CN" sz="20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。此特征维度为</a:t>
            </a:r>
            <a:r>
              <a:rPr lang="en-US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什么是故障频率，在故障频率附近收集信息有什么作用？</a:t>
            </a:r>
          </a:p>
        </p:txBody>
      </p:sp>
      <p:graphicFrame>
        <p:nvGraphicFramePr>
          <p:cNvPr id="4" name="对象 3"/>
          <p:cNvGraphicFramePr/>
          <p:nvPr/>
        </p:nvGraphicFramePr>
        <p:xfrm>
          <a:off x="410845" y="1255395"/>
          <a:ext cx="6165215" cy="420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8000" imgH="1866900" progId="Paint.Picture">
                  <p:embed/>
                </p:oleObj>
              </mc:Choice>
              <mc:Fallback>
                <p:oleObj r:id="rId2" imgW="3048000" imgH="1866900" progId="Paint.Picture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0845" y="1255395"/>
                        <a:ext cx="6165215" cy="4204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2422525" y="1120140"/>
            <a:ext cx="8578850" cy="864235"/>
            <a:chOff x="3815" y="1764"/>
            <a:chExt cx="13510" cy="1361"/>
          </a:xfrm>
        </p:grpSpPr>
        <p:sp>
          <p:nvSpPr>
            <p:cNvPr id="7" name="任意多边形 6"/>
            <p:cNvSpPr/>
            <p:nvPr/>
          </p:nvSpPr>
          <p:spPr>
            <a:xfrm>
              <a:off x="3815" y="2219"/>
              <a:ext cx="9003" cy="907"/>
            </a:xfrm>
            <a:custGeom>
              <a:avLst/>
              <a:gdLst>
                <a:gd name="connisteX0" fmla="*/ 0 w 5717011"/>
                <a:gd name="connsiteY0" fmla="*/ 576211 h 576211"/>
                <a:gd name="connisteX1" fmla="*/ 2127885 w 5717011"/>
                <a:gd name="connsiteY1" fmla="*/ 10426 h 576211"/>
                <a:gd name="connisteX2" fmla="*/ 4297680 w 5717011"/>
                <a:gd name="connsiteY2" fmla="*/ 238391 h 576211"/>
                <a:gd name="connisteX3" fmla="*/ 5598160 w 5717011"/>
                <a:gd name="connsiteY3" fmla="*/ 86626 h 576211"/>
                <a:gd name="connisteX4" fmla="*/ 5589270 w 5717011"/>
                <a:gd name="connsiteY4" fmla="*/ 77736 h 57621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7012" h="576211">
                  <a:moveTo>
                    <a:pt x="0" y="576211"/>
                  </a:moveTo>
                  <a:cubicBezTo>
                    <a:pt x="382270" y="458736"/>
                    <a:pt x="1268095" y="77736"/>
                    <a:pt x="2127885" y="10426"/>
                  </a:cubicBezTo>
                  <a:cubicBezTo>
                    <a:pt x="2987675" y="-56884"/>
                    <a:pt x="3603625" y="223151"/>
                    <a:pt x="4297680" y="238391"/>
                  </a:cubicBezTo>
                  <a:cubicBezTo>
                    <a:pt x="4991735" y="253631"/>
                    <a:pt x="5339715" y="119011"/>
                    <a:pt x="5598160" y="86626"/>
                  </a:cubicBezTo>
                  <a:cubicBezTo>
                    <a:pt x="5856605" y="54241"/>
                    <a:pt x="5617210" y="76466"/>
                    <a:pt x="5589270" y="777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269" y="1764"/>
              <a:ext cx="405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对于固定机组，几乎是固定的，为什么？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714115" y="1698625"/>
            <a:ext cx="8076565" cy="1071880"/>
            <a:chOff x="5849" y="2675"/>
            <a:chExt cx="12719" cy="1688"/>
          </a:xfrm>
        </p:grpSpPr>
        <p:grpSp>
          <p:nvGrpSpPr>
            <p:cNvPr id="12" name="组合 11"/>
            <p:cNvGrpSpPr/>
            <p:nvPr/>
          </p:nvGrpSpPr>
          <p:grpSpPr>
            <a:xfrm>
              <a:off x="5849" y="2675"/>
              <a:ext cx="7576" cy="1688"/>
              <a:chOff x="5849" y="2675"/>
              <a:chExt cx="7576" cy="1688"/>
            </a:xfrm>
          </p:grpSpPr>
          <p:sp>
            <p:nvSpPr>
              <p:cNvPr id="10" name="任意多边形 9"/>
              <p:cNvSpPr/>
              <p:nvPr/>
            </p:nvSpPr>
            <p:spPr>
              <a:xfrm>
                <a:off x="5849" y="2675"/>
                <a:ext cx="7577" cy="1688"/>
              </a:xfrm>
              <a:custGeom>
                <a:avLst/>
                <a:gdLst>
                  <a:gd name="connisteX0" fmla="*/ 0 w 4811624"/>
                  <a:gd name="connsiteY0" fmla="*/ 632616 h 1071676"/>
                  <a:gd name="connisteX1" fmla="*/ 827405 w 4811624"/>
                  <a:gd name="connsiteY1" fmla="*/ 41431 h 1071676"/>
                  <a:gd name="connisteX2" fmla="*/ 1621155 w 4811624"/>
                  <a:gd name="connsiteY2" fmla="*/ 202086 h 1071676"/>
                  <a:gd name="connisteX3" fmla="*/ 3216910 w 4811624"/>
                  <a:gd name="connsiteY3" fmla="*/ 1046001 h 1071676"/>
                  <a:gd name="connisteX4" fmla="*/ 4719955 w 4811624"/>
                  <a:gd name="connsiteY4" fmla="*/ 793271 h 1071676"/>
                  <a:gd name="connisteX5" fmla="*/ 4534535 w 4811624"/>
                  <a:gd name="connsiteY5" fmla="*/ 818036 h 1071676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</a:cxnLst>
                <a:rect l="l" t="t" r="r" b="b"/>
                <a:pathLst>
                  <a:path w="4811625" h="1071676">
                    <a:moveTo>
                      <a:pt x="0" y="632616"/>
                    </a:moveTo>
                    <a:cubicBezTo>
                      <a:pt x="149860" y="511331"/>
                      <a:pt x="502920" y="127791"/>
                      <a:pt x="827405" y="41431"/>
                    </a:cubicBezTo>
                    <a:cubicBezTo>
                      <a:pt x="1151890" y="-44929"/>
                      <a:pt x="1143000" y="1426"/>
                      <a:pt x="1621155" y="202086"/>
                    </a:cubicBezTo>
                    <a:cubicBezTo>
                      <a:pt x="2099310" y="402746"/>
                      <a:pt x="2597150" y="927891"/>
                      <a:pt x="3216910" y="1046001"/>
                    </a:cubicBezTo>
                    <a:cubicBezTo>
                      <a:pt x="3836670" y="1164111"/>
                      <a:pt x="4456430" y="838991"/>
                      <a:pt x="4719955" y="793271"/>
                    </a:cubicBezTo>
                    <a:cubicBezTo>
                      <a:pt x="4983480" y="747551"/>
                      <a:pt x="4601845" y="807876"/>
                      <a:pt x="4534535" y="81803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7831" y="3604"/>
                <a:ext cx="3723" cy="758"/>
              </a:xfrm>
              <a:custGeom>
                <a:avLst/>
                <a:gdLst>
                  <a:gd name="connisteX0" fmla="*/ 0 w 2364105"/>
                  <a:gd name="connsiteY0" fmla="*/ 0 h 481330"/>
                  <a:gd name="connisteX1" fmla="*/ 1266190 w 2364105"/>
                  <a:gd name="connsiteY1" fmla="*/ 177800 h 481330"/>
                  <a:gd name="connisteX2" fmla="*/ 1730375 w 2364105"/>
                  <a:gd name="connsiteY2" fmla="*/ 405765 h 481330"/>
                  <a:gd name="connisteX3" fmla="*/ 2364105 w 2364105"/>
                  <a:gd name="connsiteY3" fmla="*/ 481330 h 48133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2364105" h="481330">
                    <a:moveTo>
                      <a:pt x="0" y="0"/>
                    </a:moveTo>
                    <a:cubicBezTo>
                      <a:pt x="243840" y="31115"/>
                      <a:pt x="920115" y="96520"/>
                      <a:pt x="1266190" y="177800"/>
                    </a:cubicBezTo>
                    <a:cubicBezTo>
                      <a:pt x="1612265" y="259080"/>
                      <a:pt x="1510665" y="344805"/>
                      <a:pt x="1730375" y="405765"/>
                    </a:cubicBezTo>
                    <a:cubicBezTo>
                      <a:pt x="1950085" y="466725"/>
                      <a:pt x="2246630" y="470535"/>
                      <a:pt x="2364105" y="48133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3600" y="3525"/>
              <a:ext cx="49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/>
                <a:t>成倍的故障频率为什么出现？</a:t>
              </a:r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1941830" y="3622675"/>
            <a:ext cx="1089025" cy="67564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4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>
            <a:stCxn id="15" idx="3"/>
          </p:cNvCxnSpPr>
          <p:nvPr/>
        </p:nvCxnSpPr>
        <p:spPr>
          <a:xfrm>
            <a:off x="3030855" y="3960495"/>
            <a:ext cx="5394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8636000" y="3653155"/>
            <a:ext cx="224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故障频率的旁瓣波形</a:t>
            </a:r>
          </a:p>
          <a:p>
            <a:r>
              <a:rPr lang="zh-CN" altLang="en-US"/>
              <a:t>有什么意义？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00FF"/>
                </a:solidFill>
              </a:rPr>
              <a:t>任务目标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en-US" altLang="zh-CN" sz="1800" dirty="0"/>
          </a:p>
          <a:p>
            <a:r>
              <a:rPr lang="zh-CN" altLang="en-US" dirty="0"/>
              <a:t>数据来源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特征提取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分类模型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系统实现</a:t>
            </a:r>
            <a:endParaRPr lang="en-US" altLang="zh-CN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</a:rPr>
              <a:t>特征提取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en-US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特征拼接</a:t>
            </a:r>
            <a:endParaRPr lang="en-US" sz="2000" i="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4824" y="1741262"/>
            <a:ext cx="853364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上面一共给出了</a:t>
            </a:r>
            <a:r>
              <a:rPr lang="en-US" altLang="zh-CN" sz="20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20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高阶特征。若该测点包含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zh-CN" sz="20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个故障频率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，则共可提取出</a:t>
            </a:r>
            <a:r>
              <a:rPr lang="en-US" altLang="zh-CN" sz="20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14+21*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0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+6400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维特征（其中重构信号的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6400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维特征在训练分类器时没有使用）。为了得到通道层级的特征向量，我们会把</a:t>
            </a:r>
            <a:r>
              <a:rPr lang="zh-CN" altLang="zh-CN" sz="20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属于相同通道的测点的特征进行拼接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，从而得到通道层级的特征向量。</a:t>
            </a:r>
            <a:endParaRPr lang="zh-CN" altLang="en-US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4824" y="3122593"/>
            <a:ext cx="8537799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例如</a:t>
            </a:r>
            <a:r>
              <a:rPr lang="zh-CN" altLang="en-US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对于发动机前端通道的某个测点，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xml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文件中包含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BPFO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BPFI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BSF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FTF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四个故障频率，那么该测点的数据提取出的样本特征维度即为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14+21*4+6400=6498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，而在训练分类器时实际使用了其中的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98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维特征。</a:t>
            </a:r>
            <a:r>
              <a:rPr lang="zh-CN" altLang="en-US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已知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发动机前端通道包含了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个这样的测点，因此拼接后发动机前端样本的特征维度即为</a:t>
            </a:r>
            <a:r>
              <a:rPr lang="en-US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98*4=402</a:t>
            </a:r>
            <a:r>
              <a:rPr lang="zh-CN" altLang="zh-CN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3579197" y="4614908"/>
            <a:ext cx="6477243" cy="1695091"/>
            <a:chOff x="1263109" y="4684868"/>
            <a:chExt cx="6477243" cy="1695091"/>
          </a:xfrm>
        </p:grpSpPr>
        <p:grpSp>
          <p:nvGrpSpPr>
            <p:cNvPr id="27" name="组合 26"/>
            <p:cNvGrpSpPr/>
            <p:nvPr/>
          </p:nvGrpSpPr>
          <p:grpSpPr>
            <a:xfrm>
              <a:off x="1366794" y="5200265"/>
              <a:ext cx="1514382" cy="271034"/>
              <a:chOff x="431539" y="5200265"/>
              <a:chExt cx="1514382" cy="271034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431539" y="5200265"/>
                <a:ext cx="504057" cy="271034"/>
                <a:chOff x="2064458" y="5097959"/>
                <a:chExt cx="504057" cy="271034"/>
              </a:xfrm>
            </p:grpSpPr>
            <p:sp>
              <p:nvSpPr>
                <p:cNvPr id="6" name="矩形 5"/>
                <p:cNvSpPr/>
                <p:nvPr/>
              </p:nvSpPr>
              <p:spPr bwMode="auto">
                <a:xfrm>
                  <a:off x="2064458" y="5097959"/>
                  <a:ext cx="167281" cy="271034"/>
                </a:xfrm>
                <a:prstGeom prst="rect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矩形 6"/>
                <p:cNvSpPr/>
                <p:nvPr/>
              </p:nvSpPr>
              <p:spPr bwMode="auto">
                <a:xfrm>
                  <a:off x="2231740" y="5100403"/>
                  <a:ext cx="336775" cy="268590"/>
                </a:xfrm>
                <a:prstGeom prst="rect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矩形 22"/>
              <p:cNvSpPr/>
              <p:nvPr/>
            </p:nvSpPr>
            <p:spPr bwMode="auto">
              <a:xfrm>
                <a:off x="935596" y="5202709"/>
                <a:ext cx="336775" cy="268590"/>
              </a:xfrm>
              <a:prstGeom prst="rect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 bwMode="auto">
              <a:xfrm>
                <a:off x="1272371" y="5200265"/>
                <a:ext cx="336775" cy="271034"/>
              </a:xfrm>
              <a:prstGeom prst="rect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 bwMode="auto">
              <a:xfrm>
                <a:off x="1609146" y="5202709"/>
                <a:ext cx="336775" cy="268590"/>
              </a:xfrm>
              <a:prstGeom prst="rect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2873170" y="5200265"/>
              <a:ext cx="1514382" cy="271034"/>
              <a:chOff x="431539" y="5200265"/>
              <a:chExt cx="1514382" cy="271034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431539" y="5200265"/>
                <a:ext cx="504057" cy="271034"/>
                <a:chOff x="2064458" y="5097959"/>
                <a:chExt cx="504057" cy="271034"/>
              </a:xfrm>
            </p:grpSpPr>
            <p:sp>
              <p:nvSpPr>
                <p:cNvPr id="33" name="矩形 32"/>
                <p:cNvSpPr/>
                <p:nvPr/>
              </p:nvSpPr>
              <p:spPr bwMode="auto">
                <a:xfrm>
                  <a:off x="2064458" y="5097959"/>
                  <a:ext cx="167281" cy="271034"/>
                </a:xfrm>
                <a:prstGeom prst="rect">
                  <a:avLst/>
                </a:prstGeom>
                <a:solidFill>
                  <a:srgbClr val="FFC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矩形 33"/>
                <p:cNvSpPr/>
                <p:nvPr/>
              </p:nvSpPr>
              <p:spPr bwMode="auto">
                <a:xfrm>
                  <a:off x="2231740" y="5100403"/>
                  <a:ext cx="336775" cy="268590"/>
                </a:xfrm>
                <a:prstGeom prst="rect">
                  <a:avLst/>
                </a:prstGeom>
                <a:solidFill>
                  <a:srgbClr val="FFC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0" name="矩形 29"/>
              <p:cNvSpPr/>
              <p:nvPr/>
            </p:nvSpPr>
            <p:spPr bwMode="auto">
              <a:xfrm>
                <a:off x="935596" y="5202709"/>
                <a:ext cx="336775" cy="268590"/>
              </a:xfrm>
              <a:prstGeom prst="rect">
                <a:avLst/>
              </a:prstGeom>
              <a:solidFill>
                <a:srgbClr val="FFC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 bwMode="auto">
              <a:xfrm>
                <a:off x="1272371" y="5200265"/>
                <a:ext cx="336775" cy="271034"/>
              </a:xfrm>
              <a:prstGeom prst="rect">
                <a:avLst/>
              </a:prstGeom>
              <a:solidFill>
                <a:srgbClr val="FFC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 bwMode="auto">
              <a:xfrm>
                <a:off x="1609146" y="5202709"/>
                <a:ext cx="336775" cy="268590"/>
              </a:xfrm>
              <a:prstGeom prst="rect">
                <a:avLst/>
              </a:prstGeom>
              <a:solidFill>
                <a:srgbClr val="FFC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387552" y="5200265"/>
              <a:ext cx="1514382" cy="271034"/>
              <a:chOff x="431539" y="5200265"/>
              <a:chExt cx="1514382" cy="271034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31539" y="5200265"/>
                <a:ext cx="504057" cy="271034"/>
                <a:chOff x="2064458" y="5097959"/>
                <a:chExt cx="504057" cy="271034"/>
              </a:xfrm>
            </p:grpSpPr>
            <p:sp>
              <p:nvSpPr>
                <p:cNvPr id="40" name="矩形 39"/>
                <p:cNvSpPr/>
                <p:nvPr/>
              </p:nvSpPr>
              <p:spPr bwMode="auto">
                <a:xfrm>
                  <a:off x="2064458" y="5097959"/>
                  <a:ext cx="167281" cy="271034"/>
                </a:xfrm>
                <a:prstGeom prst="rect">
                  <a:avLst/>
                </a:prstGeom>
                <a:solidFill>
                  <a:srgbClr val="0070C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 bwMode="auto">
                <a:xfrm>
                  <a:off x="2231740" y="5100403"/>
                  <a:ext cx="336775" cy="268590"/>
                </a:xfrm>
                <a:prstGeom prst="rect">
                  <a:avLst/>
                </a:prstGeom>
                <a:solidFill>
                  <a:srgbClr val="0070C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7" name="矩形 36"/>
              <p:cNvSpPr/>
              <p:nvPr/>
            </p:nvSpPr>
            <p:spPr bwMode="auto">
              <a:xfrm>
                <a:off x="935596" y="5202709"/>
                <a:ext cx="336775" cy="268590"/>
              </a:xfrm>
              <a:prstGeom prst="rect">
                <a:avLst/>
              </a:prstGeom>
              <a:solidFill>
                <a:srgbClr val="0070C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 bwMode="auto">
              <a:xfrm>
                <a:off x="1272371" y="5200265"/>
                <a:ext cx="336775" cy="271034"/>
              </a:xfrm>
              <a:prstGeom prst="rect">
                <a:avLst/>
              </a:prstGeom>
              <a:solidFill>
                <a:srgbClr val="0070C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 bwMode="auto">
              <a:xfrm>
                <a:off x="1609146" y="5202709"/>
                <a:ext cx="336775" cy="268590"/>
              </a:xfrm>
              <a:prstGeom prst="rect">
                <a:avLst/>
              </a:prstGeom>
              <a:solidFill>
                <a:srgbClr val="0070C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5901934" y="5200265"/>
              <a:ext cx="1514382" cy="271034"/>
              <a:chOff x="431539" y="5200265"/>
              <a:chExt cx="1514382" cy="271034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431539" y="5200265"/>
                <a:ext cx="504057" cy="271034"/>
                <a:chOff x="2064458" y="5097959"/>
                <a:chExt cx="504057" cy="271034"/>
              </a:xfrm>
            </p:grpSpPr>
            <p:sp>
              <p:nvSpPr>
                <p:cNvPr id="47" name="矩形 46"/>
                <p:cNvSpPr/>
                <p:nvPr/>
              </p:nvSpPr>
              <p:spPr bwMode="auto">
                <a:xfrm>
                  <a:off x="2064458" y="5097959"/>
                  <a:ext cx="167281" cy="27103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矩形 47"/>
                <p:cNvSpPr/>
                <p:nvPr/>
              </p:nvSpPr>
              <p:spPr bwMode="auto">
                <a:xfrm>
                  <a:off x="2231740" y="5100403"/>
                  <a:ext cx="336775" cy="26859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4" name="矩形 43"/>
              <p:cNvSpPr/>
              <p:nvPr/>
            </p:nvSpPr>
            <p:spPr bwMode="auto">
              <a:xfrm>
                <a:off x="935596" y="5202709"/>
                <a:ext cx="336775" cy="26859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 bwMode="auto">
              <a:xfrm>
                <a:off x="1272371" y="5200265"/>
                <a:ext cx="336775" cy="27103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 bwMode="auto">
              <a:xfrm>
                <a:off x="1609146" y="5202709"/>
                <a:ext cx="336775" cy="26859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1263109" y="4731223"/>
              <a:ext cx="142273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200" b="1" dirty="0">
                  <a:solidFill>
                    <a:srgbClr val="339933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DS VEL (low class)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2932961" y="4684868"/>
              <a:ext cx="159001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2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DS VEL (high class)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4478975" y="4684868"/>
              <a:ext cx="159001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DS ENV3 (low class)</a:t>
              </a:r>
            </a:p>
          </p:txBody>
        </p:sp>
        <p:sp>
          <p:nvSpPr>
            <p:cNvPr id="53" name="矩形 52"/>
            <p:cNvSpPr/>
            <p:nvPr/>
          </p:nvSpPr>
          <p:spPr>
            <a:xfrm>
              <a:off x="6115929" y="4685502"/>
              <a:ext cx="159001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DS ENV3 (high class)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1606209" y="5528265"/>
              <a:ext cx="1590017" cy="275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200" b="1" dirty="0">
                  <a:solidFill>
                    <a:srgbClr val="339933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14+21*4=98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3002423" y="5528264"/>
              <a:ext cx="1590017" cy="275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2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14+21*4=98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4554833" y="5528264"/>
              <a:ext cx="1590017" cy="275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14+21*4=98</a:t>
              </a:r>
            </a:p>
          </p:txBody>
        </p:sp>
        <p:sp>
          <p:nvSpPr>
            <p:cNvPr id="57" name="矩形 56"/>
            <p:cNvSpPr/>
            <p:nvPr/>
          </p:nvSpPr>
          <p:spPr>
            <a:xfrm>
              <a:off x="6150335" y="5527755"/>
              <a:ext cx="1590017" cy="275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14+21*4=98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3975142" y="6042774"/>
              <a:ext cx="1590017" cy="337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b="1" i="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98*4=402</a:t>
              </a:r>
            </a:p>
          </p:txBody>
        </p:sp>
        <p:sp>
          <p:nvSpPr>
            <p:cNvPr id="60" name="右大括号 59"/>
            <p:cNvSpPr/>
            <p:nvPr/>
          </p:nvSpPr>
          <p:spPr bwMode="auto">
            <a:xfrm rot="5400000">
              <a:off x="4260178" y="2846020"/>
              <a:ext cx="298556" cy="6164989"/>
            </a:xfrm>
            <a:prstGeom prst="rightBrace">
              <a:avLst>
                <a:gd name="adj1" fmla="val 8333"/>
                <a:gd name="adj2" fmla="val 50183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矩形 4"/>
          <p:cNvSpPr/>
          <p:nvPr/>
        </p:nvSpPr>
        <p:spPr>
          <a:xfrm>
            <a:off x="1802075" y="4991320"/>
            <a:ext cx="146396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b="1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例：</a:t>
            </a:r>
          </a:p>
          <a:p>
            <a:pPr algn="just"/>
            <a:r>
              <a:rPr lang="zh-CN" altLang="en-US" sz="2000" b="1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发动机前端</a:t>
            </a:r>
            <a:endParaRPr lang="zh-CN" altLang="en-US" sz="2000" b="1" i="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5" y="1295400"/>
            <a:ext cx="8209607" cy="5040313"/>
          </a:xfrm>
        </p:spPr>
        <p:txBody>
          <a:bodyPr/>
          <a:lstStyle/>
          <a:p>
            <a:r>
              <a:rPr lang="zh-CN" altLang="en-US" dirty="0"/>
              <a:t>任务目标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数据来源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特征提取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>
                <a:solidFill>
                  <a:srgbClr val="0000FF"/>
                </a:solidFill>
              </a:rPr>
              <a:t>分类模型</a:t>
            </a:r>
            <a:endParaRPr lang="en-US" altLang="zh-CN" dirty="0">
              <a:solidFill>
                <a:srgbClr val="0000FF"/>
              </a:solidFill>
            </a:endParaRPr>
          </a:p>
          <a:p>
            <a:pPr lvl="1" algn="just"/>
            <a:r>
              <a:rPr lang="zh-CN" altLang="en-US" sz="2000" dirty="0">
                <a:solidFill>
                  <a:srgbClr val="0000FF"/>
                </a:solidFill>
              </a:rPr>
              <a:t>利用</a:t>
            </a:r>
            <a:r>
              <a:rPr lang="en-US" altLang="zh-CN" sz="2000" dirty="0">
                <a:solidFill>
                  <a:srgbClr val="0000FF"/>
                </a:solidFill>
              </a:rPr>
              <a:t>Easy Ensemble</a:t>
            </a:r>
            <a:r>
              <a:rPr lang="zh-CN" altLang="en-US" sz="2000" dirty="0">
                <a:solidFill>
                  <a:srgbClr val="0000FF"/>
                </a:solidFill>
              </a:rPr>
              <a:t>框架解决故障诊断应用中类别不平衡和代价敏感共生的问题</a:t>
            </a:r>
          </a:p>
          <a:p>
            <a:pPr lvl="1" algn="just"/>
            <a:r>
              <a:rPr lang="zh-CN" altLang="en-US" sz="2000" dirty="0">
                <a:solidFill>
                  <a:srgbClr val="0000FF"/>
                </a:solidFill>
              </a:rPr>
              <a:t>进一步应用集成学习方法提升分类器的泛化性能，基分类器包括对数几率回归、随机森林和</a:t>
            </a:r>
            <a:r>
              <a:rPr lang="en-US" altLang="zh-CN" sz="2000" dirty="0" err="1">
                <a:solidFill>
                  <a:srgbClr val="0000FF"/>
                </a:solidFill>
              </a:rPr>
              <a:t>Xgboost</a:t>
            </a:r>
            <a:endParaRPr lang="en-US" altLang="zh-CN" sz="2000" dirty="0"/>
          </a:p>
          <a:p>
            <a:r>
              <a:rPr lang="zh-CN" altLang="en-US" dirty="0"/>
              <a:t>系统实现</a:t>
            </a:r>
            <a:endParaRPr lang="en-US" altLang="zh-CN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分类模型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类别规约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91544" y="1916832"/>
            <a:ext cx="824491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由于有标记样本是在通道层级获得的，而这样样本的标记是我们手工标注的，因此难免会出现相邻类别混淆的现象。为了减轻这种现象对学习模型造成的影响，我们</a:t>
            </a:r>
            <a:r>
              <a:rPr lang="zh-CN" altLang="zh-CN" sz="2000" b="1" i="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将原本的多分类问题规约为二分类问题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000" i="0" dirty="0"/>
          </a:p>
        </p:txBody>
      </p:sp>
      <p:sp>
        <p:nvSpPr>
          <p:cNvPr id="5" name="矩形 4"/>
          <p:cNvSpPr/>
          <p:nvPr/>
        </p:nvSpPr>
        <p:spPr>
          <a:xfrm>
            <a:off x="1991544" y="3140968"/>
            <a:ext cx="8244916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将样本标记</a:t>
            </a:r>
            <a:r>
              <a:rPr lang="en-US" altLang="zh-CN" sz="2000" i="0" dirty="0">
                <a:ea typeface="宋体" panose="02010600030101010101" pitchFamily="2" charset="-122"/>
              </a:rPr>
              <a:t>&lt;=alpha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进行规约，从而将数据集划分为正负两类样本，其中正类为标记</a:t>
            </a:r>
            <a:r>
              <a:rPr lang="en-US" altLang="zh-CN" sz="2000" i="0" dirty="0">
                <a:ea typeface="宋体" panose="02010600030101010101" pitchFamily="2" charset="-122"/>
              </a:rPr>
              <a:t>&lt;=alpha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的样本，负类为标记</a:t>
            </a:r>
            <a:r>
              <a:rPr lang="en-US" altLang="zh-CN" sz="2000" i="0" dirty="0">
                <a:ea typeface="宋体" panose="02010600030101010101" pitchFamily="2" charset="-122"/>
              </a:rPr>
              <a:t>&gt;alpha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的样本。在实验、测试和模型的实际应用中，取</a:t>
            </a:r>
            <a:r>
              <a:rPr lang="en-US" altLang="zh-CN" sz="2000" i="0" dirty="0">
                <a:ea typeface="宋体" panose="02010600030101010101" pitchFamily="2" charset="-122"/>
              </a:rPr>
              <a:t>alpha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分别为</a:t>
            </a:r>
            <a:r>
              <a:rPr lang="en-US" altLang="zh-CN" sz="2000" i="0" dirty="0">
                <a:ea typeface="宋体" panose="02010600030101010101" pitchFamily="2" charset="-122"/>
              </a:rPr>
              <a:t>2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i="0" dirty="0">
                <a:ea typeface="宋体" panose="02010600030101010101" pitchFamily="2" charset="-122"/>
              </a:rPr>
              <a:t>3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，这也与南高齿给出的</a:t>
            </a:r>
            <a:r>
              <a:rPr lang="en-US" altLang="zh-CN" sz="2000" i="0" dirty="0">
                <a:ea typeface="宋体" panose="02010600030101010101" pitchFamily="2" charset="-122"/>
              </a:rPr>
              <a:t>“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绿黄橙红</a:t>
            </a:r>
            <a:r>
              <a:rPr lang="en-US" altLang="zh-CN" sz="2000" i="0" dirty="0">
                <a:ea typeface="宋体" panose="02010600030101010101" pitchFamily="2" charset="-122"/>
              </a:rPr>
              <a:t>”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四个机器状态中的绿</a:t>
            </a:r>
            <a:r>
              <a:rPr lang="en-US" altLang="zh-CN" sz="2000" i="0" dirty="0">
                <a:ea typeface="宋体" panose="02010600030101010101" pitchFamily="2" charset="-122"/>
              </a:rPr>
              <a:t>-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黄和黄</a:t>
            </a:r>
            <a:r>
              <a:rPr lang="en-US" altLang="zh-CN" sz="2000" i="0" dirty="0">
                <a:ea typeface="宋体" panose="02010600030101010101" pitchFamily="2" charset="-122"/>
              </a:rPr>
              <a:t>-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橙分割是一致的。</a:t>
            </a:r>
            <a:endParaRPr lang="zh-CN" altLang="en-US" sz="2000" i="0" dirty="0"/>
          </a:p>
        </p:txBody>
      </p:sp>
      <p:grpSp>
        <p:nvGrpSpPr>
          <p:cNvPr id="33" name="组合 32"/>
          <p:cNvGrpSpPr/>
          <p:nvPr/>
        </p:nvGrpSpPr>
        <p:grpSpPr>
          <a:xfrm>
            <a:off x="3323692" y="4644625"/>
            <a:ext cx="1980220" cy="1483345"/>
            <a:chOff x="1674853" y="4581128"/>
            <a:chExt cx="1980220" cy="1483345"/>
          </a:xfrm>
        </p:grpSpPr>
        <p:grpSp>
          <p:nvGrpSpPr>
            <p:cNvPr id="16" name="组合 15"/>
            <p:cNvGrpSpPr/>
            <p:nvPr/>
          </p:nvGrpSpPr>
          <p:grpSpPr>
            <a:xfrm>
              <a:off x="1674853" y="4880384"/>
              <a:ext cx="1980220" cy="377080"/>
              <a:chOff x="1799692" y="4747722"/>
              <a:chExt cx="1980220" cy="377080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1799692" y="4761148"/>
                <a:ext cx="396044" cy="36004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2195736" y="4761148"/>
                <a:ext cx="396044" cy="36004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2591780" y="4761148"/>
                <a:ext cx="396044" cy="360040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2987824" y="4761148"/>
                <a:ext cx="396044" cy="360040"/>
              </a:xfrm>
              <a:prstGeom prst="rect">
                <a:avLst/>
              </a:prstGeom>
              <a:solidFill>
                <a:srgbClr val="F2900E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 bwMode="auto">
              <a:xfrm>
                <a:off x="3383868" y="4761148"/>
                <a:ext cx="396044" cy="36004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855322" y="4751856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1</a:t>
                </a:r>
                <a:endParaRPr lang="zh-CN" altLang="en-US" sz="1800" b="1" i="0" dirty="0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248330" y="4747722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2</a:t>
                </a:r>
                <a:endParaRPr lang="zh-CN" altLang="en-US" sz="1800" b="1" i="0" dirty="0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648928" y="4756502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3</a:t>
                </a:r>
                <a:endParaRPr lang="zh-CN" altLang="en-US" sz="1800" b="1" i="0" dirty="0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3043454" y="4747722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4</a:t>
                </a:r>
                <a:endParaRPr lang="zh-CN" altLang="en-US" sz="1800" b="1" i="0" dirty="0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439498" y="4756502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5</a:t>
                </a:r>
                <a:endParaRPr lang="zh-CN" altLang="en-US" sz="1800" b="1" i="0" dirty="0"/>
              </a:p>
            </p:txBody>
          </p:sp>
        </p:grpSp>
        <p:cxnSp>
          <p:nvCxnSpPr>
            <p:cNvPr id="29" name="直接连接符 28"/>
            <p:cNvCxnSpPr/>
            <p:nvPr/>
          </p:nvCxnSpPr>
          <p:spPr bwMode="auto">
            <a:xfrm>
              <a:off x="2472479" y="4581128"/>
              <a:ext cx="0" cy="10081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矩形 29"/>
            <p:cNvSpPr/>
            <p:nvPr/>
          </p:nvSpPr>
          <p:spPr>
            <a:xfrm>
              <a:off x="2084021" y="5665693"/>
              <a:ext cx="1245235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0" dirty="0">
                  <a:ea typeface="宋体" panose="02010600030101010101" pitchFamily="2" charset="-122"/>
                </a:rPr>
                <a:t>alpha=2</a:t>
              </a:r>
              <a:endParaRPr lang="zh-CN" altLang="en-US" sz="20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564052" y="4644309"/>
            <a:ext cx="1980220" cy="1479093"/>
            <a:chOff x="4932040" y="4581128"/>
            <a:chExt cx="1980220" cy="1479093"/>
          </a:xfrm>
        </p:grpSpPr>
        <p:grpSp>
          <p:nvGrpSpPr>
            <p:cNvPr id="17" name="组合 16"/>
            <p:cNvGrpSpPr/>
            <p:nvPr/>
          </p:nvGrpSpPr>
          <p:grpSpPr>
            <a:xfrm>
              <a:off x="4932040" y="4869478"/>
              <a:ext cx="1980220" cy="377080"/>
              <a:chOff x="1799692" y="4747722"/>
              <a:chExt cx="1980220" cy="377080"/>
            </a:xfrm>
          </p:grpSpPr>
          <p:sp>
            <p:nvSpPr>
              <p:cNvPr id="18" name="矩形 17"/>
              <p:cNvSpPr/>
              <p:nvPr/>
            </p:nvSpPr>
            <p:spPr bwMode="auto">
              <a:xfrm>
                <a:off x="1799692" y="4761148"/>
                <a:ext cx="396044" cy="36004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 bwMode="auto">
              <a:xfrm>
                <a:off x="2195736" y="4761148"/>
                <a:ext cx="396044" cy="36004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 bwMode="auto">
              <a:xfrm>
                <a:off x="2591780" y="4761148"/>
                <a:ext cx="396044" cy="360040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 bwMode="auto">
              <a:xfrm>
                <a:off x="2987824" y="4761148"/>
                <a:ext cx="396044" cy="360040"/>
              </a:xfrm>
              <a:prstGeom prst="rect">
                <a:avLst/>
              </a:prstGeom>
              <a:solidFill>
                <a:srgbClr val="F2900E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 bwMode="auto">
              <a:xfrm>
                <a:off x="3383868" y="4761148"/>
                <a:ext cx="396044" cy="36004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855322" y="4751856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1</a:t>
                </a:r>
                <a:endParaRPr lang="zh-CN" altLang="en-US" sz="1800" b="1" i="0" dirty="0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2248330" y="4747722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2</a:t>
                </a:r>
                <a:endParaRPr lang="zh-CN" altLang="en-US" sz="1800" b="1" i="0" dirty="0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2648928" y="4756502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3</a:t>
                </a:r>
                <a:endParaRPr lang="zh-CN" altLang="en-US" sz="1800" b="1" i="0" dirty="0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3043454" y="4747722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4</a:t>
                </a:r>
                <a:endParaRPr lang="zh-CN" altLang="en-US" sz="1800" b="1" i="0" dirty="0"/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3439498" y="4756502"/>
                <a:ext cx="340414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i="0" dirty="0"/>
                  <a:t>5</a:t>
                </a:r>
                <a:endParaRPr lang="zh-CN" altLang="en-US" sz="1800" b="1" i="0" dirty="0"/>
              </a:p>
            </p:txBody>
          </p:sp>
        </p:grpSp>
        <p:cxnSp>
          <p:nvCxnSpPr>
            <p:cNvPr id="31" name="直接连接符 30"/>
            <p:cNvCxnSpPr/>
            <p:nvPr/>
          </p:nvCxnSpPr>
          <p:spPr bwMode="auto">
            <a:xfrm>
              <a:off x="6133598" y="4581128"/>
              <a:ext cx="0" cy="100811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矩形 31"/>
            <p:cNvSpPr/>
            <p:nvPr/>
          </p:nvSpPr>
          <p:spPr>
            <a:xfrm>
              <a:off x="5536145" y="5661441"/>
              <a:ext cx="1245235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0" dirty="0">
                  <a:ea typeface="宋体" panose="02010600030101010101" pitchFamily="2" charset="-122"/>
                </a:rPr>
                <a:t>alpha=3</a:t>
              </a:r>
              <a:endParaRPr lang="zh-CN" altLang="en-US" sz="20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分类模型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类别不平衡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4824" y="1694130"/>
            <a:ext cx="8569647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/>
              <a:t>在南高齿提供的报告中，出现问题的风机（部件或通道）占较小的一部分，这种现象在主轴部件上尤其严重。具体表现为，大量样本被标记为</a:t>
            </a:r>
            <a:r>
              <a:rPr lang="en-US" altLang="zh-CN" sz="2000" i="0" dirty="0"/>
              <a:t>2</a:t>
            </a:r>
            <a:r>
              <a:rPr lang="zh-CN" altLang="zh-CN" sz="2000" i="0" dirty="0"/>
              <a:t>或</a:t>
            </a:r>
            <a:r>
              <a:rPr lang="en-US" altLang="zh-CN" sz="2000" i="0" dirty="0"/>
              <a:t>3</a:t>
            </a:r>
            <a:r>
              <a:rPr lang="zh-CN" altLang="zh-CN" sz="2000" i="0" dirty="0"/>
              <a:t>，仅有少量样本标记为</a:t>
            </a:r>
            <a:r>
              <a:rPr lang="en-US" altLang="zh-CN" sz="2000" i="0" dirty="0"/>
              <a:t>4</a:t>
            </a:r>
            <a:r>
              <a:rPr lang="zh-CN" altLang="zh-CN" sz="2000" i="0" dirty="0"/>
              <a:t>，而标记为</a:t>
            </a:r>
            <a:r>
              <a:rPr lang="en-US" altLang="zh-CN" sz="2000" i="0" dirty="0"/>
              <a:t>5</a:t>
            </a:r>
            <a:r>
              <a:rPr lang="zh-CN" altLang="zh-CN" sz="2000" i="0" dirty="0"/>
              <a:t>的样本则为凤毛麟角。因此，在把多分类问题规约为二分类问题以后，我们就不得不考虑问题中的</a:t>
            </a:r>
            <a:r>
              <a:rPr lang="zh-CN" altLang="zh-CN" sz="2000" b="1" i="0" dirty="0">
                <a:solidFill>
                  <a:srgbClr val="FF0000"/>
                </a:solidFill>
              </a:rPr>
              <a:t>类别不平衡现象</a:t>
            </a:r>
            <a:r>
              <a:rPr lang="zh-CN" altLang="zh-CN" sz="2000" i="0" dirty="0"/>
              <a:t>。</a:t>
            </a:r>
            <a:endParaRPr lang="zh-CN" altLang="en-US" sz="2000" i="0" dirty="0"/>
          </a:p>
        </p:txBody>
      </p:sp>
      <p:sp>
        <p:nvSpPr>
          <p:cNvPr id="28" name="矩形 27"/>
          <p:cNvSpPr/>
          <p:nvPr/>
        </p:nvSpPr>
        <p:spPr>
          <a:xfrm>
            <a:off x="1769287" y="3386901"/>
            <a:ext cx="824491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b="1" i="0" dirty="0">
                <a:ea typeface="宋体" panose="02010600030101010101" pitchFamily="2" charset="-122"/>
                <a:cs typeface="Times New Roman" panose="02020603050405020304" pitchFamily="18" charset="0"/>
              </a:rPr>
              <a:t>采用集成学习中的</a:t>
            </a:r>
            <a:r>
              <a:rPr lang="en-US" altLang="zh-CN" sz="2000" b="1" i="0" dirty="0">
                <a:solidFill>
                  <a:srgbClr val="339933"/>
                </a:solidFill>
                <a:ea typeface="宋体" panose="02010600030101010101" pitchFamily="2" charset="-122"/>
              </a:rPr>
              <a:t>Easy Ensemble</a:t>
            </a:r>
            <a:r>
              <a:rPr lang="zh-CN" altLang="zh-CN" sz="2000" b="1" i="0" dirty="0">
                <a:ea typeface="宋体" panose="02010600030101010101" pitchFamily="2" charset="-122"/>
                <a:cs typeface="宋体" panose="02010600030101010101" pitchFamily="2" charset="-122"/>
              </a:rPr>
              <a:t>方法对类别不平衡现象进行处理</a:t>
            </a:r>
            <a:endParaRPr lang="zh-CN" altLang="en-US" sz="2000" b="1" i="0" dirty="0"/>
          </a:p>
        </p:txBody>
      </p:sp>
      <p:sp>
        <p:nvSpPr>
          <p:cNvPr id="35" name="矩形 34"/>
          <p:cNvSpPr/>
          <p:nvPr/>
        </p:nvSpPr>
        <p:spPr>
          <a:xfrm>
            <a:off x="1955540" y="3876629"/>
            <a:ext cx="4572000" cy="2245360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i="0" u="sng" dirty="0">
                <a:ea typeface="宋体" panose="02010600030101010101" pitchFamily="2" charset="-122"/>
                <a:cs typeface="宋体" panose="02010600030101010101" pitchFamily="2" charset="-122"/>
              </a:rPr>
              <a:t>Alg. Easy Ensemble</a:t>
            </a:r>
            <a:r>
              <a:rPr lang="zh-CN" altLang="zh-CN" sz="2000" i="0" u="sng" dirty="0">
                <a:latin typeface="Calibri" panose="020F0502020204030204" charset="0"/>
                <a:ea typeface="Times New Roman" panose="02020603050405020304" pitchFamily="18" charset="0"/>
                <a:cs typeface="宋体" panose="02010600030101010101" pitchFamily="2" charset="-122"/>
              </a:rPr>
              <a:t> </a:t>
            </a:r>
            <a:endParaRPr lang="zh-CN" altLang="zh-CN" sz="2000" i="0" u="sng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对于类别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，其中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为样本数目少的一个类别；</a:t>
            </a:r>
            <a:endParaRPr lang="zh-CN" altLang="zh-CN" sz="2000" i="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AutoNum type="arabicPeriod"/>
            </a:pP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采样过程中，对类别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分别有放回采样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次，形成一组训练样本；</a:t>
            </a:r>
            <a:endParaRPr lang="en-US" altLang="zh-CN" sz="2000" i="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AutoNum type="arabicPeriod"/>
            </a:pP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按照步骤二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p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次，得到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p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组训练样本。</a:t>
            </a:r>
            <a:endParaRPr lang="zh-CN" altLang="zh-CN" sz="2000" i="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实验中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t=30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p=10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000" i="0" dirty="0"/>
          </a:p>
        </p:txBody>
      </p:sp>
      <p:sp>
        <p:nvSpPr>
          <p:cNvPr id="36" name="矩形 35"/>
          <p:cNvSpPr/>
          <p:nvPr/>
        </p:nvSpPr>
        <p:spPr>
          <a:xfrm>
            <a:off x="6708068" y="4464119"/>
            <a:ext cx="3636404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zh-CN" sz="2000" b="1" i="0" dirty="0">
                <a:solidFill>
                  <a:srgbClr val="339933"/>
                </a:solidFill>
                <a:ea typeface="宋体" panose="02010600030101010101" pitchFamily="2" charset="-122"/>
                <a:cs typeface="宋体" panose="02010600030101010101" pitchFamily="2" charset="-122"/>
              </a:rPr>
              <a:t>解决样本不平衡带来的问题</a:t>
            </a:r>
            <a:endParaRPr lang="en-US" altLang="zh-CN" sz="2000" b="1" i="0" dirty="0">
              <a:solidFill>
                <a:srgbClr val="339933"/>
              </a:solidFill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zh-CN" sz="2000" b="1" i="0" dirty="0">
                <a:solidFill>
                  <a:srgbClr val="339933"/>
                </a:solidFill>
                <a:ea typeface="宋体" panose="02010600030101010101" pitchFamily="2" charset="-122"/>
                <a:cs typeface="宋体" panose="02010600030101010101" pitchFamily="2" charset="-122"/>
              </a:rPr>
              <a:t>解决由于样本数目少带来的模型泛化性能差的问题</a:t>
            </a:r>
            <a:endParaRPr lang="zh-CN" altLang="en-US" sz="2000" b="1" i="0" dirty="0">
              <a:solidFill>
                <a:srgbClr val="3399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分类模型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3.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集成学习模型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4824" y="1694130"/>
            <a:ext cx="8605651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集成学习使用多个分类学习器提高学习系统的泛化能力。在我们提出的集成学习方法中，采用了对数几率回归（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Logistic Regression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）、随机森林（</a:t>
            </a:r>
            <a:r>
              <a:rPr lang="en-US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Random Forest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）和</a:t>
            </a:r>
            <a:r>
              <a:rPr lang="en-US" altLang="zh-CN" sz="2000" i="0" dirty="0" err="1">
                <a:ea typeface="宋体" panose="02010600030101010101" pitchFamily="2" charset="-122"/>
                <a:cs typeface="宋体" panose="02010600030101010101" pitchFamily="2" charset="-122"/>
              </a:rPr>
              <a:t>XGBoost</a:t>
            </a:r>
            <a:r>
              <a:rPr lang="zh-CN" altLang="zh-CN" sz="2000" i="0" dirty="0">
                <a:ea typeface="宋体" panose="02010600030101010101" pitchFamily="2" charset="-122"/>
                <a:cs typeface="宋体" panose="02010600030101010101" pitchFamily="2" charset="-122"/>
              </a:rPr>
              <a:t>三种基分类器。</a:t>
            </a:r>
            <a:endParaRPr lang="zh-CN" altLang="en-US" sz="2000" i="0" dirty="0"/>
          </a:p>
        </p:txBody>
      </p:sp>
      <p:pic>
        <p:nvPicPr>
          <p:cNvPr id="9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709792"/>
            <a:ext cx="7128792" cy="359952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663952" y="2818677"/>
            <a:ext cx="3888432" cy="3383503"/>
            <a:chOff x="4139952" y="2818677"/>
            <a:chExt cx="3888432" cy="3383503"/>
          </a:xfrm>
        </p:grpSpPr>
        <p:sp>
          <p:nvSpPr>
            <p:cNvPr id="6" name="矩形 5"/>
            <p:cNvSpPr/>
            <p:nvPr/>
          </p:nvSpPr>
          <p:spPr bwMode="auto">
            <a:xfrm>
              <a:off x="4139952" y="2818677"/>
              <a:ext cx="3888432" cy="3383503"/>
            </a:xfrm>
            <a:prstGeom prst="rect">
              <a:avLst/>
            </a:prstGeom>
            <a:noFill/>
            <a:ln w="28575" cap="flat" cmpd="sng" algn="ctr">
              <a:solidFill>
                <a:srgbClr val="0070C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759068" y="5829210"/>
              <a:ext cx="1269316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i="0" dirty="0">
                  <a:solidFill>
                    <a:srgbClr val="0070C0"/>
                  </a:solidFill>
                </a:rPr>
                <a:t>集成的集成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359696" y="5706100"/>
            <a:ext cx="1800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i="0" dirty="0">
                <a:solidFill>
                  <a:srgbClr val="F2900E"/>
                </a:solidFill>
              </a:rPr>
              <a:t>由</a:t>
            </a:r>
            <a:r>
              <a:rPr lang="en-US" altLang="zh-CN" sz="1600" b="1" i="0" dirty="0">
                <a:solidFill>
                  <a:srgbClr val="F2900E"/>
                </a:solidFill>
              </a:rPr>
              <a:t>Easy ensemble</a:t>
            </a:r>
            <a:r>
              <a:rPr lang="zh-CN" altLang="en-US" sz="1600" b="1" i="0" dirty="0">
                <a:solidFill>
                  <a:srgbClr val="F2900E"/>
                </a:solidFill>
              </a:rPr>
              <a:t>得到的</a:t>
            </a:r>
            <a:r>
              <a:rPr lang="en-US" altLang="zh-CN" sz="1600" b="1" i="0" dirty="0">
                <a:solidFill>
                  <a:srgbClr val="F2900E"/>
                </a:solidFill>
              </a:rPr>
              <a:t>p</a:t>
            </a:r>
            <a:r>
              <a:rPr lang="zh-CN" altLang="en-US" sz="1600" b="1" i="0" dirty="0">
                <a:solidFill>
                  <a:srgbClr val="F2900E"/>
                </a:solidFill>
              </a:rPr>
              <a:t>个采样集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具体使用的分类器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Logistic Regression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1916832"/>
            <a:ext cx="4752528" cy="20634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4103783"/>
            <a:ext cx="4323809" cy="5047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13" y="4570265"/>
            <a:ext cx="4104762" cy="5238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80" y="3815556"/>
            <a:ext cx="3978447" cy="24194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具体使用的分类器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 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递归地将输入空间分割成矩形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120018" y="2176317"/>
            <a:ext cx="7909123" cy="3289670"/>
            <a:chOff x="596018" y="2176317"/>
            <a:chExt cx="7909123" cy="32896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18" y="2217037"/>
              <a:ext cx="1778308" cy="1620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663" y="2217037"/>
              <a:ext cx="1658569" cy="1620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791" y="2176317"/>
              <a:ext cx="1661941" cy="1620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697" y="2217037"/>
              <a:ext cx="1668280" cy="1620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204864"/>
              <a:ext cx="1556877" cy="162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61" y="3714729"/>
              <a:ext cx="1654852" cy="17512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83" y="3723679"/>
              <a:ext cx="1657800" cy="1620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476" y="3742342"/>
              <a:ext cx="1496569" cy="1620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982" y="3731653"/>
              <a:ext cx="1661007" cy="1620000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具体使用的分类器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Bagging: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从样本集中用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Bootstrap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采样选出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个样本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08920"/>
            <a:ext cx="3664969" cy="2621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2805310"/>
            <a:ext cx="4010025" cy="24288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具体使用的分类器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</a:t>
            </a: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从样本集中用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Bootstrap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采样选出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个样本，预建立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</a:t>
            </a:r>
          </a:p>
          <a:p>
            <a:pPr lvl="1"/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在树的每个节点上，从所有属性中随机选择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个属性，选择出一个最佳分割属性作为节点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35" y="3212976"/>
            <a:ext cx="3664969" cy="2621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9366"/>
            <a:ext cx="4010025" cy="24288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3A257D-A393-479D-999F-B22D18F6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GBDT</a:t>
            </a:r>
            <a:r>
              <a:rPr lang="zh-CN" altLang="en-US" dirty="0"/>
              <a:t>（</a:t>
            </a:r>
            <a:r>
              <a:rPr lang="en-US" altLang="zh-CN" dirty="0"/>
              <a:t>Gradient Boosting Decision Tree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EE8650-D5D1-4D79-AD41-31CCB68E7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3" y="1150585"/>
            <a:ext cx="11489267" cy="4930775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什么是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一个小例子：假设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11,12,13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假设我们学习到了一个分类器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(1,2,3)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显然这个分类器不行，但是如果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10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；我们就有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)+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altLang="zh-CN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这里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，就是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学习的残差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那么什么是残差呢？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文本&#10;&#10;中度可信度描述已自动生成">
            <a:extLst>
              <a:ext uri="{FF2B5EF4-FFF2-40B4-BE49-F238E27FC236}">
                <a16:creationId xmlns:a16="http://schemas.microsoft.com/office/drawing/2014/main" id="{A78C83E7-EB8C-4AE0-886B-90E2E8492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88" y="3695267"/>
            <a:ext cx="4877481" cy="866896"/>
          </a:xfrm>
          <a:prstGeom prst="rect">
            <a:avLst/>
          </a:prstGeom>
        </p:spPr>
      </p:pic>
      <p:pic>
        <p:nvPicPr>
          <p:cNvPr id="3076" name="Picture 4" descr="preview">
            <a:extLst>
              <a:ext uri="{FF2B5EF4-FFF2-40B4-BE49-F238E27FC236}">
                <a16:creationId xmlns:a16="http://schemas.microsoft.com/office/drawing/2014/main" id="{52BB10F6-BED8-4C51-B3F9-73D8AA692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21" y="942975"/>
            <a:ext cx="62579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3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5" y="1295399"/>
            <a:ext cx="8736013" cy="5040313"/>
          </a:xfrm>
        </p:spPr>
        <p:txBody>
          <a:bodyPr/>
          <a:lstStyle/>
          <a:p>
            <a:r>
              <a:rPr lang="zh-CN" altLang="en-US" dirty="0"/>
              <a:t>南京大学与南高齿于</a:t>
            </a:r>
            <a:r>
              <a:rPr lang="en-US" altLang="zh-CN" dirty="0"/>
              <a:t>2016</a:t>
            </a:r>
            <a:r>
              <a:rPr lang="zh-CN" altLang="en-US" dirty="0"/>
              <a:t>年</a:t>
            </a:r>
            <a:r>
              <a:rPr lang="en-US" altLang="zh-CN" dirty="0"/>
              <a:t>2</a:t>
            </a:r>
            <a:r>
              <a:rPr lang="zh-CN" altLang="en-US" dirty="0"/>
              <a:t>月正式接触，就</a:t>
            </a:r>
            <a:r>
              <a:rPr lang="zh-CN" altLang="zh-CN" dirty="0"/>
              <a:t>Gcare机器学习智能诊断模块</a:t>
            </a:r>
            <a:r>
              <a:rPr lang="zh-CN" altLang="en-US" dirty="0"/>
              <a:t>项目进行商讨</a:t>
            </a:r>
            <a:endParaRPr lang="en-US" altLang="zh-CN" dirty="0"/>
          </a:p>
          <a:p>
            <a:r>
              <a:rPr lang="zh-CN" altLang="en-US" dirty="0"/>
              <a:t>项目技术背景：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基于多同构传感器的多源信号输入</a:t>
            </a:r>
            <a:endParaRPr lang="en-US" altLang="zh-CN" dirty="0">
              <a:solidFill>
                <a:srgbClr val="FF0000"/>
              </a:solidFill>
            </a:endParaRPr>
          </a:p>
          <a:p>
            <a:pPr lvl="2"/>
            <a:r>
              <a:rPr lang="zh-CN" altLang="en-US" dirty="0">
                <a:solidFill>
                  <a:srgbClr val="FF0000"/>
                </a:solidFill>
              </a:rPr>
              <a:t>每台传动机组存在多个传感器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知识结构化迁移问题</a:t>
            </a:r>
            <a:endParaRPr lang="en-US" altLang="zh-CN" dirty="0">
              <a:solidFill>
                <a:srgbClr val="FF0000"/>
              </a:solidFill>
            </a:endParaRPr>
          </a:p>
          <a:p>
            <a:pPr lvl="2"/>
            <a:r>
              <a:rPr lang="zh-CN" altLang="en-US" dirty="0">
                <a:solidFill>
                  <a:srgbClr val="FF0000"/>
                </a:solidFill>
              </a:rPr>
              <a:t>不同风场的差异性带来的问题</a:t>
            </a:r>
            <a:endParaRPr lang="en-US" altLang="zh-CN" dirty="0">
              <a:solidFill>
                <a:srgbClr val="808000"/>
              </a:solidFill>
            </a:endParaRPr>
          </a:p>
          <a:p>
            <a:pPr lvl="1"/>
            <a:r>
              <a:rPr lang="zh-CN" altLang="en-US" dirty="0">
                <a:solidFill>
                  <a:srgbClr val="CC00CC"/>
                </a:solidFill>
              </a:rPr>
              <a:t>学习目标具有明显的代价差异和序关系</a:t>
            </a:r>
            <a:endParaRPr lang="en-US" altLang="zh-CN" dirty="0">
              <a:solidFill>
                <a:srgbClr val="CC00CC"/>
              </a:solidFill>
            </a:endParaRPr>
          </a:p>
          <a:p>
            <a:pPr lvl="2"/>
            <a:r>
              <a:rPr lang="zh-CN" altLang="en-US" dirty="0">
                <a:solidFill>
                  <a:srgbClr val="CC00CC"/>
                </a:solidFill>
              </a:rPr>
              <a:t>对不同严重程度状态的判别</a:t>
            </a:r>
            <a:endParaRPr lang="en-US" altLang="zh-CN" dirty="0">
              <a:solidFill>
                <a:srgbClr val="CC00CC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/>
              <a:t>南高齿项目立项背景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84" y="3789040"/>
            <a:ext cx="2624733" cy="183378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735960" y="4077072"/>
            <a:ext cx="3816424" cy="2123803"/>
            <a:chOff x="3779912" y="2636912"/>
            <a:chExt cx="3816424" cy="2123803"/>
          </a:xfrm>
        </p:grpSpPr>
        <p:sp>
          <p:nvSpPr>
            <p:cNvPr id="7" name="椭圆 6"/>
            <p:cNvSpPr/>
            <p:nvPr/>
          </p:nvSpPr>
          <p:spPr bwMode="auto">
            <a:xfrm>
              <a:off x="5940152" y="2636912"/>
              <a:ext cx="216024" cy="21602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7380312" y="3815556"/>
              <a:ext cx="216024" cy="21602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6927470" y="3265773"/>
              <a:ext cx="216024" cy="21602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5832140" y="3301777"/>
              <a:ext cx="216024" cy="21602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线形标注 1(带强调线) 11"/>
            <p:cNvSpPr/>
            <p:nvPr/>
          </p:nvSpPr>
          <p:spPr bwMode="auto">
            <a:xfrm rot="10800000">
              <a:off x="4161631" y="4148067"/>
              <a:ext cx="914400" cy="612648"/>
            </a:xfrm>
            <a:prstGeom prst="accentCallout1">
              <a:avLst>
                <a:gd name="adj1" fmla="val 18750"/>
                <a:gd name="adj2" fmla="val -8333"/>
                <a:gd name="adj3" fmla="val 215592"/>
                <a:gd name="adj4" fmla="val -90911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线形标注 1(带强调线) 12"/>
            <p:cNvSpPr/>
            <p:nvPr/>
          </p:nvSpPr>
          <p:spPr bwMode="auto">
            <a:xfrm rot="10800000">
              <a:off x="4161631" y="4148067"/>
              <a:ext cx="914400" cy="612648"/>
            </a:xfrm>
            <a:prstGeom prst="accentCallout1">
              <a:avLst>
                <a:gd name="adj1" fmla="val 18750"/>
                <a:gd name="adj2" fmla="val -8333"/>
                <a:gd name="adj3" fmla="val 323301"/>
                <a:gd name="adj4" fmla="val -96066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线形标注 1(带强调线) 13"/>
            <p:cNvSpPr/>
            <p:nvPr/>
          </p:nvSpPr>
          <p:spPr bwMode="auto">
            <a:xfrm rot="10800000">
              <a:off x="4161631" y="4148067"/>
              <a:ext cx="914400" cy="612648"/>
            </a:xfrm>
            <a:prstGeom prst="accentCallout1">
              <a:avLst>
                <a:gd name="adj1" fmla="val 18750"/>
                <a:gd name="adj2" fmla="val -8333"/>
                <a:gd name="adj3" fmla="val 214053"/>
                <a:gd name="adj4" fmla="val -210499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" name="线形标注 1(带强调线) 14"/>
            <p:cNvSpPr/>
            <p:nvPr/>
          </p:nvSpPr>
          <p:spPr bwMode="auto">
            <a:xfrm rot="10800000">
              <a:off x="4161631" y="4148067"/>
              <a:ext cx="914400" cy="612648"/>
            </a:xfrm>
            <a:prstGeom prst="accentCallout1">
              <a:avLst>
                <a:gd name="adj1" fmla="val 18750"/>
                <a:gd name="adj2" fmla="val -8333"/>
                <a:gd name="adj3" fmla="val 132502"/>
                <a:gd name="adj4" fmla="val -263076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 bwMode="auto">
            <a:xfrm>
              <a:off x="3779912" y="4292589"/>
              <a:ext cx="1296119" cy="323603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多同构传感器</a:t>
              </a:r>
              <a:endParaRPr kumimoji="0" lang="zh-CN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58" y="5435786"/>
            <a:ext cx="3499469" cy="869998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 bwMode="auto">
          <a:xfrm>
            <a:off x="9210346" y="5147704"/>
            <a:ext cx="468052" cy="432048"/>
          </a:xfrm>
          <a:prstGeom prst="ellipse">
            <a:avLst/>
          </a:prstGeom>
          <a:solidFill>
            <a:srgbClr val="8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524000" y="3974"/>
            <a:ext cx="20218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合作项目内容部分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具体使用的分类器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5" y="1295400"/>
            <a:ext cx="3529087" cy="5040313"/>
          </a:xfrm>
        </p:spPr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模型复杂度和测试错误之间的关系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42" y="2780928"/>
            <a:ext cx="3443056" cy="2160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60" y="1208063"/>
            <a:ext cx="1485900" cy="323850"/>
          </a:xfrm>
          <a:prstGeom prst="rect">
            <a:avLst/>
          </a:prstGeom>
        </p:spPr>
      </p:pic>
      <p:sp>
        <p:nvSpPr>
          <p:cNvPr id="10" name="内容占位符 2"/>
          <p:cNvSpPr txBox="1"/>
          <p:nvPr/>
        </p:nvSpPr>
        <p:spPr bwMode="auto">
          <a:xfrm>
            <a:off x="5159896" y="1208063"/>
            <a:ext cx="3888432" cy="4927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r>
              <a:rPr lang="zh-CN" alt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如果选用</a:t>
            </a:r>
            <a:r>
              <a:rPr lang="en-US" altLang="zh-C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</a:t>
            </a:r>
            <a:r>
              <a:rPr lang="zh-CN" alt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作为分类器</a:t>
            </a:r>
          </a:p>
        </p:txBody>
      </p:sp>
      <p:sp>
        <p:nvSpPr>
          <p:cNvPr id="11" name="内容占位符 2"/>
          <p:cNvSpPr txBox="1"/>
          <p:nvPr/>
        </p:nvSpPr>
        <p:spPr bwMode="auto">
          <a:xfrm>
            <a:off x="5159896" y="1567064"/>
            <a:ext cx="4788880" cy="4927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r>
              <a:rPr lang="zh-CN" alt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可以将损失函数定义为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385" y="1889918"/>
            <a:ext cx="2619375" cy="342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2418811"/>
            <a:ext cx="4455531" cy="9622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87" y="3660419"/>
            <a:ext cx="3086100" cy="619125"/>
          </a:xfrm>
          <a:prstGeom prst="rect">
            <a:avLst/>
          </a:prstGeom>
        </p:spPr>
      </p:pic>
      <p:sp>
        <p:nvSpPr>
          <p:cNvPr id="15" name="内容占位符 2"/>
          <p:cNvSpPr txBox="1"/>
          <p:nvPr/>
        </p:nvSpPr>
        <p:spPr bwMode="auto">
          <a:xfrm>
            <a:off x="5217394" y="3368302"/>
            <a:ext cx="4788880" cy="4927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r>
              <a:rPr lang="zh-CN" alt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于是，损失函数（综合误差和复杂度后）可以定义为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85" y="4239799"/>
            <a:ext cx="2000250" cy="638175"/>
          </a:xfrm>
          <a:prstGeom prst="rect">
            <a:avLst/>
          </a:prstGeom>
        </p:spPr>
      </p:pic>
      <p:sp>
        <p:nvSpPr>
          <p:cNvPr id="17" name="内容占位符 2"/>
          <p:cNvSpPr txBox="1"/>
          <p:nvPr/>
        </p:nvSpPr>
        <p:spPr bwMode="auto">
          <a:xfrm>
            <a:off x="5195098" y="4279544"/>
            <a:ext cx="4788880" cy="4927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r>
              <a:rPr lang="zh-CN" alt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在正常的</a:t>
            </a:r>
            <a:r>
              <a:rPr lang="en-US" altLang="zh-C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GBDT</a:t>
            </a:r>
            <a:r>
              <a:rPr lang="zh-CN" alt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5578104"/>
            <a:ext cx="4619625" cy="476250"/>
          </a:xfrm>
          <a:prstGeom prst="rect">
            <a:avLst/>
          </a:prstGeom>
        </p:spPr>
      </p:pic>
      <p:sp>
        <p:nvSpPr>
          <p:cNvPr id="19" name="内容占位符 2"/>
          <p:cNvSpPr txBox="1"/>
          <p:nvPr/>
        </p:nvSpPr>
        <p:spPr bwMode="auto">
          <a:xfrm>
            <a:off x="1415480" y="5201102"/>
            <a:ext cx="4788880" cy="4927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  <a:ea typeface="楷体" panose="02010609060101010101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r>
              <a:rPr lang="zh-CN" alt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zh-CN" altLang="en-U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094" y="1038525"/>
            <a:ext cx="33909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5" grpId="0"/>
      <p:bldP spid="15" grpId="1"/>
      <p:bldP spid="17" grpId="0"/>
      <p:bldP spid="17" grpId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分类模型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5" y="1628800"/>
            <a:ext cx="8736013" cy="1593539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 2.7 + Intel i7 3.3GHz + 28G RAM</a:t>
            </a: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分别使用不同的训练集测试集和类别规约值，进行了四种重复实验，对特征和模型进行测试</a:t>
            </a: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分类准确率以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评价，基分类器通过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选择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53221" y="3367608"/>
            <a:ext cx="1296145" cy="2657811"/>
            <a:chOff x="863588" y="3193741"/>
            <a:chExt cx="1296145" cy="2657811"/>
          </a:xfrm>
        </p:grpSpPr>
        <p:sp>
          <p:nvSpPr>
            <p:cNvPr id="4" name="Rectangle 3"/>
            <p:cNvSpPr/>
            <p:nvPr/>
          </p:nvSpPr>
          <p:spPr bwMode="auto">
            <a:xfrm>
              <a:off x="863588" y="3193741"/>
              <a:ext cx="1296144" cy="1351383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63589" y="4545124"/>
              <a:ext cx="1296144" cy="8820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87703" y="3426095"/>
              <a:ext cx="86677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0" dirty="0"/>
                <a:t>HHL</a:t>
              </a:r>
              <a:endParaRPr lang="zh-CN" altLang="en-US" sz="2000" b="1" i="0" dirty="0"/>
            </a:p>
            <a:p>
              <a:pPr algn="ctr"/>
              <a:r>
                <a:rPr lang="en-US" altLang="zh-CN" sz="2000" b="1" i="0" dirty="0"/>
                <a:t>70%</a:t>
              </a:r>
              <a:endParaRPr lang="en-US" sz="2000" b="1" i="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78272" y="4629326"/>
              <a:ext cx="86677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0" dirty="0"/>
                <a:t>HHL</a:t>
              </a:r>
              <a:endParaRPr lang="zh-CN" altLang="en-US" sz="2000" b="1" i="0" dirty="0"/>
            </a:p>
            <a:p>
              <a:pPr algn="ctr"/>
              <a:r>
                <a:rPr lang="en-US" altLang="zh-CN" sz="2000" b="1" i="0" dirty="0"/>
                <a:t>30%</a:t>
              </a:r>
              <a:endParaRPr lang="en-US" sz="2000" b="1" i="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9833" y="5452772"/>
              <a:ext cx="86995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i="0" dirty="0"/>
                <a:t>LR=2</a:t>
              </a:r>
              <a:endParaRPr lang="en-US" sz="2000" i="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86398" y="3372273"/>
            <a:ext cx="1296145" cy="2657811"/>
            <a:chOff x="863588" y="3193741"/>
            <a:chExt cx="1296145" cy="265781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863588" y="3193741"/>
              <a:ext cx="1296144" cy="1351383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63589" y="4545124"/>
              <a:ext cx="1296144" cy="8820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87703" y="3426095"/>
              <a:ext cx="86677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0" dirty="0"/>
                <a:t>HHL</a:t>
              </a:r>
              <a:endParaRPr lang="zh-CN" altLang="en-US" sz="2000" b="1" i="0" dirty="0"/>
            </a:p>
            <a:p>
              <a:pPr algn="ctr"/>
              <a:r>
                <a:rPr lang="en-US" altLang="zh-CN" sz="2000" b="1" i="0" dirty="0"/>
                <a:t>70%</a:t>
              </a:r>
              <a:endParaRPr lang="en-US" sz="2000" b="1" i="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8272" y="4629326"/>
              <a:ext cx="86677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0" dirty="0"/>
                <a:t>HHL</a:t>
              </a:r>
              <a:endParaRPr lang="zh-CN" altLang="en-US" sz="2000" b="1" i="0" dirty="0"/>
            </a:p>
            <a:p>
              <a:pPr algn="ctr"/>
              <a:r>
                <a:rPr lang="en-US" altLang="zh-CN" sz="2000" b="1" i="0" dirty="0"/>
                <a:t>30%</a:t>
              </a:r>
              <a:endParaRPr lang="en-US" sz="2000" b="1" i="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9834" y="5452772"/>
              <a:ext cx="86995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i="0" dirty="0"/>
                <a:t>LR=3</a:t>
              </a:r>
              <a:endParaRPr lang="en-US" sz="2000" i="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19575" y="3372273"/>
            <a:ext cx="1296145" cy="3079733"/>
            <a:chOff x="863588" y="3193741"/>
            <a:chExt cx="1296145" cy="3079733"/>
          </a:xfrm>
        </p:grpSpPr>
        <p:sp>
          <p:nvSpPr>
            <p:cNvPr id="17" name="Rectangle 16"/>
            <p:cNvSpPr/>
            <p:nvPr/>
          </p:nvSpPr>
          <p:spPr bwMode="auto">
            <a:xfrm>
              <a:off x="863588" y="3193741"/>
              <a:ext cx="1296144" cy="1351383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863589" y="4545123"/>
              <a:ext cx="1296144" cy="129324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7533" y="3426095"/>
              <a:ext cx="104711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0" dirty="0"/>
                <a:t>HHL</a:t>
              </a:r>
              <a:endParaRPr lang="zh-CN" altLang="en-US" sz="2000" b="1" i="0" dirty="0"/>
            </a:p>
            <a:p>
              <a:pPr algn="ctr"/>
              <a:r>
                <a:rPr lang="en-US" altLang="zh-CN" sz="2000" b="1" i="0" dirty="0"/>
                <a:t>100%</a:t>
              </a:r>
              <a:endParaRPr lang="en-US" sz="2000" b="1" i="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8102" y="4878776"/>
              <a:ext cx="104711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0" dirty="0"/>
                <a:t>BY</a:t>
              </a:r>
              <a:endParaRPr lang="zh-CN" altLang="en-US" sz="2000" b="1" i="0" dirty="0"/>
            </a:p>
            <a:p>
              <a:pPr algn="ctr"/>
              <a:r>
                <a:rPr lang="en-US" altLang="zh-CN" sz="2000" b="1" i="0" dirty="0"/>
                <a:t>100%</a:t>
              </a:r>
              <a:endParaRPr lang="en-US" sz="2000" b="1" i="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56647" y="5874694"/>
              <a:ext cx="86995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i="0" dirty="0"/>
                <a:t>LR=2</a:t>
              </a:r>
              <a:endParaRPr lang="en-US" sz="2000" i="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52751" y="3372273"/>
            <a:ext cx="1296145" cy="3057921"/>
            <a:chOff x="863588" y="3193741"/>
            <a:chExt cx="1296145" cy="3057921"/>
          </a:xfrm>
        </p:grpSpPr>
        <p:sp>
          <p:nvSpPr>
            <p:cNvPr id="23" name="Rectangle 22"/>
            <p:cNvSpPr/>
            <p:nvPr/>
          </p:nvSpPr>
          <p:spPr bwMode="auto">
            <a:xfrm>
              <a:off x="863588" y="3193741"/>
              <a:ext cx="1296144" cy="1351383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863589" y="4545124"/>
              <a:ext cx="1296144" cy="127142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7533" y="3426095"/>
              <a:ext cx="104711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0" dirty="0"/>
                <a:t>HHL</a:t>
              </a:r>
              <a:endParaRPr lang="zh-CN" altLang="en-US" sz="2000" b="1" i="0" dirty="0"/>
            </a:p>
            <a:p>
              <a:pPr algn="ctr"/>
              <a:r>
                <a:rPr lang="en-US" altLang="zh-CN" sz="2000" b="1" i="0" dirty="0"/>
                <a:t>100%</a:t>
              </a:r>
              <a:endParaRPr lang="en-US" sz="2000" b="1" i="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88102" y="4877129"/>
              <a:ext cx="104711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0" dirty="0"/>
                <a:t>BY</a:t>
              </a:r>
              <a:endParaRPr lang="zh-CN" altLang="en-US" sz="2000" b="1" i="0" dirty="0"/>
            </a:p>
            <a:p>
              <a:pPr algn="ctr"/>
              <a:r>
                <a:rPr lang="en-US" altLang="zh-CN" sz="2000" b="1" i="0" dirty="0"/>
                <a:t>100%</a:t>
              </a:r>
              <a:endParaRPr lang="en-US" sz="2000" b="1" i="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6684" y="5852882"/>
              <a:ext cx="86995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i="0" dirty="0"/>
                <a:t>LR=3</a:t>
              </a:r>
              <a:endParaRPr lang="en-US" sz="2000" i="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59528" y="3753850"/>
            <a:ext cx="136588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339933"/>
                </a:solidFill>
              </a:rPr>
              <a:t>Training</a:t>
            </a:r>
            <a:endParaRPr lang="zh-CN" altLang="en-US" sz="2000" b="1" i="0" dirty="0">
              <a:solidFill>
                <a:srgbClr val="339933"/>
              </a:solidFill>
            </a:endParaRPr>
          </a:p>
          <a:p>
            <a:pPr algn="ctr"/>
            <a:r>
              <a:rPr lang="en-US" altLang="zh-CN" sz="2000" b="1" i="0" dirty="0">
                <a:solidFill>
                  <a:srgbClr val="339933"/>
                </a:solidFill>
              </a:rPr>
              <a:t>set</a:t>
            </a:r>
            <a:endParaRPr lang="en-US" sz="2000" b="1" i="0" dirty="0">
              <a:solidFill>
                <a:srgbClr val="339933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0765" y="4960472"/>
            <a:ext cx="13131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2900E"/>
                </a:solidFill>
              </a:rPr>
              <a:t>Test</a:t>
            </a:r>
            <a:r>
              <a:rPr lang="zh-CN" altLang="en-US" sz="2000" b="1" i="0" dirty="0">
                <a:solidFill>
                  <a:srgbClr val="F2900E"/>
                </a:solidFill>
              </a:rPr>
              <a:t> </a:t>
            </a:r>
            <a:r>
              <a:rPr lang="en-US" altLang="zh-CN" sz="2000" b="1" i="0" dirty="0">
                <a:solidFill>
                  <a:srgbClr val="F2900E"/>
                </a:solidFill>
              </a:rPr>
              <a:t>set</a:t>
            </a:r>
            <a:endParaRPr lang="en-US" sz="2000" b="1" i="0" dirty="0">
              <a:solidFill>
                <a:srgbClr val="F2900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实验测试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分类模型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实验测试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775520" y="1720891"/>
            <a:ext cx="8572500" cy="2173665"/>
            <a:chOff x="391988" y="1720891"/>
            <a:chExt cx="8572500" cy="2173665"/>
          </a:xfrm>
        </p:grpSpPr>
        <p:grpSp>
          <p:nvGrpSpPr>
            <p:cNvPr id="43" name="Group 42"/>
            <p:cNvGrpSpPr/>
            <p:nvPr/>
          </p:nvGrpSpPr>
          <p:grpSpPr>
            <a:xfrm>
              <a:off x="391988" y="1720891"/>
              <a:ext cx="8572500" cy="2173665"/>
              <a:chOff x="391988" y="1720891"/>
              <a:chExt cx="8572500" cy="2173665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404688" y="2099019"/>
                <a:ext cx="8559800" cy="1795537"/>
                <a:chOff x="365696" y="1864067"/>
                <a:chExt cx="8559800" cy="1795537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5696" y="1864067"/>
                  <a:ext cx="8559800" cy="1447800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5696" y="3291304"/>
                  <a:ext cx="8559800" cy="368300"/>
                </a:xfrm>
                <a:prstGeom prst="rect">
                  <a:avLst/>
                </a:prstGeom>
              </p:spPr>
            </p:pic>
          </p:grpSp>
          <p:sp>
            <p:nvSpPr>
              <p:cNvPr id="41" name="TextBox 40"/>
              <p:cNvSpPr txBox="1"/>
              <p:nvPr/>
            </p:nvSpPr>
            <p:spPr>
              <a:xfrm>
                <a:off x="391988" y="1720891"/>
                <a:ext cx="2333625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i="0" dirty="0">
                    <a:solidFill>
                      <a:srgbClr val="FF0000"/>
                    </a:solidFill>
                  </a:rPr>
                  <a:t>HHL</a:t>
                </a:r>
                <a:r>
                  <a:rPr lang="zh-CN" altLang="en-US" sz="2000" b="1" i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i="0" dirty="0">
                    <a:solidFill>
                      <a:srgbClr val="FF0000"/>
                    </a:solidFill>
                  </a:rPr>
                  <a:t>7/3,</a:t>
                </a:r>
                <a:r>
                  <a:rPr lang="zh-CN" altLang="en-US" sz="2000" b="1" i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i="0" dirty="0">
                    <a:solidFill>
                      <a:srgbClr val="FF0000"/>
                    </a:solidFill>
                  </a:rPr>
                  <a:t>LR=2</a:t>
                </a:r>
                <a:endParaRPr lang="en-US" sz="2000" b="1" i="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431387" y="3494506"/>
              <a:ext cx="1219525" cy="4571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788220" y="3948012"/>
            <a:ext cx="8572500" cy="2183544"/>
            <a:chOff x="347489" y="1713508"/>
            <a:chExt cx="8572500" cy="218354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489" y="2106352"/>
              <a:ext cx="8572500" cy="17907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91988" y="1713508"/>
              <a:ext cx="2333625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i="0" dirty="0">
                  <a:solidFill>
                    <a:srgbClr val="FF0000"/>
                  </a:solidFill>
                </a:rPr>
                <a:t>HHL</a:t>
              </a:r>
              <a:r>
                <a:rPr lang="zh-CN" altLang="en-US" sz="2000" b="1" i="0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i="0" dirty="0">
                  <a:solidFill>
                    <a:srgbClr val="FF0000"/>
                  </a:solidFill>
                </a:rPr>
                <a:t>7/3,</a:t>
              </a:r>
              <a:r>
                <a:rPr lang="zh-CN" altLang="en-US" sz="2000" b="1" i="0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i="0" dirty="0">
                  <a:solidFill>
                    <a:srgbClr val="FF0000"/>
                  </a:solidFill>
                </a:rPr>
                <a:t>LR=3</a:t>
              </a:r>
              <a:endParaRPr lang="en-US" sz="2000" b="1" i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分类模型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实验测试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74825" y="1689194"/>
            <a:ext cx="8572500" cy="2200310"/>
            <a:chOff x="347489" y="4109010"/>
            <a:chExt cx="8572500" cy="22003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489" y="4505920"/>
              <a:ext cx="8572500" cy="1803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7489" y="4109010"/>
              <a:ext cx="234569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i="0" dirty="0">
                  <a:solidFill>
                    <a:srgbClr val="FF0000"/>
                  </a:solidFill>
                </a:rPr>
                <a:t>HHL</a:t>
              </a:r>
              <a:r>
                <a:rPr lang="zh-CN" altLang="en-US" sz="2000" b="1" i="0" dirty="0">
                  <a:solidFill>
                    <a:srgbClr val="FF0000"/>
                  </a:solidFill>
                </a:rPr>
                <a:t>→</a:t>
              </a:r>
              <a:r>
                <a:rPr lang="en-US" altLang="zh-CN" sz="2000" b="1" i="0" dirty="0">
                  <a:solidFill>
                    <a:srgbClr val="FF0000"/>
                  </a:solidFill>
                </a:rPr>
                <a:t>BY,</a:t>
              </a:r>
              <a:r>
                <a:rPr lang="zh-CN" altLang="en-US" sz="2000" b="1" i="0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i="0" dirty="0">
                  <a:solidFill>
                    <a:srgbClr val="FF0000"/>
                  </a:solidFill>
                </a:rPr>
                <a:t>LR=2</a:t>
              </a:r>
              <a:endParaRPr lang="en-US" sz="2000" b="1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87525" y="4005064"/>
            <a:ext cx="8547100" cy="2148002"/>
            <a:chOff x="359532" y="1749050"/>
            <a:chExt cx="8547100" cy="214800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32" y="2119052"/>
              <a:ext cx="8547100" cy="17780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93428" y="1749050"/>
              <a:ext cx="234569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i="0" dirty="0">
                  <a:solidFill>
                    <a:srgbClr val="FF0000"/>
                  </a:solidFill>
                </a:rPr>
                <a:t>HHL</a:t>
              </a:r>
              <a:r>
                <a:rPr lang="zh-CN" altLang="en-US" sz="2000" b="1" i="0" dirty="0">
                  <a:solidFill>
                    <a:srgbClr val="FF0000"/>
                  </a:solidFill>
                </a:rPr>
                <a:t>→</a:t>
              </a:r>
              <a:r>
                <a:rPr lang="en-US" altLang="zh-CN" sz="2000" b="1" i="0" dirty="0">
                  <a:solidFill>
                    <a:srgbClr val="FF0000"/>
                  </a:solidFill>
                </a:rPr>
                <a:t>BY,</a:t>
              </a:r>
              <a:r>
                <a:rPr lang="zh-CN" altLang="en-US" sz="2000" b="1" i="0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i="0" dirty="0">
                  <a:solidFill>
                    <a:srgbClr val="FF0000"/>
                  </a:solidFill>
                </a:rPr>
                <a:t>LR=3</a:t>
              </a:r>
              <a:endParaRPr lang="en-US" sz="2000" b="1" i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分类模型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76242" y="1232465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实验测试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74825" y="1694130"/>
            <a:ext cx="8585200" cy="2168349"/>
            <a:chOff x="391988" y="4104967"/>
            <a:chExt cx="8585200" cy="21683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988" y="4482616"/>
              <a:ext cx="8585200" cy="17907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91988" y="4104967"/>
              <a:ext cx="2333625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i="0" dirty="0">
                  <a:solidFill>
                    <a:srgbClr val="FF0000"/>
                  </a:solidFill>
                </a:rPr>
                <a:t>HHL</a:t>
              </a:r>
              <a:r>
                <a:rPr lang="zh-CN" altLang="en-US" sz="2000" b="1" i="0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i="0" dirty="0">
                  <a:solidFill>
                    <a:srgbClr val="FF0000"/>
                  </a:solidFill>
                </a:rPr>
                <a:t>7/3,</a:t>
              </a:r>
              <a:r>
                <a:rPr lang="zh-CN" altLang="en-US" sz="2000" b="1" i="0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i="0" dirty="0">
                  <a:solidFill>
                    <a:srgbClr val="FF0000"/>
                  </a:solidFill>
                </a:rPr>
                <a:t>LR=2</a:t>
              </a:r>
              <a:endParaRPr lang="en-US" sz="2000" b="1" i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任务目标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数据来源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特征提取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分类模型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>
                <a:solidFill>
                  <a:srgbClr val="0000FF"/>
                </a:solidFill>
              </a:rPr>
              <a:t>系统实现</a:t>
            </a:r>
            <a:endParaRPr lang="en-US" altLang="zh-CN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系统实现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196752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软件框架架构流程</a:t>
            </a:r>
            <a:endParaRPr lang="en-US" altLang="zh-CN" i="0" dirty="0">
              <a:latin typeface="黑体" panose="02010609060101010101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31504" y="1937209"/>
            <a:ext cx="3490292" cy="2130914"/>
            <a:chOff x="107504" y="1937209"/>
            <a:chExt cx="3490292" cy="213091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1937209"/>
              <a:ext cx="1865990" cy="213091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1612" y="3428743"/>
              <a:ext cx="1656184" cy="62185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855640" y="3322697"/>
            <a:ext cx="4754786" cy="3040157"/>
            <a:chOff x="1331640" y="3322697"/>
            <a:chExt cx="4754786" cy="304015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1640" y="4036654"/>
              <a:ext cx="4754786" cy="23262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8" y="3322697"/>
              <a:ext cx="2387000" cy="766098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7176120" y="3258595"/>
            <a:ext cx="3312368" cy="3077780"/>
            <a:chOff x="5652120" y="3258595"/>
            <a:chExt cx="3312368" cy="307778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2120" y="5168076"/>
              <a:ext cx="3312368" cy="116829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6236" y="3258595"/>
              <a:ext cx="2224181" cy="881536"/>
            </a:xfrm>
            <a:prstGeom prst="rect">
              <a:avLst/>
            </a:prstGeom>
          </p:spPr>
        </p:pic>
        <p:sp>
          <p:nvSpPr>
            <p:cNvPr id="20" name="右箭头 19"/>
            <p:cNvSpPr/>
            <p:nvPr/>
          </p:nvSpPr>
          <p:spPr bwMode="auto">
            <a:xfrm rot="16200000">
              <a:off x="7366772" y="4558637"/>
              <a:ext cx="1008111" cy="243108"/>
            </a:xfrm>
            <a:prstGeom prst="rightArrow">
              <a:avLst/>
            </a:prstGeom>
            <a:solidFill>
              <a:srgbClr val="CA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6863" y="4455700"/>
              <a:ext cx="912410" cy="469891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3653349" y="1067926"/>
            <a:ext cx="6319050" cy="2048319"/>
            <a:chOff x="2129349" y="1067926"/>
            <a:chExt cx="6319050" cy="2048319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12683" y="1565494"/>
              <a:ext cx="630116" cy="214706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2129349" y="1067926"/>
              <a:ext cx="6319050" cy="2048319"/>
              <a:chOff x="2129349" y="1067926"/>
              <a:chExt cx="6319050" cy="2048319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87938" y="1965748"/>
                <a:ext cx="1598488" cy="916851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40387" y="1067926"/>
                <a:ext cx="1708012" cy="1209842"/>
              </a:xfrm>
              <a:prstGeom prst="rect">
                <a:avLst/>
              </a:prstGeom>
            </p:spPr>
          </p:pic>
          <p:sp>
            <p:nvSpPr>
              <p:cNvPr id="26" name="右箭头 25"/>
              <p:cNvSpPr/>
              <p:nvPr/>
            </p:nvSpPr>
            <p:spPr bwMode="auto">
              <a:xfrm rot="13003472">
                <a:off x="6165997" y="2877589"/>
                <a:ext cx="555331" cy="238656"/>
              </a:xfrm>
              <a:prstGeom prst="rightArrow">
                <a:avLst/>
              </a:prstGeom>
              <a:solidFill>
                <a:srgbClr val="C5980E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右箭头 26"/>
              <p:cNvSpPr/>
              <p:nvPr/>
            </p:nvSpPr>
            <p:spPr bwMode="auto">
              <a:xfrm rot="8861194">
                <a:off x="6165997" y="1744505"/>
                <a:ext cx="555331" cy="238656"/>
              </a:xfrm>
              <a:prstGeom prst="rightArrow">
                <a:avLst/>
              </a:prstGeom>
              <a:solidFill>
                <a:srgbClr val="C5980E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08985" y="2683214"/>
                <a:ext cx="799852" cy="264951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29349" y="1682372"/>
                <a:ext cx="1817228" cy="1190792"/>
              </a:xfrm>
              <a:prstGeom prst="rect">
                <a:avLst/>
              </a:prstGeom>
            </p:spPr>
          </p:pic>
          <p:sp>
            <p:nvSpPr>
              <p:cNvPr id="31" name="右箭头 30"/>
              <p:cNvSpPr/>
              <p:nvPr/>
            </p:nvSpPr>
            <p:spPr bwMode="auto">
              <a:xfrm rot="10800000">
                <a:off x="3995936" y="2169436"/>
                <a:ext cx="351422" cy="215691"/>
              </a:xfrm>
              <a:prstGeom prst="rightArrow">
                <a:avLst/>
              </a:prstGeom>
              <a:solidFill>
                <a:srgbClr val="C5980E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系统实现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196752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操作界面</a:t>
            </a:r>
            <a:endParaRPr lang="en-US" altLang="zh-CN" i="0" dirty="0">
              <a:latin typeface="黑体" panose="02010609060101010101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57" y="1668314"/>
            <a:ext cx="8389511" cy="46410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95022" y="1391545"/>
            <a:ext cx="1457262" cy="885327"/>
            <a:chOff x="5671022" y="1391545"/>
            <a:chExt cx="1457262" cy="885327"/>
          </a:xfrm>
        </p:grpSpPr>
        <p:sp>
          <p:nvSpPr>
            <p:cNvPr id="9" name="矩形 7"/>
            <p:cNvSpPr/>
            <p:nvPr/>
          </p:nvSpPr>
          <p:spPr bwMode="auto">
            <a:xfrm>
              <a:off x="5783186" y="1828495"/>
              <a:ext cx="1345098" cy="448377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671022" y="1391545"/>
              <a:ext cx="140970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i="0" dirty="0">
                  <a:solidFill>
                    <a:srgbClr val="FF0000"/>
                  </a:solidFill>
                </a:rPr>
                <a:t>风机配置拷贝</a:t>
              </a:r>
              <a:endParaRPr lang="en-US" sz="1600" b="1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20236" y="2276872"/>
            <a:ext cx="1944216" cy="1031212"/>
            <a:chOff x="6696236" y="2276872"/>
            <a:chExt cx="1944216" cy="1031212"/>
          </a:xfrm>
        </p:grpSpPr>
        <p:sp>
          <p:nvSpPr>
            <p:cNvPr id="6" name="矩形 7"/>
            <p:cNvSpPr/>
            <p:nvPr/>
          </p:nvSpPr>
          <p:spPr bwMode="auto">
            <a:xfrm>
              <a:off x="6696236" y="2276872"/>
              <a:ext cx="1944216" cy="654750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14346" y="2970899"/>
              <a:ext cx="100076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i="0" dirty="0">
                  <a:solidFill>
                    <a:srgbClr val="FF0000"/>
                  </a:solidFill>
                </a:rPr>
                <a:t>风场选择</a:t>
              </a:r>
              <a:endParaRPr lang="en-US" sz="1600" b="1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220236" y="5085184"/>
            <a:ext cx="1944216" cy="1091962"/>
            <a:chOff x="6696236" y="5085184"/>
            <a:chExt cx="1944216" cy="1091962"/>
          </a:xfrm>
        </p:grpSpPr>
        <p:sp>
          <p:nvSpPr>
            <p:cNvPr id="7" name="矩形 7"/>
            <p:cNvSpPr/>
            <p:nvPr/>
          </p:nvSpPr>
          <p:spPr bwMode="auto">
            <a:xfrm>
              <a:off x="6696236" y="5085184"/>
              <a:ext cx="1944216" cy="654750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28284" y="5839961"/>
              <a:ext cx="100076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i="0" dirty="0">
                  <a:solidFill>
                    <a:srgbClr val="FF0000"/>
                  </a:solidFill>
                </a:rPr>
                <a:t>日期选择</a:t>
              </a:r>
              <a:endParaRPr lang="en-US" sz="1600" b="1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044278" y="2407570"/>
            <a:ext cx="4262908" cy="2826777"/>
            <a:chOff x="1520278" y="2407570"/>
            <a:chExt cx="4262908" cy="2826777"/>
          </a:xfrm>
        </p:grpSpPr>
        <p:sp>
          <p:nvSpPr>
            <p:cNvPr id="11" name="矩形 7"/>
            <p:cNvSpPr/>
            <p:nvPr/>
          </p:nvSpPr>
          <p:spPr bwMode="auto">
            <a:xfrm>
              <a:off x="1520278" y="2407570"/>
              <a:ext cx="4262908" cy="2425585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28156" y="4897162"/>
              <a:ext cx="324993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i="0" dirty="0">
                  <a:solidFill>
                    <a:srgbClr val="FF0000"/>
                  </a:solidFill>
                </a:rPr>
                <a:t>当前风机通道，单击进入修改页面</a:t>
              </a:r>
              <a:endParaRPr lang="en-US" sz="1600" b="1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60707" y="1391545"/>
            <a:ext cx="1683570" cy="849253"/>
            <a:chOff x="1936707" y="1391545"/>
            <a:chExt cx="1683570" cy="849253"/>
          </a:xfrm>
        </p:grpSpPr>
        <p:sp>
          <p:nvSpPr>
            <p:cNvPr id="8" name="矩形 7"/>
            <p:cNvSpPr/>
            <p:nvPr/>
          </p:nvSpPr>
          <p:spPr bwMode="auto">
            <a:xfrm>
              <a:off x="2051720" y="1828495"/>
              <a:ext cx="1332148" cy="412303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36707" y="1391545"/>
              <a:ext cx="168357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i="0" dirty="0">
                  <a:solidFill>
                    <a:srgbClr val="FF0000"/>
                  </a:solidFill>
                </a:rPr>
                <a:t>新建风机配置</a:t>
              </a:r>
              <a:endParaRPr lang="en-US" sz="1600" b="1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21478" y="2405036"/>
            <a:ext cx="1174439" cy="1395808"/>
            <a:chOff x="197478" y="2405036"/>
            <a:chExt cx="1174439" cy="1395808"/>
          </a:xfrm>
        </p:grpSpPr>
        <p:sp>
          <p:nvSpPr>
            <p:cNvPr id="10" name="矩形 7"/>
            <p:cNvSpPr/>
            <p:nvPr/>
          </p:nvSpPr>
          <p:spPr bwMode="auto">
            <a:xfrm>
              <a:off x="377171" y="2405036"/>
              <a:ext cx="810453" cy="526586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7478" y="2970899"/>
              <a:ext cx="117443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i="0" dirty="0">
                  <a:solidFill>
                    <a:srgbClr val="FF0000"/>
                  </a:solidFill>
                </a:rPr>
                <a:t>风机列表，单击选择当前风机</a:t>
              </a:r>
              <a:endParaRPr lang="en-US" sz="1600" b="1" i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183" y="1520788"/>
            <a:ext cx="3861675" cy="482709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系统实现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196752"/>
            <a:ext cx="40677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操作界面</a:t>
            </a:r>
            <a:endParaRPr lang="en-US" altLang="zh-CN" i="0" dirty="0">
              <a:latin typeface="黑体" panose="02010609060101010101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368746" y="1760622"/>
            <a:ext cx="2115186" cy="412304"/>
            <a:chOff x="1844746" y="1760622"/>
            <a:chExt cx="2115186" cy="412304"/>
          </a:xfrm>
        </p:grpSpPr>
        <p:sp>
          <p:nvSpPr>
            <p:cNvPr id="24" name="矩形 23"/>
            <p:cNvSpPr/>
            <p:nvPr/>
          </p:nvSpPr>
          <p:spPr>
            <a:xfrm>
              <a:off x="1844746" y="1760622"/>
              <a:ext cx="1000760" cy="337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i="0" dirty="0">
                  <a:solidFill>
                    <a:srgbClr val="FF0000"/>
                  </a:solidFill>
                </a:rPr>
                <a:t>选择通道</a:t>
              </a:r>
              <a:endParaRPr lang="en-US" altLang="zh-CN" sz="1600" b="1" i="0" dirty="0">
                <a:solidFill>
                  <a:srgbClr val="FF0000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2987824" y="1760624"/>
              <a:ext cx="972108" cy="412302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60368" y="1760622"/>
            <a:ext cx="1923306" cy="412303"/>
            <a:chOff x="4936368" y="1760622"/>
            <a:chExt cx="1923306" cy="412303"/>
          </a:xfrm>
        </p:grpSpPr>
        <p:sp>
          <p:nvSpPr>
            <p:cNvPr id="28" name="矩形 27"/>
            <p:cNvSpPr/>
            <p:nvPr/>
          </p:nvSpPr>
          <p:spPr>
            <a:xfrm>
              <a:off x="5858914" y="1782107"/>
              <a:ext cx="1000760" cy="337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i="0" dirty="0">
                  <a:solidFill>
                    <a:srgbClr val="FF0000"/>
                  </a:solidFill>
                </a:rPr>
                <a:t>选择模型</a:t>
              </a:r>
              <a:endParaRPr lang="en-US" altLang="zh-CN" sz="1600" b="1" i="0" dirty="0">
                <a:solidFill>
                  <a:srgbClr val="FF0000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4936368" y="1760622"/>
              <a:ext cx="895771" cy="412303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75920" y="2823173"/>
            <a:ext cx="4398013" cy="857855"/>
            <a:chOff x="4824028" y="1695146"/>
            <a:chExt cx="4398013" cy="857855"/>
          </a:xfrm>
        </p:grpSpPr>
        <p:sp>
          <p:nvSpPr>
            <p:cNvPr id="32" name="矩形 31"/>
            <p:cNvSpPr/>
            <p:nvPr/>
          </p:nvSpPr>
          <p:spPr>
            <a:xfrm>
              <a:off x="7584207" y="1695146"/>
              <a:ext cx="1637834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600" b="1" i="0" dirty="0">
                  <a:solidFill>
                    <a:srgbClr val="FF0000"/>
                  </a:solidFill>
                </a:rPr>
                <a:t>依次输入模型中各部件的型号、厂家和齿数</a:t>
              </a:r>
              <a:endParaRPr lang="en-US" altLang="zh-CN" sz="1600" b="1" i="0" dirty="0">
                <a:solidFill>
                  <a:srgbClr val="FF0000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 bwMode="auto">
            <a:xfrm>
              <a:off x="4824028" y="1760622"/>
              <a:ext cx="2700300" cy="792379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384033" y="4034865"/>
            <a:ext cx="3132347" cy="1338351"/>
            <a:chOff x="4824028" y="1760622"/>
            <a:chExt cx="4854569" cy="1338351"/>
          </a:xfrm>
        </p:grpSpPr>
        <p:sp>
          <p:nvSpPr>
            <p:cNvPr id="36" name="矩形 35"/>
            <p:cNvSpPr/>
            <p:nvPr/>
          </p:nvSpPr>
          <p:spPr>
            <a:xfrm>
              <a:off x="6853041" y="2002448"/>
              <a:ext cx="2825556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600" b="1" i="0" dirty="0">
                  <a:solidFill>
                    <a:srgbClr val="FF0000"/>
                  </a:solidFill>
                </a:rPr>
                <a:t>依次选择模型中各测点在数据库中对应的真实测点名</a:t>
              </a:r>
              <a:endParaRPr lang="en-US" altLang="zh-CN" sz="1600" b="1" i="0" dirty="0">
                <a:solidFill>
                  <a:srgbClr val="FF0000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4824028" y="1760622"/>
              <a:ext cx="2008786" cy="1338351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5" y="1295400"/>
            <a:ext cx="8209607" cy="5040313"/>
          </a:xfrm>
        </p:spPr>
        <p:txBody>
          <a:bodyPr/>
          <a:lstStyle/>
          <a:p>
            <a:pPr marL="0" indent="0">
              <a:buNone/>
            </a:pPr>
            <a:endParaRPr lang="en-US" altLang="zh-CN" sz="1800" dirty="0"/>
          </a:p>
          <a:p>
            <a:r>
              <a:rPr lang="zh-CN" altLang="en-US" b="1" dirty="0"/>
              <a:t>特征提取</a:t>
            </a:r>
            <a:endParaRPr lang="en-US" altLang="zh-CN" b="1" dirty="0"/>
          </a:p>
          <a:p>
            <a:pPr lvl="1"/>
            <a:r>
              <a:rPr lang="zh-CN" altLang="en-US" sz="2000" dirty="0"/>
              <a:t>结合领域知识从风机机组多测点传感信号中提取频域特征，减小有效数据较少所带来的过拟合风险</a:t>
            </a:r>
            <a:endParaRPr lang="en-US" altLang="zh-CN" sz="2000" dirty="0"/>
          </a:p>
          <a:p>
            <a:pPr lvl="1"/>
            <a:endParaRPr lang="en-US" altLang="zh-CN" sz="1400" dirty="0"/>
          </a:p>
          <a:p>
            <a:r>
              <a:rPr lang="zh-CN" altLang="en-US" b="1" dirty="0"/>
              <a:t>模型方面</a:t>
            </a:r>
            <a:endParaRPr lang="en-US" altLang="zh-CN" b="1" dirty="0"/>
          </a:p>
          <a:p>
            <a:pPr lvl="1" algn="just"/>
            <a:r>
              <a:rPr lang="zh-CN" altLang="en-US" sz="2000" dirty="0"/>
              <a:t>利用</a:t>
            </a:r>
            <a:r>
              <a:rPr lang="en-US" altLang="zh-CN" sz="2000" dirty="0"/>
              <a:t>Easy Ensemble</a:t>
            </a:r>
            <a:r>
              <a:rPr lang="zh-CN" altLang="en-US" sz="2000" dirty="0"/>
              <a:t>框架解决故障诊断应用中类别不平衡和代价敏感共生的问题</a:t>
            </a:r>
          </a:p>
          <a:p>
            <a:pPr lvl="1" algn="just"/>
            <a:r>
              <a:rPr lang="zh-CN" altLang="en-US" sz="2000" dirty="0"/>
              <a:t>进一步应用集成学习方法提升分类器的泛化性能，基分类器包括对数几率回归、随机森林和</a:t>
            </a:r>
            <a:r>
              <a:rPr lang="en-US" altLang="zh-CN" sz="2000" dirty="0" err="1"/>
              <a:t>Xgboost</a:t>
            </a:r>
            <a:endParaRPr lang="en-US" altLang="zh-CN" sz="2000" dirty="0"/>
          </a:p>
          <a:p>
            <a:pPr lvl="1" algn="just"/>
            <a:endParaRPr lang="en-US" altLang="zh-CN" sz="2000" dirty="0"/>
          </a:p>
          <a:p>
            <a:r>
              <a:rPr lang="zh-CN" altLang="en-US" b="1" dirty="0"/>
              <a:t>系统实现</a:t>
            </a:r>
            <a:endParaRPr lang="en-US" altLang="zh-CN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任务目标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1885" y="2204864"/>
            <a:ext cx="3099359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i="0" dirty="0">
                <a:latin typeface="楷体" panose="02010609060101010101" pitchFamily="49" charset="-122"/>
              </a:rPr>
              <a:t>研发专用系统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i="0" dirty="0">
                <a:latin typeface="楷体" panose="02010609060101010101" pitchFamily="49" charset="-122"/>
              </a:rPr>
              <a:t>辅助机械工程师进行</a:t>
            </a:r>
            <a:r>
              <a:rPr lang="zh-CN" altLang="en-US" b="1" i="0" dirty="0">
                <a:solidFill>
                  <a:srgbClr val="339933"/>
                </a:solidFill>
                <a:latin typeface="楷体" panose="02010609060101010101" pitchFamily="49" charset="-122"/>
              </a:rPr>
              <a:t>故障诊断</a:t>
            </a:r>
            <a:endParaRPr lang="zh-CN" altLang="en-US" b="1" i="0" dirty="0">
              <a:latin typeface="楷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i="0" dirty="0">
                <a:latin typeface="楷体" panose="02010609060101010101" pitchFamily="49" charset="-122"/>
              </a:rPr>
              <a:t>并能够对设备进行</a:t>
            </a:r>
            <a:r>
              <a:rPr lang="zh-CN" altLang="en-US" b="1" i="0" dirty="0">
                <a:solidFill>
                  <a:srgbClr val="339933"/>
                </a:solidFill>
                <a:latin typeface="楷体" panose="02010609060101010101" pitchFamily="49" charset="-122"/>
              </a:rPr>
              <a:t>故障预警</a:t>
            </a:r>
            <a:endParaRPr lang="zh-CN" altLang="en-US" i="0" dirty="0">
              <a:latin typeface="楷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i="0" dirty="0">
                <a:latin typeface="楷体" panose="02010609060101010101" pitchFamily="49" charset="-122"/>
              </a:rPr>
              <a:t>减少工程师工作量</a:t>
            </a:r>
            <a:endParaRPr lang="zh-CN" altLang="en-US" i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184" y="1376772"/>
            <a:ext cx="5182255" cy="49081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后续</a:t>
            </a:r>
            <a:endParaRPr lang="en-US" altLang="zh-CN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描述已自动生成"/>
          <p:cNvPicPr>
            <a:picLocks noChangeAspect="1"/>
          </p:cNvPicPr>
          <p:nvPr/>
        </p:nvPicPr>
        <p:blipFill>
          <a:blip r:embed="rId4" cstate="hqprint"/>
          <a:stretch>
            <a:fillRect/>
          </a:stretch>
        </p:blipFill>
        <p:spPr>
          <a:xfrm>
            <a:off x="9770916" y="51266"/>
            <a:ext cx="1640797" cy="1094509"/>
          </a:xfrm>
          <a:prstGeom prst="rect">
            <a:avLst/>
          </a:prstGeom>
        </p:spPr>
      </p:pic>
      <p:cxnSp>
        <p:nvCxnSpPr>
          <p:cNvPr id="4" name="MH_Other_5"/>
          <p:cNvCxnSpPr/>
          <p:nvPr>
            <p:custDataLst>
              <p:tags r:id="rId1"/>
            </p:custDataLst>
          </p:nvPr>
        </p:nvCxnSpPr>
        <p:spPr>
          <a:xfrm>
            <a:off x="609600" y="639226"/>
            <a:ext cx="8944915" cy="0"/>
          </a:xfrm>
          <a:prstGeom prst="line">
            <a:avLst/>
          </a:prstGeom>
          <a:ln w="47625" cmpd="sng">
            <a:gradFill flip="none" rotWithShape="1">
              <a:gsLst>
                <a:gs pos="0">
                  <a:srgbClr val="12A0E9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EF902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57588" y="155322"/>
            <a:ext cx="2526030" cy="423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项目孵化</a:t>
            </a:r>
            <a:r>
              <a:rPr lang="en-US" altLang="zh-CN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-</a:t>
            </a:r>
            <a:r>
              <a:rPr lang="zh-CN" altLang="en-US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智能制造</a:t>
            </a:r>
            <a:endParaRPr lang="en-US" altLang="zh-CN" sz="2160" b="1" dirty="0">
              <a:latin typeface="仿宋" panose="02010609060101010101" pitchFamily="49" charset="-122"/>
              <a:ea typeface="仿宋" panose="02010609060101010101" pitchFamily="49" charset="-122"/>
              <a:cs typeface="Verdana" panose="020B0604030504040204" pitchFamily="34" charset="0"/>
            </a:endParaRPr>
          </a:p>
        </p:txBody>
      </p:sp>
      <p:sp>
        <p:nvSpPr>
          <p:cNvPr id="13" name="内容占位符 4"/>
          <p:cNvSpPr txBox="1"/>
          <p:nvPr/>
        </p:nvSpPr>
        <p:spPr>
          <a:xfrm>
            <a:off x="1084800" y="1166400"/>
            <a:ext cx="5090851" cy="468476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物联网技术将各种信息传感设备和计算机设备进行连接，在虚拟互联网的基础上搭建一个实体的万物互联系统，实现人物、物物通信。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在实际落地应用过程中，会遇到感、传、知、控四大难题，物联网行业如果要生产更大价值以及实现更广的覆盖，这四大难题必须得到解决，这逐渐成为行业共识。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580765" y="1504559"/>
            <a:ext cx="4458942" cy="1767424"/>
            <a:chOff x="4975971" y="1253799"/>
            <a:chExt cx="3715785" cy="147285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rcRect t="309" b="309"/>
            <a:stretch>
              <a:fillRect/>
            </a:stretch>
          </p:blipFill>
          <p:spPr>
            <a:xfrm>
              <a:off x="5082840" y="1253799"/>
              <a:ext cx="810000" cy="810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rcRect l="3333" r="3333"/>
            <a:stretch>
              <a:fillRect/>
            </a:stretch>
          </p:blipFill>
          <p:spPr>
            <a:xfrm>
              <a:off x="5996365" y="1253799"/>
              <a:ext cx="810000" cy="810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rcRect l="2096" r="2096"/>
            <a:stretch>
              <a:fillRect/>
            </a:stretch>
          </p:blipFill>
          <p:spPr>
            <a:xfrm>
              <a:off x="6909891" y="1253799"/>
              <a:ext cx="810000" cy="810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/>
            <a:srcRect l="920" r="920"/>
            <a:stretch>
              <a:fillRect/>
            </a:stretch>
          </p:blipFill>
          <p:spPr>
            <a:xfrm>
              <a:off x="7834051" y="1253799"/>
              <a:ext cx="810000" cy="81000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975971" y="2144039"/>
              <a:ext cx="957982" cy="58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320" b="1" dirty="0">
                  <a:solidFill>
                    <a:srgbClr val="0949EB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传感器部署困难、功耗高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996365" y="2144039"/>
              <a:ext cx="857705" cy="41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320" b="1" dirty="0">
                  <a:solidFill>
                    <a:srgbClr val="0949EB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传输带宽限制、成本高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901043" y="2165594"/>
              <a:ext cx="857705" cy="41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320" b="1" dirty="0">
                  <a:solidFill>
                    <a:srgbClr val="0949EB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端侧无智能、无端云协调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834051" y="2165594"/>
              <a:ext cx="857705" cy="41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320" b="1" dirty="0">
                  <a:solidFill>
                    <a:srgbClr val="0949EB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设备指令无反向控制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454728" y="3615173"/>
            <a:ext cx="2893483" cy="2888652"/>
            <a:chOff x="5704273" y="3012644"/>
            <a:chExt cx="2411236" cy="2407210"/>
          </a:xfrm>
        </p:grpSpPr>
        <p:grpSp>
          <p:nvGrpSpPr>
            <p:cNvPr id="6" name="组合 5"/>
            <p:cNvGrpSpPr/>
            <p:nvPr/>
          </p:nvGrpSpPr>
          <p:grpSpPr>
            <a:xfrm>
              <a:off x="5704273" y="3012644"/>
              <a:ext cx="2411236" cy="2407210"/>
              <a:chOff x="2728823" y="2285211"/>
              <a:chExt cx="2700000" cy="2700000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2728823" y="2285211"/>
                <a:ext cx="2700000" cy="27000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818823" y="2375211"/>
                <a:ext cx="2520000" cy="252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034412" y="2590800"/>
                <a:ext cx="2088822" cy="20888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 dirty="0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311326" y="2867714"/>
                <a:ext cx="1534994" cy="153499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567812" y="3124200"/>
                <a:ext cx="1022022" cy="1022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821866" y="3378254"/>
                <a:ext cx="513914" cy="5139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6050916" y="3566952"/>
              <a:ext cx="1717947" cy="1198033"/>
            </a:xfrm>
            <a:prstGeom prst="rect">
              <a:avLst/>
            </a:prstGeom>
            <a:noFill/>
          </p:spPr>
          <p:txBody>
            <a:bodyPr wrap="square" lIns="109728" tIns="54864" rIns="109728" bIns="54864">
              <a:spAutoFit/>
            </a:bodyPr>
            <a:lstStyle/>
            <a:p>
              <a:pPr algn="ctr"/>
              <a:r>
                <a:rPr lang="zh-CN" altLang="en-US" sz="432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949E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</a:rPr>
                <a:t>有感知</a:t>
              </a:r>
              <a:endParaRPr lang="en-US" altLang="zh-CN" sz="432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949E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r>
                <a:rPr lang="zh-CN" altLang="en-US" sz="432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</a:rPr>
                <a:t>无智能</a:t>
              </a:r>
              <a:endParaRPr lang="zh-CN" altLang="en-US" sz="432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084800" y="1166400"/>
            <a:ext cx="5372803" cy="4587503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为解决传统制造业物联网的四大痛点，研究院结合自身优势孵化了南京物通物语有限公司，致力于将前沿的人工智能算法产业化、集成化，打造业界领先的智能物联网技术与产品。</a:t>
            </a:r>
          </a:p>
          <a:p>
            <a:pPr algn="just">
              <a:lnSpc>
                <a:spcPct val="12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借助研究院在特征学习、集成学习、多示例多标记学习等领域的技术沉淀，开展高精传动机械、智能机器人、自动驾驶等领域的智能检测设备的研发和制造。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03634" y="1616579"/>
            <a:ext cx="4395997" cy="1518008"/>
            <a:chOff x="5161695" y="1347149"/>
            <a:chExt cx="3663331" cy="1265007"/>
          </a:xfrm>
        </p:grpSpPr>
        <p:pic>
          <p:nvPicPr>
            <p:cNvPr id="1151" name="图片 1150"/>
            <p:cNvPicPr>
              <a:picLocks noChangeAspect="1"/>
            </p:cNvPicPr>
            <p:nvPr/>
          </p:nvPicPr>
          <p:blipFill>
            <a:blip r:embed="rId3"/>
            <a:srcRect l="272" r="272"/>
            <a:stretch>
              <a:fillRect/>
            </a:stretch>
          </p:blipFill>
          <p:spPr>
            <a:xfrm>
              <a:off x="5229924" y="1347149"/>
              <a:ext cx="810000" cy="810000"/>
            </a:xfrm>
            <a:prstGeom prst="rect">
              <a:avLst/>
            </a:prstGeom>
          </p:spPr>
        </p:pic>
        <p:pic>
          <p:nvPicPr>
            <p:cNvPr id="1152" name="图片 1151"/>
            <p:cNvPicPr>
              <a:picLocks noChangeAspect="1"/>
            </p:cNvPicPr>
            <p:nvPr/>
          </p:nvPicPr>
          <p:blipFill>
            <a:blip r:embed="rId4"/>
            <a:srcRect l="806" r="806"/>
            <a:stretch>
              <a:fillRect/>
            </a:stretch>
          </p:blipFill>
          <p:spPr>
            <a:xfrm>
              <a:off x="6137514" y="1347149"/>
              <a:ext cx="810000" cy="810000"/>
            </a:xfrm>
            <a:prstGeom prst="rect">
              <a:avLst/>
            </a:prstGeom>
          </p:spPr>
        </p:pic>
        <p:pic>
          <p:nvPicPr>
            <p:cNvPr id="1153" name="图片 1152"/>
            <p:cNvPicPr>
              <a:picLocks noChangeAspect="1"/>
            </p:cNvPicPr>
            <p:nvPr/>
          </p:nvPicPr>
          <p:blipFill>
            <a:blip r:embed="rId5"/>
            <a:srcRect l="272" r="272"/>
            <a:stretch>
              <a:fillRect/>
            </a:stretch>
          </p:blipFill>
          <p:spPr>
            <a:xfrm>
              <a:off x="7045104" y="1347149"/>
              <a:ext cx="810000" cy="810000"/>
            </a:xfrm>
            <a:prstGeom prst="rect">
              <a:avLst/>
            </a:prstGeom>
          </p:spPr>
        </p:pic>
        <p:pic>
          <p:nvPicPr>
            <p:cNvPr id="1154" name="图片 1153"/>
            <p:cNvPicPr>
              <a:picLocks noChangeAspect="1"/>
            </p:cNvPicPr>
            <p:nvPr/>
          </p:nvPicPr>
          <p:blipFill>
            <a:blip r:embed="rId6"/>
            <a:srcRect l="543" r="543"/>
            <a:stretch>
              <a:fillRect/>
            </a:stretch>
          </p:blipFill>
          <p:spPr>
            <a:xfrm>
              <a:off x="7952694" y="1347149"/>
              <a:ext cx="810000" cy="810000"/>
            </a:xfrm>
            <a:prstGeom prst="rect">
              <a:avLst/>
            </a:prstGeom>
          </p:spPr>
        </p:pic>
        <p:sp>
          <p:nvSpPr>
            <p:cNvPr id="1155" name="文本框 1154"/>
            <p:cNvSpPr txBox="1"/>
            <p:nvPr/>
          </p:nvSpPr>
          <p:spPr>
            <a:xfrm>
              <a:off x="5161695" y="2198348"/>
              <a:ext cx="857705" cy="41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低功耗</a:t>
              </a:r>
              <a:endParaRPr lang="en-US" altLang="zh-CN" sz="132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r>
                <a:rPr lang="zh-CN" altLang="en-US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硬件</a:t>
              </a:r>
            </a:p>
          </p:txBody>
        </p:sp>
        <p:sp>
          <p:nvSpPr>
            <p:cNvPr id="1156" name="文本框 1155"/>
            <p:cNvSpPr txBox="1"/>
            <p:nvPr/>
          </p:nvSpPr>
          <p:spPr>
            <a:xfrm>
              <a:off x="6096904" y="2198348"/>
              <a:ext cx="857705" cy="41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云端</a:t>
              </a:r>
              <a:r>
                <a:rPr lang="en-US" altLang="zh-CN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AI</a:t>
              </a:r>
            </a:p>
            <a:p>
              <a:pPr algn="ctr"/>
              <a:r>
                <a:rPr lang="zh-CN" altLang="en-US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算法</a:t>
              </a:r>
            </a:p>
          </p:txBody>
        </p:sp>
        <p:sp>
          <p:nvSpPr>
            <p:cNvPr id="1157" name="文本框 1156"/>
            <p:cNvSpPr txBox="1"/>
            <p:nvPr/>
          </p:nvSpPr>
          <p:spPr>
            <a:xfrm>
              <a:off x="7032113" y="2198348"/>
              <a:ext cx="857705" cy="41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端侧</a:t>
              </a:r>
              <a:endParaRPr lang="en-US" altLang="zh-CN" sz="132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r>
                <a:rPr lang="zh-CN" altLang="en-US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智能</a:t>
              </a:r>
            </a:p>
          </p:txBody>
        </p:sp>
        <p:sp>
          <p:nvSpPr>
            <p:cNvPr id="1158" name="文本框 1157"/>
            <p:cNvSpPr txBox="1"/>
            <p:nvPr/>
          </p:nvSpPr>
          <p:spPr>
            <a:xfrm>
              <a:off x="7967321" y="2198348"/>
              <a:ext cx="857705" cy="41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反向</a:t>
              </a:r>
              <a:endParaRPr lang="en-US" altLang="zh-CN" sz="132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r>
                <a:rPr lang="zh-CN" altLang="en-US" sz="132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控制</a:t>
              </a:r>
            </a:p>
          </p:txBody>
        </p:sp>
      </p:grpSp>
      <p:pic>
        <p:nvPicPr>
          <p:cNvPr id="14" name="图片 13" descr="图片包含 游戏机&#10;&#10;描述已自动生成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9770916" y="51266"/>
            <a:ext cx="1640797" cy="1094509"/>
          </a:xfrm>
          <a:prstGeom prst="rect">
            <a:avLst/>
          </a:prstGeom>
        </p:spPr>
      </p:pic>
      <p:cxnSp>
        <p:nvCxnSpPr>
          <p:cNvPr id="15" name="MH_Other_5"/>
          <p:cNvCxnSpPr/>
          <p:nvPr>
            <p:custDataLst>
              <p:tags r:id="rId1"/>
            </p:custDataLst>
          </p:nvPr>
        </p:nvCxnSpPr>
        <p:spPr>
          <a:xfrm>
            <a:off x="609600" y="639226"/>
            <a:ext cx="8944915" cy="0"/>
          </a:xfrm>
          <a:prstGeom prst="line">
            <a:avLst/>
          </a:prstGeom>
          <a:ln w="47625" cmpd="sng">
            <a:gradFill flip="none" rotWithShape="1">
              <a:gsLst>
                <a:gs pos="0">
                  <a:srgbClr val="12A0E9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EF902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57588" y="155322"/>
            <a:ext cx="2526030" cy="423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项目孵化</a:t>
            </a:r>
            <a:r>
              <a:rPr lang="en-US" altLang="zh-CN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-</a:t>
            </a:r>
            <a:r>
              <a:rPr lang="zh-CN" altLang="en-US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智能制造</a:t>
            </a:r>
            <a:endParaRPr lang="en-US" altLang="zh-CN" sz="2160" b="1" dirty="0">
              <a:latin typeface="仿宋" panose="02010609060101010101" pitchFamily="49" charset="-122"/>
              <a:ea typeface="仿宋" panose="02010609060101010101" pitchFamily="49" charset="-122"/>
              <a:cs typeface="Verdana" panose="020B060403050404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233" y="5863188"/>
            <a:ext cx="1885661" cy="86397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601394" y="3330122"/>
            <a:ext cx="2893483" cy="2888652"/>
            <a:chOff x="5826495" y="2775102"/>
            <a:chExt cx="2411236" cy="2407210"/>
          </a:xfrm>
        </p:grpSpPr>
        <p:grpSp>
          <p:nvGrpSpPr>
            <p:cNvPr id="21" name="组合 20"/>
            <p:cNvGrpSpPr/>
            <p:nvPr/>
          </p:nvGrpSpPr>
          <p:grpSpPr>
            <a:xfrm>
              <a:off x="5826495" y="2775102"/>
              <a:ext cx="2411236" cy="2407210"/>
              <a:chOff x="2728823" y="2285211"/>
              <a:chExt cx="2700000" cy="270000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728823" y="2285211"/>
                <a:ext cx="2700000" cy="27000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818823" y="2375211"/>
                <a:ext cx="2520000" cy="252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 dirty="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034412" y="2590800"/>
                <a:ext cx="2088822" cy="20888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 dirty="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311326" y="2867714"/>
                <a:ext cx="1534994" cy="153499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567812" y="3124200"/>
                <a:ext cx="1022022" cy="1022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821866" y="3378254"/>
                <a:ext cx="513914" cy="5139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60"/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6173138" y="3366712"/>
              <a:ext cx="1717947" cy="1198033"/>
            </a:xfrm>
            <a:prstGeom prst="rect">
              <a:avLst/>
            </a:prstGeom>
            <a:noFill/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zh-CN" altLang="en-US" sz="432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949E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</a:rPr>
                <a:t>通万物</a:t>
              </a:r>
              <a:r>
                <a:rPr lang="zh-CN" altLang="en-US" sz="432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</a:rPr>
                <a:t>自进化！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780287" y="872987"/>
            <a:ext cx="6210871" cy="2502194"/>
          </a:xfrm>
        </p:spPr>
        <p:txBody>
          <a:bodyPr>
            <a:noAutofit/>
          </a:bodyPr>
          <a:lstStyle/>
          <a:p>
            <a:pPr indent="0" algn="just">
              <a:lnSpc>
                <a:spcPct val="120000"/>
              </a:lnSpc>
              <a:buNone/>
            </a:pPr>
            <a:r>
              <a:rPr lang="zh-CN" altLang="en-US" sz="2160" dirty="0">
                <a:latin typeface="仿宋" panose="02010609060101010101" pitchFamily="49" charset="-122"/>
                <a:ea typeface="仿宋" panose="02010609060101010101" pitchFamily="49" charset="-122"/>
              </a:rPr>
              <a:t>在大型机械风机运维系统中，使用人工维护和定期检修的方法不仅维护成本，还耽误生产线的正常运行。物通物语在风机故障诊断方面通过传感器获取信号，利用机器学习技术对轴承、齿轮等部件的运转状态进行预测，减少维护成本，提高生产线运行效率。</a:t>
            </a:r>
            <a:endParaRPr lang="en-US" altLang="zh-CN" sz="216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5868661" y="1245462"/>
          <a:ext cx="6278238" cy="438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图片 10" descr="图片包含 游戏机&#10;&#10;描述已自动生成"/>
          <p:cNvPicPr>
            <a:picLocks noChangeAspect="1"/>
          </p:cNvPicPr>
          <p:nvPr/>
        </p:nvPicPr>
        <p:blipFill>
          <a:blip r:embed="rId9" cstate="hqprint"/>
          <a:stretch>
            <a:fillRect/>
          </a:stretch>
        </p:blipFill>
        <p:spPr>
          <a:xfrm>
            <a:off x="9770916" y="51266"/>
            <a:ext cx="1640797" cy="1094509"/>
          </a:xfrm>
          <a:prstGeom prst="rect">
            <a:avLst/>
          </a:prstGeom>
        </p:spPr>
      </p:pic>
      <p:cxnSp>
        <p:nvCxnSpPr>
          <p:cNvPr id="12" name="MH_Other_5"/>
          <p:cNvCxnSpPr/>
          <p:nvPr>
            <p:custDataLst>
              <p:tags r:id="rId1"/>
            </p:custDataLst>
          </p:nvPr>
        </p:nvCxnSpPr>
        <p:spPr>
          <a:xfrm>
            <a:off x="609600" y="639226"/>
            <a:ext cx="8944915" cy="0"/>
          </a:xfrm>
          <a:prstGeom prst="line">
            <a:avLst/>
          </a:prstGeom>
          <a:ln w="47625" cmpd="sng">
            <a:gradFill flip="none" rotWithShape="1">
              <a:gsLst>
                <a:gs pos="0">
                  <a:srgbClr val="12A0E9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EF902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57588" y="155322"/>
            <a:ext cx="2526030" cy="423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项目孵化</a:t>
            </a:r>
            <a:r>
              <a:rPr lang="en-US" altLang="zh-CN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-</a:t>
            </a:r>
            <a:r>
              <a:rPr lang="zh-CN" altLang="en-US" sz="2160" b="1" dirty="0">
                <a:latin typeface="仿宋" panose="02010609060101010101" pitchFamily="49" charset="-122"/>
                <a:ea typeface="仿宋" panose="02010609060101010101" pitchFamily="49" charset="-122"/>
                <a:cs typeface="Verdana" panose="020B0604030504040204" pitchFamily="34" charset="0"/>
              </a:rPr>
              <a:t>智能制造</a:t>
            </a:r>
            <a:endParaRPr lang="en-US" altLang="zh-CN" sz="2160" b="1" dirty="0">
              <a:latin typeface="仿宋" panose="02010609060101010101" pitchFamily="49" charset="-122"/>
              <a:ea typeface="仿宋" panose="02010609060101010101" pitchFamily="49" charset="-122"/>
              <a:cs typeface="Verdana" panose="020B060403050404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50519" y="3307872"/>
            <a:ext cx="6987628" cy="3318558"/>
            <a:chOff x="230949" y="2812652"/>
            <a:chExt cx="5823023" cy="276546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 flipH="1">
              <a:off x="758319" y="2450702"/>
              <a:ext cx="2171703" cy="289560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1"/>
            <a:srcRect b="6715"/>
            <a:stretch>
              <a:fillRect/>
            </a:stretch>
          </p:blipFill>
          <p:spPr>
            <a:xfrm rot="5400000" flipH="1">
              <a:off x="3617541" y="3141686"/>
              <a:ext cx="2171705" cy="270115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30949" y="4533012"/>
              <a:ext cx="1509909" cy="352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60" b="1" dirty="0">
                  <a:solidFill>
                    <a:srgbClr val="C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轴承开裂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233925" y="5182312"/>
              <a:ext cx="1338075" cy="352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60" b="1" dirty="0">
                  <a:solidFill>
                    <a:srgbClr val="C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齿轮开裂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0260" y="3711164"/>
              <a:ext cx="1571384" cy="71998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3925430" y="910214"/>
            <a:ext cx="4560849" cy="70675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000" b="1" dirty="0">
                <a:solidFill>
                  <a:srgbClr val="FF0000"/>
                </a:solidFill>
              </a:rPr>
              <a:t>前往下一站</a:t>
            </a:r>
            <a:r>
              <a:rPr lang="en-US" altLang="zh-CN" sz="4000" b="1" dirty="0">
                <a:solidFill>
                  <a:srgbClr val="FF0000"/>
                </a:solidFill>
              </a:rPr>
              <a:t>……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44" y="1675979"/>
            <a:ext cx="7861512" cy="4583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任务目标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>
                <a:solidFill>
                  <a:srgbClr val="0000FF"/>
                </a:solidFill>
              </a:rPr>
              <a:t>数据来源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en-US" altLang="zh-CN" sz="1800" dirty="0"/>
          </a:p>
          <a:p>
            <a:r>
              <a:rPr lang="zh-CN" altLang="en-US" dirty="0"/>
              <a:t>特征提取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分类模型</a:t>
            </a:r>
            <a:endParaRPr lang="en-US" altLang="zh-CN" dirty="0"/>
          </a:p>
          <a:p>
            <a:endParaRPr lang="en-US" altLang="zh-CN" sz="1800" dirty="0"/>
          </a:p>
          <a:p>
            <a:r>
              <a:rPr lang="zh-CN" altLang="en-US" dirty="0"/>
              <a:t>系统实现</a:t>
            </a:r>
            <a:endParaRPr lang="en-US" altLang="zh-CN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数据来源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190821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标记确定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4825" y="1931588"/>
            <a:ext cx="3637099" cy="409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黄花梁风场</a:t>
            </a:r>
            <a:r>
              <a:rPr lang="en-US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2013</a:t>
            </a:r>
            <a:r>
              <a:rPr lang="zh-CN" altLang="en-US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年的风机简易报告。报告中包含对风机状态的描述，并在风机层面给出了评分，其取值范围为</a:t>
            </a:r>
            <a:r>
              <a:rPr lang="en-US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– 5</a:t>
            </a:r>
            <a:r>
              <a:rPr lang="zh-CN" altLang="en-US" sz="2000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sz="2000" i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i="0" dirty="0">
                <a:solidFill>
                  <a:srgbClr val="3399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 </a:t>
            </a:r>
            <a:r>
              <a:rPr lang="zh-CN" altLang="en-US" sz="2000" i="0" dirty="0">
                <a:solidFill>
                  <a:srgbClr val="3399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设备状态良好（绿色）</a:t>
            </a:r>
            <a:endParaRPr lang="en-US" sz="2000" i="0" dirty="0">
              <a:solidFill>
                <a:srgbClr val="339933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i="0" dirty="0">
                <a:solidFill>
                  <a:srgbClr val="3399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zh-CN" altLang="en-US" sz="2000" i="0" dirty="0">
                <a:solidFill>
                  <a:srgbClr val="3399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设备有轻微故障，设备可以继续运行（绿色）</a:t>
            </a:r>
            <a:endParaRPr lang="en-US" sz="2000" i="0" dirty="0">
              <a:solidFill>
                <a:srgbClr val="339933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i="0" dirty="0">
                <a:solidFill>
                  <a:srgbClr val="FFD93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</a:t>
            </a:r>
            <a:r>
              <a:rPr lang="zh-CN" altLang="en-US" sz="2000" i="0" dirty="0">
                <a:solidFill>
                  <a:srgbClr val="FFD93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设备有明显故障，设备可以继续运行，但需要加强巡检或监测（黄色）</a:t>
            </a:r>
            <a:endParaRPr lang="en-US" sz="2000" i="0" dirty="0">
              <a:solidFill>
                <a:srgbClr val="FFD935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i="0" dirty="0">
                <a:solidFill>
                  <a:srgbClr val="F290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 </a:t>
            </a:r>
            <a:r>
              <a:rPr lang="zh-CN" altLang="en-US" sz="2000" i="0" dirty="0">
                <a:solidFill>
                  <a:srgbClr val="F2900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设备有较大故障，需尽快安排设备检修（橙色）</a:t>
            </a:r>
            <a:endParaRPr lang="en-US" sz="2000" i="0" dirty="0">
              <a:solidFill>
                <a:srgbClr val="F2900E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  </a:t>
            </a:r>
            <a:r>
              <a:rPr lang="zh-CN" altLang="en-US" sz="2000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马上停机检修（红色）</a:t>
            </a:r>
            <a:endParaRPr lang="en-US" sz="2000" i="0" dirty="0">
              <a:solidFill>
                <a:srgbClr val="FF0000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924" y="1694130"/>
            <a:ext cx="5129857" cy="433088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5627948" y="4689140"/>
            <a:ext cx="4752528" cy="1335876"/>
          </a:xfrm>
          <a:prstGeom prst="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5636497" y="2924944"/>
            <a:ext cx="4752528" cy="936104"/>
          </a:xfrm>
          <a:prstGeom prst="rect">
            <a:avLst/>
          </a:prstGeom>
          <a:noFill/>
          <a:ln w="57150">
            <a:solidFill>
              <a:srgbClr val="FCF305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636497" y="1638318"/>
            <a:ext cx="4752528" cy="1358634"/>
          </a:xfrm>
          <a:prstGeom prst="rect">
            <a:avLst/>
          </a:prstGeom>
          <a:noFill/>
          <a:ln w="57150">
            <a:solidFill>
              <a:srgbClr val="F5A84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5636497" y="3860092"/>
            <a:ext cx="4752528" cy="829048"/>
          </a:xfrm>
          <a:prstGeom prst="rect">
            <a:avLst/>
          </a:prstGeom>
          <a:noFill/>
          <a:ln w="57150">
            <a:solidFill>
              <a:srgbClr val="DD0806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数据来源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190821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标记确定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8536" y="1845689"/>
            <a:ext cx="4307464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每台风机对应一个标记</a:t>
            </a:r>
            <a:endParaRPr lang="en-US" altLang="zh-CN" sz="20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风机又可以进一步细分为主轴、发电机、齿轮箱三个部件</a:t>
            </a:r>
            <a:endParaRPr lang="en-US" altLang="zh-CN" sz="20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每个部件又进一步划分为多个通道（每台风机三个部件共有</a:t>
            </a:r>
            <a:r>
              <a:rPr lang="en-US" altLang="zh-CN" sz="2000" i="0" dirty="0">
                <a:ea typeface="宋体" panose="02010600030101010101" pitchFamily="2" charset="-122"/>
              </a:rPr>
              <a:t>8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个通道，包括</a:t>
            </a:r>
            <a:r>
              <a:rPr lang="en-US" altLang="zh-CN" sz="2000" i="0" dirty="0">
                <a:ea typeface="宋体" panose="02010600030101010101" pitchFamily="2" charset="-122"/>
              </a:rPr>
              <a:t>MB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ea typeface="宋体" panose="02010600030101010101" pitchFamily="2" charset="-122"/>
              </a:rPr>
              <a:t>Gear Input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ea typeface="宋体" panose="02010600030101010101" pitchFamily="2" charset="-122"/>
              </a:rPr>
              <a:t>Gear </a:t>
            </a:r>
            <a:r>
              <a:rPr lang="en-US" altLang="zh-CN" sz="2000" i="0" dirty="0" err="1">
                <a:ea typeface="宋体" panose="02010600030101010101" pitchFamily="2" charset="-122"/>
              </a:rPr>
              <a:t>Pl.Stage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ea typeface="宋体" panose="02010600030101010101" pitchFamily="2" charset="-122"/>
              </a:rPr>
              <a:t>Gear LSS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ea typeface="宋体" panose="02010600030101010101" pitchFamily="2" charset="-122"/>
              </a:rPr>
              <a:t>Gear IMS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ea typeface="宋体" panose="02010600030101010101" pitchFamily="2" charset="-122"/>
              </a:rPr>
              <a:t>Gear HSS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>
                <a:ea typeface="宋体" panose="02010600030101010101" pitchFamily="2" charset="-122"/>
              </a:rPr>
              <a:t>Geno DS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i="0" dirty="0">
                <a:ea typeface="宋体" panose="02010600030101010101" pitchFamily="2" charset="-122"/>
              </a:rPr>
              <a:t>Geno NDS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每个通道进一步包含若干测点</a:t>
            </a:r>
            <a:endParaRPr lang="en-US" altLang="zh-CN" sz="2000" i="0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233258" y="1232465"/>
            <a:ext cx="3468809" cy="5040852"/>
            <a:chOff x="4388598" y="1232463"/>
            <a:chExt cx="3468809" cy="504085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8598" y="1232464"/>
              <a:ext cx="1750830" cy="50408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7238" y="1232463"/>
              <a:ext cx="1700169" cy="504085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788536" y="4949877"/>
            <a:ext cx="4444722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时域和频域数据在测点层级给出，分类任务处于</a:t>
            </a:r>
            <a:r>
              <a:rPr lang="zh-CN" altLang="zh-CN" sz="2000" b="1" i="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通道层级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。只要一个通道出问题，其所属的部件就有问题，进而所属的风机也将呈现有问题的状态。</a:t>
            </a:r>
            <a:endParaRPr lang="zh-CN" altLang="en-US" sz="2000" i="0" dirty="0"/>
          </a:p>
        </p:txBody>
      </p:sp>
      <p:sp>
        <p:nvSpPr>
          <p:cNvPr id="11" name="矩形 7"/>
          <p:cNvSpPr/>
          <p:nvPr/>
        </p:nvSpPr>
        <p:spPr bwMode="auto">
          <a:xfrm>
            <a:off x="6384032" y="1540463"/>
            <a:ext cx="1737314" cy="4732853"/>
          </a:xfrm>
          <a:prstGeom prst="rect">
            <a:avLst/>
          </a:prstGeom>
          <a:noFill/>
          <a:ln w="28575" cap="flat" cmpd="sng" algn="ctr">
            <a:solidFill>
              <a:srgbClr val="FFD9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83361" y="1694132"/>
            <a:ext cx="1574122" cy="4579184"/>
            <a:chOff x="4959361" y="1694130"/>
            <a:chExt cx="1574122" cy="4579184"/>
          </a:xfrm>
        </p:grpSpPr>
        <p:sp>
          <p:nvSpPr>
            <p:cNvPr id="12" name="矩形 7"/>
            <p:cNvSpPr/>
            <p:nvPr/>
          </p:nvSpPr>
          <p:spPr bwMode="auto">
            <a:xfrm>
              <a:off x="4959361" y="1694130"/>
              <a:ext cx="1574122" cy="654750"/>
            </a:xfrm>
            <a:prstGeom prst="rect">
              <a:avLst/>
            </a:prstGeom>
            <a:noFill/>
            <a:ln w="28575" cap="flat" cmpd="sng" algn="ctr">
              <a:solidFill>
                <a:srgbClr val="F2900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7"/>
            <p:cNvSpPr/>
            <p:nvPr/>
          </p:nvSpPr>
          <p:spPr bwMode="auto">
            <a:xfrm>
              <a:off x="4959361" y="2348880"/>
              <a:ext cx="1574122" cy="2988332"/>
            </a:xfrm>
            <a:prstGeom prst="rect">
              <a:avLst/>
            </a:prstGeom>
            <a:noFill/>
            <a:ln w="28575" cap="flat" cmpd="sng" algn="ctr">
              <a:solidFill>
                <a:srgbClr val="F2900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矩形 7"/>
            <p:cNvSpPr/>
            <p:nvPr/>
          </p:nvSpPr>
          <p:spPr bwMode="auto">
            <a:xfrm>
              <a:off x="4959361" y="5337211"/>
              <a:ext cx="1574122" cy="936103"/>
            </a:xfrm>
            <a:prstGeom prst="rect">
              <a:avLst/>
            </a:prstGeom>
            <a:noFill/>
            <a:ln w="28575" cap="flat" cmpd="sng" algn="ctr">
              <a:solidFill>
                <a:srgbClr val="F2900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00055" y="1694130"/>
            <a:ext cx="1395389" cy="4569773"/>
            <a:chOff x="5058524" y="1694130"/>
            <a:chExt cx="1395389" cy="4569773"/>
          </a:xfrm>
        </p:grpSpPr>
        <p:sp>
          <p:nvSpPr>
            <p:cNvPr id="16" name="矩形 7"/>
            <p:cNvSpPr/>
            <p:nvPr/>
          </p:nvSpPr>
          <p:spPr bwMode="auto">
            <a:xfrm>
              <a:off x="5058524" y="1694130"/>
              <a:ext cx="1391738" cy="65475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7" name="矩形 7"/>
            <p:cNvSpPr/>
            <p:nvPr/>
          </p:nvSpPr>
          <p:spPr bwMode="auto">
            <a:xfrm>
              <a:off x="5058525" y="2346478"/>
              <a:ext cx="1390486" cy="65047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矩形 7"/>
            <p:cNvSpPr/>
            <p:nvPr/>
          </p:nvSpPr>
          <p:spPr bwMode="auto">
            <a:xfrm>
              <a:off x="5058524" y="2998005"/>
              <a:ext cx="1391737" cy="59134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矩形 7"/>
            <p:cNvSpPr/>
            <p:nvPr/>
          </p:nvSpPr>
          <p:spPr bwMode="auto">
            <a:xfrm>
              <a:off x="5059069" y="3589345"/>
              <a:ext cx="1389941" cy="70919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" name="矩形 7"/>
            <p:cNvSpPr/>
            <p:nvPr/>
          </p:nvSpPr>
          <p:spPr bwMode="auto">
            <a:xfrm>
              <a:off x="5058524" y="4293096"/>
              <a:ext cx="1391737" cy="53758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" name="矩形 7"/>
            <p:cNvSpPr/>
            <p:nvPr/>
          </p:nvSpPr>
          <p:spPr bwMode="auto">
            <a:xfrm>
              <a:off x="5058524" y="4832172"/>
              <a:ext cx="1395389" cy="505038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" name="矩形 7"/>
            <p:cNvSpPr/>
            <p:nvPr/>
          </p:nvSpPr>
          <p:spPr bwMode="auto">
            <a:xfrm>
              <a:off x="5058524" y="5337211"/>
              <a:ext cx="1390485" cy="41906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" name="矩形 7"/>
            <p:cNvSpPr/>
            <p:nvPr/>
          </p:nvSpPr>
          <p:spPr bwMode="auto">
            <a:xfrm>
              <a:off x="5059294" y="5756277"/>
              <a:ext cx="1390967" cy="50762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数据来源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190821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标记确定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4824" y="1592796"/>
            <a:ext cx="8713663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通过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仔细阅读原始报告中对风机、部件（主轴、发电机、齿轮箱）和通道（如发电机前端、后端、齿轮箱低速级、高速级、行星级等）状态的文字描述，并比对了风机层面的标记，最终手动给出了通道层级的标记。</a:t>
            </a:r>
            <a:endParaRPr lang="zh-CN" altLang="en-US" sz="2000" i="0" dirty="0"/>
          </a:p>
        </p:txBody>
      </p:sp>
      <p:sp>
        <p:nvSpPr>
          <p:cNvPr id="10" name="矩形 9"/>
          <p:cNvSpPr/>
          <p:nvPr/>
        </p:nvSpPr>
        <p:spPr>
          <a:xfrm>
            <a:off x="1777623" y="5673442"/>
            <a:ext cx="861462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在构造样本时，我们会把属于</a:t>
            </a:r>
            <a:r>
              <a:rPr lang="zh-CN" altLang="zh-CN" sz="2000" b="1" i="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相同通道的测点的特征进行拼接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，从而得到通道层级的特征向量，最终与手动标注的通道层级的标记一起形成有标记样本。</a:t>
            </a:r>
            <a:endParaRPr lang="zh-CN" altLang="en-US" sz="2000" i="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47" y="2671883"/>
            <a:ext cx="8088575" cy="29533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数据来源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6242" y="1232465"/>
            <a:ext cx="190821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i="0" dirty="0">
                <a:latin typeface="黑体" panose="02010609060101010101" charset="-122"/>
                <a:ea typeface="宋体" panose="02010600030101010101" pitchFamily="2" charset="-122"/>
                <a:cs typeface="宋体" panose="02010600030101010101" pitchFamily="2" charset="-122"/>
              </a:rPr>
              <a:t>输入量</a:t>
            </a:r>
            <a:endParaRPr lang="en-US" sz="2000" i="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4824" y="1628800"/>
            <a:ext cx="85696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除了简易报告以外，南高齿以第三方数据库</a:t>
            </a:r>
            <a:r>
              <a:rPr lang="en-US" altLang="zh-CN" sz="2000" i="0" dirty="0">
                <a:ea typeface="宋体" panose="02010600030101010101" pitchFamily="2" charset="-122"/>
              </a:rPr>
              <a:t>Observer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为媒介向我们提供原始时域和频域数据，这两者即为整个项目的输入量。</a:t>
            </a:r>
            <a:endParaRPr lang="zh-CN" altLang="en-US" sz="2000" i="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2332330"/>
            <a:ext cx="7309596" cy="38915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70313" y="3465004"/>
            <a:ext cx="6067204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i="0" dirty="0">
                <a:ea typeface="宋体" panose="02010600030101010101" pitchFamily="2" charset="-122"/>
              </a:rPr>
              <a:t>Observer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数据库加密，无法直接对数据库的原始数据进行批量提取和处理</a:t>
            </a:r>
            <a:r>
              <a:rPr lang="zh-CN" altLang="en-US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，因此采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用键盘宏录制软件</a:t>
            </a:r>
            <a:r>
              <a:rPr lang="en-US" altLang="zh-CN" sz="2000" i="0" dirty="0" err="1">
                <a:ea typeface="宋体" panose="02010600030101010101" pitchFamily="2" charset="-122"/>
              </a:rPr>
              <a:t>Autoit</a:t>
            </a:r>
            <a:r>
              <a:rPr lang="zh-CN" altLang="zh-CN" sz="2000" i="0" dirty="0">
                <a:ea typeface="宋体" panose="02010600030101010101" pitchFamily="2" charset="-122"/>
                <a:cs typeface="Times New Roman" panose="02020603050405020304" pitchFamily="18" charset="0"/>
              </a:rPr>
              <a:t>模拟人工鼠标点击和键盘输入操作来导出数据</a:t>
            </a:r>
            <a:endParaRPr lang="zh-CN" altLang="en-US" sz="2000" i="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13" y="4509421"/>
            <a:ext cx="2514286" cy="5619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19211707"/>
  <p:tag name="MH_LIBRARY" val="GRAPHIC"/>
  <p:tag name="MH_TYPE" val="Other"/>
  <p:tag name="MH_ORDER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19211707"/>
  <p:tag name="MH_LIBRARY" val="GRAPHIC"/>
  <p:tag name="MH_TYPE" val="Other"/>
  <p:tag name="MH_ORDER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1921170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机器学习v2.1rgb">
  <a:themeElements>
    <a:clrScheme name="机器学习">
      <a:dk1>
        <a:sysClr val="windowText" lastClr="000000"/>
      </a:dk1>
      <a:lt1>
        <a:sysClr val="window" lastClr="FFFFFF"/>
      </a:lt1>
      <a:dk2>
        <a:srgbClr val="16754D"/>
      </a:dk2>
      <a:lt2>
        <a:srgbClr val="FFFFFF"/>
      </a:lt2>
      <a:accent1>
        <a:srgbClr val="16754D"/>
      </a:accent1>
      <a:accent2>
        <a:srgbClr val="329E6E"/>
      </a:accent2>
      <a:accent3>
        <a:srgbClr val="FFC000"/>
      </a:accent3>
      <a:accent4>
        <a:srgbClr val="C00000"/>
      </a:accent4>
      <a:accent5>
        <a:srgbClr val="0070C0"/>
      </a:accent5>
      <a:accent6>
        <a:srgbClr val="002060"/>
      </a:accent6>
      <a:hlink>
        <a:srgbClr val="80C000"/>
      </a:hlink>
      <a:folHlink>
        <a:srgbClr val="CC66FF"/>
      </a:folHlink>
    </a:clrScheme>
    <a:fontScheme name="机器学习">
      <a:majorFont>
        <a:latin typeface="Verdana"/>
        <a:ea typeface="幼圆"/>
        <a:cs typeface=""/>
      </a:majorFont>
      <a:minorFont>
        <a:latin typeface="Verdana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2902</Words>
  <Application>Microsoft Office PowerPoint</Application>
  <PresentationFormat>宽屏</PresentationFormat>
  <Paragraphs>320</Paragraphs>
  <Slides>44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7" baseType="lpstr">
      <vt:lpstr>仿宋</vt:lpstr>
      <vt:lpstr>黑体</vt:lpstr>
      <vt:lpstr>楷体</vt:lpstr>
      <vt:lpstr>幼圆</vt:lpstr>
      <vt:lpstr>Arial</vt:lpstr>
      <vt:lpstr>Calibri</vt:lpstr>
      <vt:lpstr>Times New Roman</vt:lpstr>
      <vt:lpstr>Verdana</vt:lpstr>
      <vt:lpstr>Wingdings</vt:lpstr>
      <vt:lpstr>Office 主题​​</vt:lpstr>
      <vt:lpstr>机器学习v2.1rgb</vt:lpstr>
      <vt:lpstr>Aurora Equation</vt:lpstr>
      <vt:lpstr>Bitmap Image</vt:lpstr>
      <vt:lpstr>智能系统设计与应用 (2022 春季学期) </vt:lpstr>
      <vt:lpstr>大纲</vt:lpstr>
      <vt:lpstr>南高齿项目立项背景</vt:lpstr>
      <vt:lpstr>任务目标</vt:lpstr>
      <vt:lpstr>大纲</vt:lpstr>
      <vt:lpstr>数据来源</vt:lpstr>
      <vt:lpstr>数据来源</vt:lpstr>
      <vt:lpstr>数据来源</vt:lpstr>
      <vt:lpstr>数据来源</vt:lpstr>
      <vt:lpstr>数据来源</vt:lpstr>
      <vt:lpstr>大纲</vt:lpstr>
      <vt:lpstr>特征提取</vt:lpstr>
      <vt:lpstr>特征提取</vt:lpstr>
      <vt:lpstr>到底怎么做特征工程呢？</vt:lpstr>
      <vt:lpstr>所以，频谱中隐藏了什么呢？</vt:lpstr>
      <vt:lpstr>什么是Env？</vt:lpstr>
      <vt:lpstr>特征提取</vt:lpstr>
      <vt:lpstr>特征提取</vt:lpstr>
      <vt:lpstr>什么是故障频率，在故障频率附近收集信息有什么作用？</vt:lpstr>
      <vt:lpstr>特征提取</vt:lpstr>
      <vt:lpstr>大纲</vt:lpstr>
      <vt:lpstr>分类模型</vt:lpstr>
      <vt:lpstr>分类模型</vt:lpstr>
      <vt:lpstr>分类模型</vt:lpstr>
      <vt:lpstr>具体使用的分类器</vt:lpstr>
      <vt:lpstr>具体使用的分类器</vt:lpstr>
      <vt:lpstr>具体使用的分类器</vt:lpstr>
      <vt:lpstr>具体使用的分类器</vt:lpstr>
      <vt:lpstr>GBDT（Gradient Boosting Decision Tree）</vt:lpstr>
      <vt:lpstr>具体使用的分类器</vt:lpstr>
      <vt:lpstr>分类模型</vt:lpstr>
      <vt:lpstr>分类模型</vt:lpstr>
      <vt:lpstr>分类模型</vt:lpstr>
      <vt:lpstr>分类模型</vt:lpstr>
      <vt:lpstr>大纲</vt:lpstr>
      <vt:lpstr>系统实现</vt:lpstr>
      <vt:lpstr>系统实现</vt:lpstr>
      <vt:lpstr>系统实现</vt:lpstr>
      <vt:lpstr>总结</vt:lpstr>
      <vt:lpstr>后续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Zhan De-Chuan</cp:lastModifiedBy>
  <cp:revision>169</cp:revision>
  <dcterms:created xsi:type="dcterms:W3CDTF">2019-06-19T02:08:00Z</dcterms:created>
  <dcterms:modified xsi:type="dcterms:W3CDTF">2022-03-05T23:19:39Z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1BC534B009A34ECF92A15C41E82A95FC</vt:lpwstr>
  </property>
</Properties>
</file>