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7" r:id="rId2"/>
    <p:sldId id="409" r:id="rId3"/>
    <p:sldId id="1108" r:id="rId4"/>
    <p:sldId id="1109" r:id="rId5"/>
    <p:sldId id="263" r:id="rId6"/>
    <p:sldId id="265" r:id="rId7"/>
    <p:sldId id="270" r:id="rId8"/>
    <p:sldId id="267" r:id="rId9"/>
    <p:sldId id="278" r:id="rId10"/>
    <p:sldId id="268" r:id="rId11"/>
    <p:sldId id="271" r:id="rId12"/>
    <p:sldId id="311" r:id="rId13"/>
    <p:sldId id="269" r:id="rId14"/>
    <p:sldId id="272" r:id="rId15"/>
    <p:sldId id="273" r:id="rId16"/>
    <p:sldId id="274" r:id="rId17"/>
    <p:sldId id="275" r:id="rId18"/>
    <p:sldId id="276" r:id="rId19"/>
    <p:sldId id="293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333" r:id="rId29"/>
    <p:sldId id="334" r:id="rId30"/>
    <p:sldId id="335" r:id="rId31"/>
    <p:sldId id="1078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C30D23"/>
    <a:srgbClr val="CC0000"/>
    <a:srgbClr val="023A91"/>
    <a:srgbClr val="013990"/>
    <a:srgbClr val="236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D78E52-1AAA-49A4-821F-F739BCFD11A6}" v="6" dt="2022-04-16T16:49:06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76" y="138"/>
      </p:cViewPr>
      <p:guideLst>
        <p:guide orient="horz" pos="22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27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an De-Chuan" userId="8687bb5e07bf0441" providerId="LiveId" clId="{50D78E52-1AAA-49A4-821F-F739BCFD11A6}"/>
    <pc:docChg chg="modSld">
      <pc:chgData name="Zhan De-Chuan" userId="8687bb5e07bf0441" providerId="LiveId" clId="{50D78E52-1AAA-49A4-821F-F739BCFD11A6}" dt="2022-04-16T16:49:06.361" v="5" actId="1076"/>
      <pc:docMkLst>
        <pc:docMk/>
      </pc:docMkLst>
      <pc:sldChg chg="modSp">
        <pc:chgData name="Zhan De-Chuan" userId="8687bb5e07bf0441" providerId="LiveId" clId="{50D78E52-1AAA-49A4-821F-F739BCFD11A6}" dt="2022-04-16T16:49:06.361" v="5" actId="1076"/>
        <pc:sldMkLst>
          <pc:docMk/>
          <pc:sldMk cId="1966094427" sldId="272"/>
        </pc:sldMkLst>
        <pc:picChg chg="mod">
          <ac:chgData name="Zhan De-Chuan" userId="8687bb5e07bf0441" providerId="LiveId" clId="{50D78E52-1AAA-49A4-821F-F739BCFD11A6}" dt="2022-04-16T16:49:06.361" v="5" actId="1076"/>
          <ac:picMkLst>
            <pc:docMk/>
            <pc:sldMk cId="1966094427" sldId="272"/>
            <ac:picMk id="5" creationId="{00000000-0000-0000-0000-000000000000}"/>
          </ac:picMkLst>
        </pc:picChg>
        <pc:picChg chg="mod">
          <ac:chgData name="Zhan De-Chuan" userId="8687bb5e07bf0441" providerId="LiveId" clId="{50D78E52-1AAA-49A4-821F-F739BCFD11A6}" dt="2022-04-16T16:49:01.143" v="4" actId="1076"/>
          <ac:picMkLst>
            <pc:docMk/>
            <pc:sldMk cId="1966094427" sldId="272"/>
            <ac:picMk id="6" creationId="{00000000-0000-0000-0000-000000000000}"/>
          </ac:picMkLst>
        </pc:picChg>
      </pc:sldChg>
      <pc:sldChg chg="modSp">
        <pc:chgData name="Zhan De-Chuan" userId="8687bb5e07bf0441" providerId="LiveId" clId="{50D78E52-1AAA-49A4-821F-F739BCFD11A6}" dt="2022-04-16T16:48:40.599" v="3" actId="1076"/>
        <pc:sldMkLst>
          <pc:docMk/>
          <pc:sldMk cId="1334069039" sldId="311"/>
        </pc:sldMkLst>
        <pc:picChg chg="mod">
          <ac:chgData name="Zhan De-Chuan" userId="8687bb5e07bf0441" providerId="LiveId" clId="{50D78E52-1AAA-49A4-821F-F739BCFD11A6}" dt="2022-04-16T16:48:40.599" v="3" actId="1076"/>
          <ac:picMkLst>
            <pc:docMk/>
            <pc:sldMk cId="1334069039" sldId="311"/>
            <ac:picMk id="5" creationId="{00000000-0000-0000-0000-000000000000}"/>
          </ac:picMkLst>
        </pc:picChg>
      </pc:sldChg>
      <pc:sldChg chg="addSp modSp">
        <pc:chgData name="Zhan De-Chuan" userId="8687bb5e07bf0441" providerId="LiveId" clId="{50D78E52-1AAA-49A4-821F-F739BCFD11A6}" dt="2022-04-16T16:47:54.281" v="2" actId="1076"/>
        <pc:sldMkLst>
          <pc:docMk/>
          <pc:sldMk cId="0" sldId="1108"/>
        </pc:sldMkLst>
        <pc:picChg chg="add mod">
          <ac:chgData name="Zhan De-Chuan" userId="8687bb5e07bf0441" providerId="LiveId" clId="{50D78E52-1AAA-49A4-821F-F739BCFD11A6}" dt="2022-04-16T16:47:54.281" v="2" actId="1076"/>
          <ac:picMkLst>
            <pc:docMk/>
            <pc:sldMk cId="0" sldId="1108"/>
            <ac:picMk id="9218" creationId="{DCE92C77-B96E-47F0-83CB-59D0CDB2E31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4C9CE-B339-44B6-8976-36825863C2EC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FE0BE-0E94-4D72-BA5E-23F6FFFCF0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B6FEE-85DE-49B6-B8ED-C02AD6EB72C0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3FD74-5463-43CF-822A-FB75D10100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580-77F4-4966-A26E-F30C66E9C58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859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580-77F4-4966-A26E-F30C66E9C58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2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580-77F4-4966-A26E-F30C66E9C58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21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7580-77F4-4966-A26E-F30C66E9C58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72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-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350" y="50800"/>
            <a:ext cx="7194550" cy="787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60350" y="1149013"/>
            <a:ext cx="8629650" cy="4572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260350" y="1720513"/>
            <a:ext cx="8629650" cy="4343400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 baseline="0"/>
            </a:lvl2pPr>
            <a:lvl3pPr>
              <a:buClr>
                <a:schemeClr val="accent1"/>
              </a:buClr>
              <a:defRPr baseline="0"/>
            </a:lvl3pPr>
            <a:lvl4pPr>
              <a:buClr>
                <a:schemeClr val="accent1"/>
              </a:buClr>
              <a:defRPr baseline="0"/>
            </a:lvl4pPr>
            <a:lvl5pPr>
              <a:buClr>
                <a:schemeClr val="accent1"/>
              </a:buCl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71237"/>
            <a:ext cx="3962400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71237"/>
            <a:ext cx="4260850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0350" y="60327"/>
            <a:ext cx="78867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0" y="1112791"/>
            <a:ext cx="4006850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0" y="1724773"/>
            <a:ext cx="4006850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12791"/>
            <a:ext cx="4305300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24773"/>
            <a:ext cx="4305300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0350" y="73027"/>
            <a:ext cx="78867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0350" y="73027"/>
            <a:ext cx="78867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250825" y="260350"/>
            <a:ext cx="8736013" cy="6075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84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节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8416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tx2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0" y="42864"/>
            <a:ext cx="78867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350" y="1158536"/>
            <a:ext cx="8616950" cy="4930775"/>
          </a:xfrm>
        </p:spPr>
        <p:txBody>
          <a:bodyPr tIns="46800"/>
          <a:lstStyle>
            <a:lvl1pPr marL="228600" indent="-360045" algn="l">
              <a:buClr>
                <a:schemeClr val="accent1"/>
              </a:buClr>
              <a:buSzPct val="100000"/>
              <a:buFont typeface="Wingdings" panose="05000000000000000000" pitchFamily="2" charset="2"/>
              <a:buChar char="p"/>
              <a:defRPr lang="zh-CN" altLang="en-US" dirty="0" smtClean="0"/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1800"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1600"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1600"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  <a:lvl6pPr marL="2286000" indent="0">
              <a:buClr>
                <a:schemeClr val="tx2"/>
              </a:buClr>
              <a:buFont typeface="Arial" panose="020B0604020202020204" pitchFamily="34" charset="0"/>
              <a:buNone/>
              <a:defRPr/>
            </a:lvl6pPr>
            <a:lvl7pPr marL="2743200" indent="0">
              <a:buNone/>
              <a:defRPr/>
            </a:lvl7pPr>
            <a:lvl8pPr marL="3200400" indent="0">
              <a:buNone/>
              <a:defRPr/>
            </a:lvl8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-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350" y="50800"/>
            <a:ext cx="7194550" cy="787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260350" y="1149013"/>
            <a:ext cx="8629650" cy="45720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260350" y="1720513"/>
            <a:ext cx="8629650" cy="4343400"/>
          </a:xfrm>
        </p:spPr>
        <p:txBody>
          <a:bodyPr/>
          <a:lstStyle>
            <a:lvl1pPr>
              <a:buClr>
                <a:schemeClr val="accent1"/>
              </a:buClr>
              <a:defRPr baseline="0"/>
            </a:lvl1pPr>
            <a:lvl2pPr>
              <a:buClr>
                <a:schemeClr val="accent1"/>
              </a:buClr>
              <a:defRPr baseline="0"/>
            </a:lvl2pPr>
            <a:lvl3pPr>
              <a:buClr>
                <a:schemeClr val="accent1"/>
              </a:buClr>
              <a:defRPr baseline="0"/>
            </a:lvl3pPr>
            <a:lvl4pPr>
              <a:buClr>
                <a:schemeClr val="accent1"/>
              </a:buClr>
              <a:defRPr baseline="0"/>
            </a:lvl4pPr>
            <a:lvl5pPr>
              <a:buClr>
                <a:schemeClr val="accent1"/>
              </a:buCl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171237"/>
            <a:ext cx="3962400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71237"/>
            <a:ext cx="4260850" cy="4897438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sz="2200"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>
                <a:latin typeface="幼圆" panose="02010509060101010101" pitchFamily="49" charset="-122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0350" y="60327"/>
            <a:ext cx="78867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0" y="1112791"/>
            <a:ext cx="4006850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50" y="1724773"/>
            <a:ext cx="4006850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12791"/>
            <a:ext cx="4305300" cy="445293"/>
          </a:xfrm>
        </p:spPr>
        <p:txBody>
          <a:bodyPr anchor="t">
            <a:noAutofit/>
          </a:bodyPr>
          <a:lstStyle>
            <a:lvl1pPr marL="0" indent="0">
              <a:buNone/>
              <a:defRPr sz="3000" b="0" baseline="0">
                <a:solidFill>
                  <a:schemeClr val="tx2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24773"/>
            <a:ext cx="4305300" cy="4308473"/>
          </a:xfrm>
        </p:spPr>
        <p:txBody>
          <a:bodyPr/>
          <a:lstStyle>
            <a:lvl1pPr marL="228600" indent="-360045">
              <a:buClr>
                <a:schemeClr val="accent1"/>
              </a:buClr>
              <a:buFont typeface="Wingdings" panose="05000000000000000000" pitchFamily="2" charset="2"/>
              <a:buChar char="p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1pPr>
            <a:lvl2pPr marL="6858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2pPr>
            <a:lvl3pPr marL="11430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3pPr>
            <a:lvl4pPr marL="16002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4pPr>
            <a:lvl5pPr marL="2057400" indent="-360045">
              <a:buClr>
                <a:schemeClr val="accent1"/>
              </a:buClr>
              <a:buFont typeface="Wingdings" panose="05000000000000000000" pitchFamily="2" charset="2"/>
              <a:buChar char="l"/>
              <a:defRPr baseline="0">
                <a:latin typeface="Verdana" panose="020B060403050404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0350" y="73027"/>
            <a:ext cx="78867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0350" y="73027"/>
            <a:ext cx="7886700" cy="7778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baseline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节名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841626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aseline="0">
                <a:solidFill>
                  <a:schemeClr val="tx2"/>
                </a:solidFill>
                <a:latin typeface="Verdana" panose="020B060403050404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350" y="1050917"/>
            <a:ext cx="8629650" cy="50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260350" y="50800"/>
            <a:ext cx="719455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anose="020B0604030504040204" pitchFamily="34" charset="0"/>
          <a:ea typeface="幼圆" panose="02010509060101010101" pitchFamily="49" charset="-122"/>
          <a:cs typeface="+mj-cs"/>
        </a:defRPr>
      </a:lvl1pPr>
    </p:titleStyle>
    <p:bodyStyle>
      <a:lvl1pPr marL="228600" indent="-360045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20000"/>
        <a:buFont typeface="Wingdings" panose="05000000000000000000" pitchFamily="2" charset="2"/>
        <a:buChar char="p"/>
        <a:defRPr sz="22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1pPr>
      <a:lvl2pPr marL="6858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20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2pPr>
      <a:lvl3pPr marL="11430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8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3pPr>
      <a:lvl4pPr marL="16002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6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4pPr>
      <a:lvl5pPr marL="2057400" indent="-36004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l"/>
        <a:defRPr sz="1600" kern="1200" baseline="0">
          <a:solidFill>
            <a:schemeClr val="tx1"/>
          </a:solidFill>
          <a:latin typeface="Verdana" panose="020B0604030504040204" pitchFamily="34" charset="0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9.wmf"/><Relationship Id="rId10" Type="http://schemas.openxmlformats.org/officeDocument/2006/relationships/image" Target="../media/image4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541" y="154182"/>
            <a:ext cx="6452376" cy="626403"/>
          </a:xfrm>
        </p:spPr>
        <p:txBody>
          <a:bodyPr/>
          <a:lstStyle/>
          <a:p>
            <a:pPr algn="l"/>
            <a:r>
              <a:rPr kumimoji="1" lang="zh-CN" altLang="en-US" sz="3200" b="0" dirty="0">
                <a:solidFill>
                  <a:srgbClr val="FF0000"/>
                </a:solidFill>
                <a:effectLst/>
                <a:cs typeface="Verdana" panose="020B0604030504040204" pitchFamily="34" charset="0"/>
              </a:rPr>
              <a:t>智能系统设计与应用 </a:t>
            </a:r>
            <a:r>
              <a:rPr kumimoji="1" lang="en-US" altLang="zh-CN" sz="24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(</a:t>
            </a:r>
            <a:r>
              <a:rPr kumimoji="1" lang="en-US" altLang="zh-CN" sz="20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2022 </a:t>
            </a:r>
            <a:r>
              <a:rPr kumimoji="1" lang="zh-CN" altLang="en-US" sz="24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春季学期</a:t>
            </a:r>
            <a:r>
              <a:rPr kumimoji="1" lang="en-US" altLang="zh-CN" sz="2400" b="0" dirty="0">
                <a:solidFill>
                  <a:prstClr val="black"/>
                </a:solidFill>
                <a:effectLst/>
                <a:cs typeface="Verdana" panose="020B0604030504040204" pitchFamily="34" charset="0"/>
              </a:rPr>
              <a:t>)</a:t>
            </a:r>
            <a:r>
              <a:rPr kumimoji="1" lang="zh-CN" altLang="en-US" sz="3200" b="0" dirty="0">
                <a:solidFill>
                  <a:srgbClr val="FF0000"/>
                </a:solidFill>
                <a:effectLst/>
                <a:cs typeface="Verdana" panose="020B0604030504040204" pitchFamily="34" charset="0"/>
              </a:rPr>
              <a:t> </a:t>
            </a:r>
            <a:endParaRPr lang="zh-CN" altLang="en-US" sz="32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6402659" y="5890879"/>
            <a:ext cx="2741341" cy="509921"/>
          </a:xfrm>
          <a:prstGeom prst="rect">
            <a:avLst/>
          </a:prstGeom>
        </p:spPr>
        <p:txBody>
          <a:bodyPr vert="horz" lIns="91440" tIns="46800" rIns="91440" bIns="45720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/>
              <a:t>主讲教师：詹德川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466725" y="1642745"/>
            <a:ext cx="8209915" cy="2364105"/>
          </a:xfrm>
          <a:prstGeom prst="rect">
            <a:avLst/>
          </a:prstGeom>
        </p:spPr>
        <p:txBody>
          <a:bodyPr vert="horz" lIns="91440" tIns="4680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Case VI:</a:t>
            </a:r>
          </a:p>
          <a:p>
            <a:pPr marL="0" indent="0" algn="ctr">
              <a:buNone/>
            </a:pP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Measure the Difference</a:t>
            </a:r>
            <a:endParaRPr lang="zh-CN" altLang="en-US" sz="3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350" y="184666"/>
            <a:ext cx="7886700" cy="777874"/>
          </a:xfrm>
        </p:spPr>
        <p:txBody>
          <a:bodyPr/>
          <a:lstStyle/>
          <a:p>
            <a:r>
              <a:rPr lang="en-US" altLang="zh-CN" dirty="0" err="1">
                <a:latin typeface="Book Antiqua" pitchFamily="18" charset="0"/>
              </a:rPr>
              <a:t>Isomap</a:t>
            </a:r>
            <a:r>
              <a:rPr lang="zh-CN" altLang="en-US" dirty="0">
                <a:latin typeface="Book Antiqua" pitchFamily="18" charset="0"/>
              </a:rPr>
              <a:t>的缺陷及对其的改进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Isomap</a:t>
            </a:r>
            <a:r>
              <a:rPr lang="zh-CN" altLang="en-US" dirty="0"/>
              <a:t>能够度量样本之间在低维本真空间上的距离</a:t>
            </a:r>
            <a:endParaRPr lang="en-US" altLang="zh-CN" dirty="0"/>
          </a:p>
          <a:p>
            <a:r>
              <a:rPr lang="zh-CN" altLang="en-US" dirty="0"/>
              <a:t>却容易受到</a:t>
            </a:r>
            <a:r>
              <a:rPr lang="zh-CN" altLang="en-US" dirty="0">
                <a:solidFill>
                  <a:srgbClr val="FF0000"/>
                </a:solidFill>
              </a:rPr>
              <a:t>噪音</a:t>
            </a:r>
            <a:r>
              <a:rPr lang="zh-CN" altLang="en-US" dirty="0"/>
              <a:t>的影响，并且</a:t>
            </a:r>
            <a:r>
              <a:rPr lang="zh-CN" altLang="en-US" dirty="0">
                <a:solidFill>
                  <a:srgbClr val="FF0000"/>
                </a:solidFill>
              </a:rPr>
              <a:t>不利于分类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00B0F0"/>
              </a:solidFill>
            </a:endParaRPr>
          </a:p>
          <a:p>
            <a:r>
              <a:rPr lang="zh-CN" altLang="en-US" dirty="0">
                <a:solidFill>
                  <a:srgbClr val="00B0F0"/>
                </a:solidFill>
              </a:rPr>
              <a:t>改进方法</a:t>
            </a:r>
            <a:r>
              <a:rPr lang="en-US" altLang="zh-CN" dirty="0">
                <a:solidFill>
                  <a:srgbClr val="00B0F0"/>
                </a:solidFill>
              </a:rPr>
              <a:t>:</a:t>
            </a:r>
          </a:p>
          <a:p>
            <a:pPr lvl="1"/>
            <a:r>
              <a:rPr lang="zh-CN" altLang="en-US" dirty="0"/>
              <a:t>引入类别信息，对距离度量进行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    </a:t>
            </a:r>
            <a:r>
              <a:rPr lang="zh-CN" altLang="en-US" dirty="0"/>
              <a:t>改进</a:t>
            </a:r>
            <a:r>
              <a:rPr lang="en-US" altLang="zh-CN" dirty="0"/>
              <a:t> Supervised-</a:t>
            </a:r>
            <a:r>
              <a:rPr lang="en-US" altLang="zh-CN" dirty="0" err="1"/>
              <a:t>Isomap</a:t>
            </a:r>
            <a:endParaRPr lang="en-US" altLang="zh-CN" dirty="0"/>
          </a:p>
          <a:p>
            <a:pPr marL="457200" lvl="1" indent="0">
              <a:buNone/>
            </a:pPr>
            <a:r>
              <a:rPr lang="en-US" altLang="zh-CN" dirty="0"/>
              <a:t>    [Geng, Zhan and Zhou 05].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为特定应用设计距离度量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00211"/>
            <a:ext cx="33432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593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研究者对距离度量的研究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/>
              <a:t>为特定应用设计距离度量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endParaRPr lang="en-US" altLang="zh-CN" sz="3600" dirty="0"/>
          </a:p>
          <a:p>
            <a:r>
              <a:rPr lang="zh-CN" altLang="en-US" sz="3600" dirty="0">
                <a:solidFill>
                  <a:srgbClr val="FF0000"/>
                </a:solidFill>
              </a:rPr>
              <a:t>距离度量学习</a:t>
            </a:r>
            <a:endParaRPr lang="en-US" altLang="zh-CN" sz="3600" dirty="0">
              <a:solidFill>
                <a:srgbClr val="FF0000"/>
              </a:solidFill>
            </a:endParaRPr>
          </a:p>
          <a:p>
            <a:pPr lvl="1"/>
            <a:r>
              <a:rPr lang="zh-CN" altLang="en-US" dirty="0">
                <a:solidFill>
                  <a:srgbClr val="0000CC"/>
                </a:solidFill>
              </a:rPr>
              <a:t>顾名思义，即利用学习的方法获得更好的度量距离的方式</a:t>
            </a:r>
            <a:endParaRPr lang="en-US" altLang="zh-CN" dirty="0">
              <a:solidFill>
                <a:srgbClr val="0000CC"/>
              </a:solidFill>
            </a:endParaRPr>
          </a:p>
          <a:p>
            <a:pPr lvl="1"/>
            <a:r>
              <a:rPr lang="zh-CN" altLang="en-US" dirty="0">
                <a:solidFill>
                  <a:srgbClr val="0000CC"/>
                </a:solidFill>
              </a:rPr>
              <a:t>大多数研究者针对马氏距离的度量矩阵</a:t>
            </a:r>
            <a:r>
              <a:rPr lang="en-US" altLang="zh-CN" dirty="0">
                <a:solidFill>
                  <a:srgbClr val="0000CC"/>
                </a:solidFill>
              </a:rPr>
              <a:t>A</a:t>
            </a:r>
            <a:r>
              <a:rPr lang="zh-CN" altLang="en-US" dirty="0">
                <a:solidFill>
                  <a:srgbClr val="0000CC"/>
                </a:solidFill>
              </a:rPr>
              <a:t>进行学习</a:t>
            </a:r>
            <a:endParaRPr lang="en-US" altLang="zh-CN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74171"/>
            <a:ext cx="44577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4139952" y="5783733"/>
            <a:ext cx="216024" cy="309563"/>
          </a:xfrm>
          <a:prstGeom prst="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737776" y="5698077"/>
            <a:ext cx="216024" cy="309563"/>
          </a:xfrm>
          <a:prstGeom prst="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 bwMode="auto">
          <a:xfrm flipH="1">
            <a:off x="4568602" y="4941168"/>
            <a:ext cx="1659582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 flipH="1">
            <a:off x="5917796" y="4941168"/>
            <a:ext cx="382396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" name="Picture 11" descr="j02156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944" y="1340768"/>
            <a:ext cx="14795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31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350" y="176014"/>
            <a:ext cx="7886700" cy="777874"/>
          </a:xfrm>
        </p:spPr>
        <p:txBody>
          <a:bodyPr/>
          <a:lstStyle/>
          <a:p>
            <a:r>
              <a:rPr lang="zh-CN" altLang="en-US" dirty="0"/>
              <a:t>对马氏距离的进一步解释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为什么要马氏距离                                                       ？</a:t>
            </a:r>
            <a:endParaRPr lang="en-US" altLang="zh-CN" dirty="0"/>
          </a:p>
          <a:p>
            <a:r>
              <a:rPr lang="zh-CN" altLang="en-US" sz="2400" dirty="0"/>
              <a:t>我们回顾一下“什么是距离？”再思考一下“距离度量 ” 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度量的是什么？</a:t>
            </a:r>
            <a:endParaRPr lang="en-US" altLang="zh-CN" sz="2400" dirty="0"/>
          </a:p>
          <a:p>
            <a:pPr lvl="1"/>
            <a:r>
              <a:rPr lang="en-US" altLang="zh-CN" sz="2000" dirty="0"/>
              <a:t>It’s a long distance to </a:t>
            </a:r>
            <a:r>
              <a:rPr lang="en-US" altLang="zh-CN" sz="2000" b="1" dirty="0">
                <a:solidFill>
                  <a:srgbClr val="FF0000"/>
                </a:solidFill>
              </a:rPr>
              <a:t>walk</a:t>
            </a:r>
            <a:r>
              <a:rPr lang="en-US" altLang="zh-CN" sz="2000" dirty="0"/>
              <a:t>….</a:t>
            </a:r>
          </a:p>
          <a:p>
            <a:pPr lvl="1"/>
            <a:r>
              <a:rPr lang="zh-CN" altLang="en-US" sz="2000" dirty="0">
                <a:solidFill>
                  <a:srgbClr val="FF0000"/>
                </a:solidFill>
              </a:rPr>
              <a:t>旅行的开销！</a:t>
            </a:r>
            <a:endParaRPr lang="en-US" altLang="zh-CN" sz="2000" dirty="0">
              <a:solidFill>
                <a:srgbClr val="FF0000"/>
              </a:solidFill>
            </a:endParaRPr>
          </a:p>
          <a:p>
            <a:r>
              <a:rPr lang="zh-CN" altLang="en-US" sz="2400" dirty="0"/>
              <a:t>欧氏距离的缺陷</a:t>
            </a:r>
            <a:endParaRPr lang="en-US" altLang="zh-CN" sz="2400" dirty="0"/>
          </a:p>
          <a:p>
            <a:r>
              <a:rPr lang="zh-CN" altLang="en-US" sz="2400" dirty="0"/>
              <a:t>但是：</a:t>
            </a:r>
            <a:endParaRPr lang="en-US" altLang="zh-CN" sz="2400" dirty="0"/>
          </a:p>
          <a:p>
            <a:pPr lvl="1"/>
            <a:r>
              <a:rPr lang="zh-CN" altLang="en-US" sz="2000" dirty="0"/>
              <a:t>有缘千里来相会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zh-CN" altLang="en-US" sz="2000" dirty="0"/>
              <a:t>（欧氏距离大但开销少）</a:t>
            </a:r>
            <a:endParaRPr lang="en-US" altLang="zh-CN" sz="2000" dirty="0"/>
          </a:p>
          <a:p>
            <a:pPr lvl="1"/>
            <a:r>
              <a:rPr lang="zh-CN" altLang="en-US" sz="2000" dirty="0"/>
              <a:t>无缘对面手难牵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zh-CN" altLang="en-US" sz="2000" dirty="0"/>
              <a:t>（优势距离小但开销大）</a:t>
            </a:r>
            <a:endParaRPr lang="en-US" altLang="zh-CN" sz="2000" dirty="0"/>
          </a:p>
          <a:p>
            <a:pPr lvl="1"/>
            <a:r>
              <a:rPr lang="zh-CN" altLang="en-US" sz="2000" dirty="0"/>
              <a:t>马氏距离应运而生</a:t>
            </a:r>
            <a:endParaRPr lang="en-US" altLang="zh-CN" sz="2000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为特定应用设计距离度量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60" y="957676"/>
            <a:ext cx="44577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95517" y="3353796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en-US" altLang="zh-CN" sz="24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 </a:t>
            </a:r>
            <a:r>
              <a:rPr lang="zh-CN" altLang="en-US" sz="24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各向同性</a:t>
            </a:r>
          </a:p>
        </p:txBody>
      </p:sp>
      <p:sp>
        <p:nvSpPr>
          <p:cNvPr id="7" name="椭圆 6"/>
          <p:cNvSpPr/>
          <p:nvPr/>
        </p:nvSpPr>
        <p:spPr bwMode="auto">
          <a:xfrm>
            <a:off x="6372200" y="2204864"/>
            <a:ext cx="2160240" cy="201622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7416316" y="3161191"/>
            <a:ext cx="72008" cy="72008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6444208" y="2600908"/>
            <a:ext cx="144016" cy="108012"/>
          </a:xfrm>
          <a:prstGeom prst="ellipse">
            <a:avLst/>
          </a:prstGeom>
          <a:solidFill>
            <a:srgbClr val="0000CC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B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7884368" y="2276872"/>
            <a:ext cx="144016" cy="108012"/>
          </a:xfrm>
          <a:prstGeom prst="ellipse">
            <a:avLst/>
          </a:prstGeom>
          <a:solidFill>
            <a:srgbClr val="0000CC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C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12" name="直接连接符 11"/>
          <p:cNvCxnSpPr>
            <a:stCxn id="9" idx="4"/>
            <a:endCxn id="8" idx="1"/>
          </p:cNvCxnSpPr>
          <p:nvPr/>
        </p:nvCxnSpPr>
        <p:spPr bwMode="auto">
          <a:xfrm>
            <a:off x="6516216" y="2708920"/>
            <a:ext cx="910645" cy="462816"/>
          </a:xfrm>
          <a:prstGeom prst="line">
            <a:avLst/>
          </a:prstGeom>
          <a:ln w="28575">
            <a:solidFill>
              <a:srgbClr val="FF0000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0" idx="5"/>
            <a:endCxn id="8" idx="7"/>
          </p:cNvCxnSpPr>
          <p:nvPr/>
        </p:nvCxnSpPr>
        <p:spPr bwMode="auto">
          <a:xfrm flipH="1">
            <a:off x="7477779" y="2369066"/>
            <a:ext cx="529514" cy="802670"/>
          </a:xfrm>
          <a:prstGeom prst="line">
            <a:avLst/>
          </a:prstGeom>
          <a:ln w="28575">
            <a:solidFill>
              <a:srgbClr val="FF0000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 bwMode="auto">
          <a:xfrm>
            <a:off x="5821595" y="4838598"/>
            <a:ext cx="3168352" cy="12241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" name="椭圆 17"/>
          <p:cNvSpPr/>
          <p:nvPr/>
        </p:nvSpPr>
        <p:spPr bwMode="auto">
          <a:xfrm>
            <a:off x="7380312" y="5445224"/>
            <a:ext cx="72008" cy="45719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9" name="椭圆 18"/>
          <p:cNvSpPr/>
          <p:nvPr/>
        </p:nvSpPr>
        <p:spPr bwMode="auto">
          <a:xfrm>
            <a:off x="6012160" y="5091613"/>
            <a:ext cx="144016" cy="65579"/>
          </a:xfrm>
          <a:prstGeom prst="ellipse">
            <a:avLst/>
          </a:prstGeom>
          <a:solidFill>
            <a:srgbClr val="0000CC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B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7668344" y="4803581"/>
            <a:ext cx="144016" cy="65579"/>
          </a:xfrm>
          <a:prstGeom prst="ellipse">
            <a:avLst/>
          </a:prstGeom>
          <a:solidFill>
            <a:srgbClr val="0000CC"/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C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21" name="直接连接符 20"/>
          <p:cNvCxnSpPr>
            <a:stCxn id="19" idx="1"/>
            <a:endCxn id="18" idx="3"/>
          </p:cNvCxnSpPr>
          <p:nvPr/>
        </p:nvCxnSpPr>
        <p:spPr bwMode="auto">
          <a:xfrm>
            <a:off x="6033251" y="5101217"/>
            <a:ext cx="1357606" cy="383031"/>
          </a:xfrm>
          <a:prstGeom prst="line">
            <a:avLst/>
          </a:prstGeom>
          <a:ln w="28575">
            <a:solidFill>
              <a:srgbClr val="FF0000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endCxn id="18" idx="4"/>
          </p:cNvCxnSpPr>
          <p:nvPr/>
        </p:nvCxnSpPr>
        <p:spPr bwMode="auto">
          <a:xfrm flipH="1">
            <a:off x="7416316" y="4869160"/>
            <a:ext cx="252028" cy="621783"/>
          </a:xfrm>
          <a:prstGeom prst="line">
            <a:avLst/>
          </a:prstGeom>
          <a:ln w="28575">
            <a:solidFill>
              <a:srgbClr val="FF0000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4418406" y="4545501"/>
            <a:ext cx="1417005" cy="1747548"/>
            <a:chOff x="4418406" y="4545501"/>
            <a:chExt cx="1417005" cy="1747548"/>
          </a:xfrm>
        </p:grpSpPr>
        <p:sp>
          <p:nvSpPr>
            <p:cNvPr id="27" name="线形标注 1 26"/>
            <p:cNvSpPr/>
            <p:nvPr/>
          </p:nvSpPr>
          <p:spPr bwMode="auto">
            <a:xfrm>
              <a:off x="4463504" y="4545501"/>
              <a:ext cx="1371907" cy="460631"/>
            </a:xfrm>
            <a:prstGeom prst="borderCallout1">
              <a:avLst>
                <a:gd name="adj1" fmla="val 11643"/>
                <a:gd name="adj2" fmla="val 102753"/>
                <a:gd name="adj3" fmla="val 136192"/>
                <a:gd name="adj4" fmla="val 22298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000" dirty="0">
                  <a:solidFill>
                    <a:schemeClr val="tx1"/>
                  </a:solidFill>
                  <a:latin typeface="方正舒体" pitchFamily="2" charset="-122"/>
                  <a:ea typeface="方正舒体" pitchFamily="2" charset="-122"/>
                </a:rPr>
                <a:t>咫尺天涯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舒体" pitchFamily="2" charset="-122"/>
                <a:ea typeface="方正舒体" pitchFamily="2" charset="-122"/>
              </a:endParaRPr>
            </a:p>
          </p:txBody>
        </p:sp>
        <p:sp>
          <p:nvSpPr>
            <p:cNvPr id="28" name="线形标注 1 27"/>
            <p:cNvSpPr/>
            <p:nvPr/>
          </p:nvSpPr>
          <p:spPr bwMode="auto">
            <a:xfrm>
              <a:off x="4418406" y="5832418"/>
              <a:ext cx="1371907" cy="460631"/>
            </a:xfrm>
            <a:prstGeom prst="borderCallout1">
              <a:avLst>
                <a:gd name="adj1" fmla="val 11643"/>
                <a:gd name="adj2" fmla="val 102753"/>
                <a:gd name="adj3" fmla="val -96979"/>
                <a:gd name="adj4" fmla="val 17008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tx1"/>
                  </a:solidFill>
                  <a:latin typeface="方正舒体" pitchFamily="2" charset="-122"/>
                  <a:ea typeface="方正舒体" pitchFamily="2" charset="-122"/>
                </a:rPr>
                <a:t>天涯咫尺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方正舒体" pitchFamily="2" charset="-122"/>
                <a:ea typeface="方正舒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069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350" y="173136"/>
            <a:ext cx="7886700" cy="777874"/>
          </a:xfrm>
        </p:spPr>
        <p:txBody>
          <a:bodyPr/>
          <a:lstStyle/>
          <a:p>
            <a:r>
              <a:rPr lang="zh-CN" altLang="en-US" dirty="0"/>
              <a:t>利用边信息的距离度量学习方法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</a:rPr>
              <a:t>基本思想</a:t>
            </a:r>
            <a:r>
              <a:rPr lang="en-US" altLang="zh-CN" dirty="0">
                <a:solidFill>
                  <a:srgbClr val="0070C0"/>
                </a:solidFill>
              </a:rPr>
              <a:t>: </a:t>
            </a:r>
          </a:p>
          <a:p>
            <a:pPr lvl="1"/>
            <a:r>
              <a:rPr lang="zh-CN" altLang="en-US" dirty="0"/>
              <a:t>一个</a:t>
            </a:r>
            <a:r>
              <a:rPr lang="zh-CN" altLang="en-US" dirty="0">
                <a:solidFill>
                  <a:srgbClr val="FF0000"/>
                </a:solidFill>
              </a:rPr>
              <a:t>好的距离度量</a:t>
            </a:r>
            <a:r>
              <a:rPr lang="zh-CN" altLang="en-US" dirty="0"/>
              <a:t>方法，应该能够使得</a:t>
            </a:r>
            <a:r>
              <a:rPr lang="zh-CN" altLang="en-US" dirty="0">
                <a:solidFill>
                  <a:srgbClr val="FF0000"/>
                </a:solidFill>
              </a:rPr>
              <a:t>同类之间的距离小于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，异类之间的距离大于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DML</a:t>
            </a:r>
            <a:r>
              <a:rPr lang="zh-CN" altLang="en-US" dirty="0">
                <a:solidFill>
                  <a:srgbClr val="0070C0"/>
                </a:solidFill>
              </a:rPr>
              <a:t>实现方法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56992"/>
            <a:ext cx="40862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611559" y="2825087"/>
            <a:ext cx="8064897" cy="1198655"/>
            <a:chOff x="611559" y="2825087"/>
            <a:chExt cx="8064897" cy="1198655"/>
          </a:xfrm>
        </p:grpSpPr>
        <p:cxnSp>
          <p:nvCxnSpPr>
            <p:cNvPr id="6" name="直接箭头连接符 5"/>
            <p:cNvCxnSpPr>
              <a:stCxn id="5122" idx="1"/>
            </p:cNvCxnSpPr>
            <p:nvPr/>
          </p:nvCxnSpPr>
          <p:spPr bwMode="auto">
            <a:xfrm flipV="1">
              <a:off x="611559" y="4007747"/>
              <a:ext cx="4824537" cy="15995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矩形标注 9"/>
            <p:cNvSpPr/>
            <p:nvPr/>
          </p:nvSpPr>
          <p:spPr bwMode="auto">
            <a:xfrm>
              <a:off x="5436096" y="2825087"/>
              <a:ext cx="3240360" cy="825974"/>
            </a:xfrm>
            <a:prstGeom prst="wedgeRectCallout">
              <a:avLst>
                <a:gd name="adj1" fmla="val -48315"/>
                <a:gd name="adj2" fmla="val 86031"/>
              </a:avLst>
            </a:prstGeom>
            <a:noFill/>
            <a:ln>
              <a:solidFill>
                <a:srgbClr val="0000CC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最小化同类之间的距离</a:t>
              </a:r>
              <a:endPara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11760" y="4023742"/>
            <a:ext cx="6264696" cy="1091393"/>
            <a:chOff x="2411760" y="4023742"/>
            <a:chExt cx="6264696" cy="1091393"/>
          </a:xfrm>
        </p:grpSpPr>
        <p:cxnSp>
          <p:nvCxnSpPr>
            <p:cNvPr id="12" name="直接箭头连接符 11"/>
            <p:cNvCxnSpPr/>
            <p:nvPr/>
          </p:nvCxnSpPr>
          <p:spPr bwMode="auto">
            <a:xfrm flipV="1">
              <a:off x="2411760" y="4637142"/>
              <a:ext cx="31767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矩形标注 12"/>
            <p:cNvSpPr/>
            <p:nvPr/>
          </p:nvSpPr>
          <p:spPr bwMode="auto">
            <a:xfrm>
              <a:off x="6156176" y="4023742"/>
              <a:ext cx="2520280" cy="1091393"/>
            </a:xfrm>
            <a:prstGeom prst="wedgeRectCallout">
              <a:avLst>
                <a:gd name="adj1" fmla="val -72683"/>
                <a:gd name="adj2" fmla="val -10257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0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保持异类样本之间的距离大于某个阈值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03647" y="4365104"/>
            <a:ext cx="4392487" cy="1872207"/>
            <a:chOff x="1403647" y="4365104"/>
            <a:chExt cx="4392487" cy="1872207"/>
          </a:xfrm>
        </p:grpSpPr>
        <p:cxnSp>
          <p:nvCxnSpPr>
            <p:cNvPr id="18" name="直接连接符 17"/>
            <p:cNvCxnSpPr/>
            <p:nvPr/>
          </p:nvCxnSpPr>
          <p:spPr bwMode="auto">
            <a:xfrm>
              <a:off x="1403648" y="4365104"/>
              <a:ext cx="1008112" cy="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剪去对角的矩形 18"/>
            <p:cNvSpPr/>
            <p:nvPr/>
          </p:nvSpPr>
          <p:spPr bwMode="auto">
            <a:xfrm>
              <a:off x="1403647" y="5022624"/>
              <a:ext cx="4392487" cy="1214687"/>
            </a:xfrm>
            <a:prstGeom prst="snip2DiagRect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限制学习到的距离度量矩阵是半正定的；保证样本之间的距离为正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(</a:t>
              </a:r>
              <a:r>
                <a: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或者</a:t>
              </a:r>
              <a:r>
                <a:rPr lang="en-US" altLang="zh-CN" sz="2000" dirty="0">
                  <a:solidFill>
                    <a:schemeClr val="tx1"/>
                  </a:solidFill>
                  <a:latin typeface="Book Antiqua" pitchFamily="18" charset="0"/>
                  <a:ea typeface="华文新魏" pitchFamily="2" charset="-122"/>
                </a:rPr>
                <a:t>0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)</a:t>
              </a:r>
              <a:r>
                <a: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新魏" pitchFamily="2" charset="-122"/>
                  <a:ea typeface="华文新魏" pitchFamily="2" charset="-122"/>
                </a:rPr>
                <a:t>，也即：</a:t>
              </a:r>
              <a:r>
                <a:rPr kumimoji="0" lang="en-US" altLang="zh-CN" sz="2000" b="0" i="1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华文新魏" pitchFamily="2" charset="-122"/>
                </a:rPr>
                <a:t>d</a:t>
              </a:r>
              <a:r>
                <a:rPr kumimoji="0" lang="en-US" altLang="zh-CN" sz="2000" b="0" i="1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Book Antiqua" pitchFamily="18" charset="0"/>
                  <a:ea typeface="华文新魏" pitchFamily="2" charset="-122"/>
                </a:rPr>
                <a:t>ij</a:t>
              </a:r>
              <a:r>
                <a:rPr lang="en-US" altLang="zh-CN" sz="2000" dirty="0">
                  <a:solidFill>
                    <a:schemeClr val="tx1"/>
                  </a:solidFill>
                  <a:latin typeface="Book Antiqua" pitchFamily="18" charset="0"/>
                  <a:ea typeface="华文新魏" pitchFamily="2" charset="-122"/>
                </a:rPr>
                <a:t>&gt;=0</a:t>
              </a:r>
              <a:endParaRPr kumimoji="0" lang="zh-CN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华文新魏" pitchFamily="2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 bwMode="auto">
            <a:xfrm>
              <a:off x="1907704" y="4365104"/>
              <a:ext cx="0" cy="657520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3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350" y="156335"/>
            <a:ext cx="7886700" cy="777874"/>
          </a:xfrm>
        </p:spPr>
        <p:txBody>
          <a:bodyPr/>
          <a:lstStyle/>
          <a:p>
            <a:r>
              <a:rPr lang="zh-CN" altLang="en-US" sz="2800" dirty="0"/>
              <a:t>是否马氏距离就一定符合人们的认知？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在某些应用中，距离的定义</a:t>
            </a:r>
            <a:r>
              <a:rPr lang="zh-CN" altLang="en-US" dirty="0">
                <a:solidFill>
                  <a:srgbClr val="C00000"/>
                </a:solidFill>
              </a:rPr>
              <a:t>偏重</a:t>
            </a:r>
            <a:r>
              <a:rPr lang="zh-CN" altLang="en-US" dirty="0"/>
              <a:t>于一些特定的</a:t>
            </a:r>
            <a:r>
              <a:rPr lang="zh-CN" altLang="en-US" dirty="0">
                <a:solidFill>
                  <a:srgbClr val="C00000"/>
                </a:solidFill>
              </a:rPr>
              <a:t>属性</a:t>
            </a:r>
            <a:r>
              <a:rPr lang="zh-CN" altLang="en-US" dirty="0"/>
              <a:t>，并且对于</a:t>
            </a:r>
            <a:r>
              <a:rPr lang="zh-CN" altLang="en-US" dirty="0">
                <a:solidFill>
                  <a:srgbClr val="C00000"/>
                </a:solidFill>
              </a:rPr>
              <a:t>不同的样本</a:t>
            </a:r>
            <a:r>
              <a:rPr lang="zh-CN" altLang="en-US" dirty="0"/>
              <a:t>，这些属性是</a:t>
            </a:r>
            <a:r>
              <a:rPr lang="zh-CN" altLang="en-US" dirty="0">
                <a:solidFill>
                  <a:srgbClr val="C00000"/>
                </a:solidFill>
              </a:rPr>
              <a:t>各不相同的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0000CC"/>
                </a:solidFill>
              </a:rPr>
              <a:t>距离的定义应该是样本自适应的</a:t>
            </a:r>
            <a:endParaRPr lang="en-US" altLang="zh-CN" dirty="0">
              <a:solidFill>
                <a:srgbClr val="0000CC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例如：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000CC"/>
                </a:solidFill>
              </a:rPr>
              <a:t>当我们将描述天空的图片和其他图片进行比较的时候</a:t>
            </a:r>
            <a:endParaRPr lang="en-US" altLang="zh-CN" dirty="0">
              <a:solidFill>
                <a:srgbClr val="0000CC"/>
              </a:solidFill>
            </a:endParaRPr>
          </a:p>
          <a:p>
            <a:pPr lvl="2"/>
            <a:r>
              <a:rPr lang="zh-CN" altLang="en-US" dirty="0"/>
              <a:t>关注的是图片的颜色（蓝色）、纹理（有着特殊的光线）等</a:t>
            </a:r>
            <a:endParaRPr lang="en-US" altLang="zh-CN" dirty="0"/>
          </a:p>
          <a:p>
            <a:pPr marL="914400" lvl="2" indent="0">
              <a:buNone/>
            </a:pPr>
            <a:endParaRPr lang="en-US" altLang="zh-CN" dirty="0"/>
          </a:p>
          <a:p>
            <a:pPr lvl="1"/>
            <a:r>
              <a:rPr lang="zh-CN" altLang="en-US" dirty="0">
                <a:solidFill>
                  <a:srgbClr val="0000CC"/>
                </a:solidFill>
              </a:rPr>
              <a:t>当我们将菲尔普斯</a:t>
            </a:r>
            <a:r>
              <a:rPr lang="en-US" altLang="zh-CN" dirty="0">
                <a:solidFill>
                  <a:srgbClr val="0000CC"/>
                </a:solidFill>
              </a:rPr>
              <a:t>II</a:t>
            </a:r>
            <a:r>
              <a:rPr lang="zh-CN" altLang="en-US" dirty="0">
                <a:solidFill>
                  <a:srgbClr val="0000CC"/>
                </a:solidFill>
              </a:rPr>
              <a:t>和其他游泳运动员比较的时候</a:t>
            </a:r>
            <a:endParaRPr lang="en-US" altLang="zh-CN" dirty="0">
              <a:solidFill>
                <a:srgbClr val="0000CC"/>
              </a:solidFill>
            </a:endParaRPr>
          </a:p>
          <a:p>
            <a:pPr lvl="2"/>
            <a:r>
              <a:rPr lang="zh-CN" altLang="en-US" dirty="0"/>
              <a:t>关注的是他脚的形状，游泳的速度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距离度量学习困境之一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0325"/>
            <a:ext cx="12954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 descr="aaecad04375c4f4a054b38aec32519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20158"/>
            <a:ext cx="12954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184666"/>
            <a:ext cx="7886700" cy="777874"/>
          </a:xfrm>
        </p:spPr>
        <p:txBody>
          <a:bodyPr/>
          <a:lstStyle/>
          <a:p>
            <a:r>
              <a:rPr lang="zh-CN" altLang="en-US" sz="2800" dirty="0"/>
              <a:t>是否马氏距离就一定符合人们的认知？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4293096"/>
            <a:ext cx="8736013" cy="1935635"/>
          </a:xfrm>
        </p:spPr>
        <p:txBody>
          <a:bodyPr/>
          <a:lstStyle/>
          <a:p>
            <a:r>
              <a:rPr lang="zh-CN" altLang="zh-CN" dirty="0"/>
              <a:t>当用户提交“查询</a:t>
            </a:r>
            <a:r>
              <a:rPr lang="en-US" altLang="zh-CN" dirty="0"/>
              <a:t>1</a:t>
            </a:r>
            <a:r>
              <a:rPr lang="zh-CN" altLang="zh-CN" dirty="0"/>
              <a:t>”时，图像</a:t>
            </a:r>
            <a:r>
              <a:rPr lang="en-US" altLang="zh-CN" dirty="0"/>
              <a:t>2</a:t>
            </a:r>
            <a:r>
              <a:rPr lang="zh-CN" altLang="zh-CN" dirty="0"/>
              <a:t>与图像</a:t>
            </a:r>
            <a:r>
              <a:rPr lang="en-US" altLang="zh-CN" dirty="0"/>
              <a:t>1</a:t>
            </a:r>
            <a:r>
              <a:rPr lang="zh-CN" altLang="zh-CN" dirty="0"/>
              <a:t>应该比与图像</a:t>
            </a:r>
            <a:r>
              <a:rPr lang="en-US" altLang="zh-CN" dirty="0"/>
              <a:t>3</a:t>
            </a:r>
            <a:r>
              <a:rPr lang="zh-CN" altLang="zh-CN" dirty="0"/>
              <a:t>更接近，因为前两者都包含了描述“森林”这个查询概念的特征；而在用户提交“查询</a:t>
            </a:r>
            <a:r>
              <a:rPr lang="en-US" altLang="zh-CN" dirty="0"/>
              <a:t>2</a:t>
            </a:r>
            <a:r>
              <a:rPr lang="zh-CN" altLang="zh-CN" dirty="0"/>
              <a:t>”时，图像</a:t>
            </a:r>
            <a:r>
              <a:rPr lang="en-US" altLang="zh-CN" dirty="0"/>
              <a:t>2</a:t>
            </a:r>
            <a:r>
              <a:rPr lang="zh-CN" altLang="zh-CN" dirty="0"/>
              <a:t>与图像</a:t>
            </a:r>
            <a:r>
              <a:rPr lang="en-US" altLang="zh-CN" dirty="0"/>
              <a:t>3</a:t>
            </a:r>
            <a:r>
              <a:rPr lang="zh-CN" altLang="zh-CN" dirty="0"/>
              <a:t>应该比与图像</a:t>
            </a:r>
            <a:r>
              <a:rPr lang="en-US" altLang="zh-CN" dirty="0"/>
              <a:t>1</a:t>
            </a:r>
            <a:r>
              <a:rPr lang="zh-CN" altLang="zh-CN" dirty="0"/>
              <a:t>更接近，因为图像</a:t>
            </a:r>
            <a:r>
              <a:rPr lang="en-US" altLang="zh-CN" dirty="0"/>
              <a:t>2</a:t>
            </a:r>
            <a:r>
              <a:rPr lang="zh-CN" altLang="zh-CN" dirty="0"/>
              <a:t>和图像</a:t>
            </a:r>
            <a:r>
              <a:rPr lang="en-US" altLang="zh-CN" dirty="0"/>
              <a:t>3</a:t>
            </a:r>
            <a:r>
              <a:rPr lang="zh-CN" altLang="zh-CN" dirty="0"/>
              <a:t>都包含了描述“豹子”这个概念的图像特征。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距离度量学习困境之一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852" y="1295180"/>
            <a:ext cx="50673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3105177"/>
            <a:ext cx="318548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600" b="1" dirty="0">
                <a:solidFill>
                  <a:srgbClr val="FF0000"/>
                </a:solidFill>
                <a:latin typeface="Book Antiqua" pitchFamily="18" charset="0"/>
                <a:ea typeface="楷体" pitchFamily="49" charset="-122"/>
              </a:rPr>
              <a:t>距离计算方法和</a:t>
            </a:r>
            <a:endParaRPr lang="en-US" altLang="zh-CN" sz="2600" b="1" dirty="0">
              <a:solidFill>
                <a:srgbClr val="FF0000"/>
              </a:solidFill>
              <a:latin typeface="Book Antiqua" pitchFamily="18" charset="0"/>
              <a:ea typeface="楷体" pitchFamily="49" charset="-122"/>
            </a:endParaRPr>
          </a:p>
          <a:p>
            <a:r>
              <a:rPr lang="zh-CN" altLang="zh-CN" sz="2600" b="1" dirty="0">
                <a:solidFill>
                  <a:srgbClr val="FF0000"/>
                </a:solidFill>
                <a:latin typeface="Book Antiqua" pitchFamily="18" charset="0"/>
                <a:ea typeface="楷体" pitchFamily="49" charset="-122"/>
              </a:rPr>
              <a:t>特定的样本个体相关</a:t>
            </a:r>
            <a:endParaRPr lang="zh-CN" altLang="en-US" sz="2600" b="1" dirty="0">
              <a:solidFill>
                <a:srgbClr val="FF0000"/>
              </a:solidFill>
              <a:latin typeface="Book Antiqua" pitchFamily="18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9399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170046"/>
            <a:ext cx="7886700" cy="777874"/>
          </a:xfrm>
        </p:spPr>
        <p:txBody>
          <a:bodyPr/>
          <a:lstStyle/>
          <a:p>
            <a:r>
              <a:rPr lang="zh-CN" altLang="en-US" sz="3600" dirty="0"/>
              <a:t>样本自适应方面已有的工作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295400"/>
            <a:ext cx="4681215" cy="5040313"/>
          </a:xfrm>
        </p:spPr>
        <p:txBody>
          <a:bodyPr/>
          <a:lstStyle/>
          <a:p>
            <a:r>
              <a:rPr lang="zh-CN" altLang="en-US" dirty="0"/>
              <a:t>问题：不同样本有着各自不同的</a:t>
            </a:r>
            <a:r>
              <a:rPr lang="zh-CN" altLang="en-US" dirty="0">
                <a:solidFill>
                  <a:srgbClr val="FF0000"/>
                </a:solidFill>
              </a:rPr>
              <a:t>视角、语义着重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或者说，将样本表示在高维空间中，样本的距离度量和其本身的局部特性相关</a:t>
            </a:r>
            <a:endParaRPr lang="en-US" altLang="zh-CN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解决方案：对每个样本赋以不同的距离度量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bright="-24000" contrast="88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65288"/>
            <a:ext cx="392430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468313" y="5480199"/>
            <a:ext cx="8243887" cy="82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000" dirty="0" err="1">
                <a:solidFill>
                  <a:srgbClr val="0000FF"/>
                </a:solidFill>
                <a:latin typeface="Comic Sans MS" pitchFamily="66" charset="0"/>
              </a:rPr>
              <a:t>QSim</a:t>
            </a:r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kumimoji="1" lang="en-US" altLang="zh-CN" sz="2000" dirty="0">
                <a:solidFill>
                  <a:srgbClr val="0000FF"/>
                </a:solidFill>
                <a:latin typeface="Comic Sans MS" pitchFamily="66" charset="0"/>
              </a:rPr>
              <a:t>[Zhou and Dai, ICDM’06] </a:t>
            </a:r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[Athitsos et al., TDS’07]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Local distance functions [Frome et al., NIPS’06, ICCV’07]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5040313" y="1826072"/>
            <a:ext cx="3384550" cy="1458912"/>
            <a:chOff x="3175" y="1139"/>
            <a:chExt cx="2132" cy="919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 rot="-1407542">
              <a:off x="3311" y="1275"/>
              <a:ext cx="408" cy="114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833" y="1139"/>
              <a:ext cx="657" cy="18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 rot="5095140">
              <a:off x="5029" y="1780"/>
              <a:ext cx="374" cy="182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 rot="18932673" flipV="1">
              <a:off x="3175" y="1729"/>
              <a:ext cx="817" cy="60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2" name="Oval 11"/>
          <p:cNvSpPr>
            <a:spLocks noChangeArrowheads="1"/>
          </p:cNvSpPr>
          <p:nvPr/>
        </p:nvSpPr>
        <p:spPr bwMode="auto">
          <a:xfrm flipV="1">
            <a:off x="5543550" y="2095500"/>
            <a:ext cx="71438" cy="730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flipV="1">
            <a:off x="6553200" y="1916113"/>
            <a:ext cx="71438" cy="730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 flipV="1">
            <a:off x="5653088" y="2744788"/>
            <a:ext cx="71437" cy="730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 flipV="1">
            <a:off x="8243888" y="2960688"/>
            <a:ext cx="71437" cy="73025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1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184666"/>
            <a:ext cx="7886700" cy="777874"/>
          </a:xfrm>
        </p:spPr>
        <p:txBody>
          <a:bodyPr/>
          <a:lstStyle/>
          <a:p>
            <a:r>
              <a:rPr lang="zh-CN" altLang="en-US" sz="3600" dirty="0"/>
              <a:t>以往样本自适应方法的缺陷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295401"/>
            <a:ext cx="8736013" cy="3573760"/>
          </a:xfrm>
        </p:spPr>
        <p:txBody>
          <a:bodyPr/>
          <a:lstStyle/>
          <a:p>
            <a:r>
              <a:rPr lang="en-US" altLang="zh-CN" dirty="0" err="1"/>
              <a:t>Qsim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/>
            <a:r>
              <a:rPr lang="zh-CN" altLang="en-US" dirty="0"/>
              <a:t>用于基于内容的图像检索，对象之间的距离会受到提交的检索的影响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000CC"/>
                </a:solidFill>
              </a:rPr>
              <a:t>主要问题</a:t>
            </a:r>
            <a:r>
              <a:rPr lang="zh-CN" altLang="en-US" dirty="0"/>
              <a:t>：该方法完全基于启发式想法 </a:t>
            </a:r>
            <a:endParaRPr lang="en-US" altLang="zh-CN" dirty="0"/>
          </a:p>
          <a:p>
            <a:pPr lvl="2"/>
            <a:r>
              <a:rPr lang="zh-CN" altLang="en-US" dirty="0"/>
              <a:t>启发式想法 </a:t>
            </a:r>
            <a:r>
              <a:rPr lang="en-US" altLang="zh-CN" dirty="0">
                <a:latin typeface="Arial" pitchFamily="34" charset="0"/>
                <a:cs typeface="Arial" pitchFamily="34" charset="0"/>
              </a:rPr>
              <a:t>—— </a:t>
            </a:r>
            <a:r>
              <a:rPr lang="zh-CN" altLang="en-US" dirty="0"/>
              <a:t>拍脑袋想办法：</a:t>
            </a:r>
            <a:endParaRPr lang="en-US" altLang="zh-CN" dirty="0"/>
          </a:p>
          <a:p>
            <a:pPr lvl="2"/>
            <a:r>
              <a:rPr lang="zh-CN" altLang="en-US" dirty="0"/>
              <a:t>人在解决问题时所采取的一种根据经验规则进行发现的方法</a:t>
            </a:r>
            <a:endParaRPr lang="en-US" altLang="zh-CN" dirty="0"/>
          </a:p>
          <a:p>
            <a:pPr lvl="2"/>
            <a:r>
              <a:rPr lang="zh-CN" altLang="en-US" dirty="0"/>
              <a:t>利用过去的经验</a:t>
            </a:r>
            <a:r>
              <a:rPr lang="en-US" altLang="zh-CN" dirty="0"/>
              <a:t>,</a:t>
            </a:r>
            <a:r>
              <a:rPr lang="zh-CN" altLang="en-US" dirty="0"/>
              <a:t>选择已经</a:t>
            </a:r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行之有效</a:t>
            </a:r>
            <a:r>
              <a:rPr lang="zh-CN" altLang="en-US" dirty="0"/>
              <a:t>的方法，而不是</a:t>
            </a:r>
            <a:r>
              <a:rPr lang="zh-CN" altLang="en-US" dirty="0">
                <a:solidFill>
                  <a:srgbClr val="0000CC"/>
                </a:solidFill>
              </a:rPr>
              <a:t>系统地</a:t>
            </a:r>
            <a:r>
              <a:rPr lang="zh-CN" altLang="en-US" dirty="0"/>
              <a:t>、以</a:t>
            </a:r>
            <a:r>
              <a:rPr lang="zh-CN" altLang="en-US" dirty="0">
                <a:solidFill>
                  <a:srgbClr val="0000CC"/>
                </a:solidFill>
              </a:rPr>
              <a:t>确定</a:t>
            </a:r>
            <a:r>
              <a:rPr lang="zh-CN" altLang="en-US" dirty="0"/>
              <a:t>的步骤去寻求答案</a:t>
            </a:r>
            <a:endParaRPr lang="en-US" altLang="zh-CN" dirty="0"/>
          </a:p>
          <a:p>
            <a:r>
              <a:rPr lang="en-US" altLang="zh-CN" dirty="0"/>
              <a:t>Local Distance Functions</a:t>
            </a:r>
            <a:r>
              <a:rPr lang="zh-CN" altLang="en-US" dirty="0"/>
              <a:t>：</a:t>
            </a:r>
            <a:endParaRPr lang="en-US" altLang="zh-CN" dirty="0"/>
          </a:p>
        </p:txBody>
      </p:sp>
      <p:grpSp>
        <p:nvGrpSpPr>
          <p:cNvPr id="11" name="组合 10"/>
          <p:cNvGrpSpPr/>
          <p:nvPr/>
        </p:nvGrpSpPr>
        <p:grpSpPr>
          <a:xfrm>
            <a:off x="1052233" y="4995304"/>
            <a:ext cx="6893389" cy="1187186"/>
            <a:chOff x="1052233" y="4995304"/>
            <a:chExt cx="6893389" cy="1187186"/>
          </a:xfrm>
        </p:grpSpPr>
        <p:grpSp>
          <p:nvGrpSpPr>
            <p:cNvPr id="7" name="组合 6"/>
            <p:cNvGrpSpPr/>
            <p:nvPr/>
          </p:nvGrpSpPr>
          <p:grpSpPr>
            <a:xfrm>
              <a:off x="1052233" y="5011163"/>
              <a:ext cx="3303744" cy="1171327"/>
              <a:chOff x="250825" y="4849961"/>
              <a:chExt cx="4465638" cy="1603375"/>
            </a:xfrm>
          </p:grpSpPr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250825" y="4849961"/>
                <a:ext cx="4465638" cy="512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Book Antiqua" pitchFamily="18" charset="0"/>
                    <a:ea typeface="楷体" pitchFamily="49" charset="-122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Book Antiqua" pitchFamily="18" charset="0"/>
                    <a:ea typeface="楷体" pitchFamily="49" charset="-122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Book Antiqua" pitchFamily="18" charset="0"/>
                    <a:ea typeface="楷体" pitchFamily="49" charset="-122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Book Antiqua" pitchFamily="18" charset="0"/>
                    <a:ea typeface="楷体" pitchFamily="49" charset="-122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Book Antiqua" pitchFamily="18" charset="0"/>
                    <a:ea typeface="楷体" pitchFamily="49" charset="-122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000" dirty="0"/>
                  <a:t>[Frome et al. NIPS’06]</a:t>
                </a:r>
              </a:p>
            </p:txBody>
          </p:sp>
          <p:pic>
            <p:nvPicPr>
              <p:cNvPr id="6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300" y="5291286"/>
                <a:ext cx="2533650" cy="1162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4808661" y="4995304"/>
              <a:ext cx="3136961" cy="1170000"/>
              <a:chOff x="250825" y="3284538"/>
              <a:chExt cx="4465638" cy="1620837"/>
            </a:xfrm>
          </p:grpSpPr>
          <p:pic>
            <p:nvPicPr>
              <p:cNvPr id="8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425" y="3752850"/>
                <a:ext cx="2609850" cy="1152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16"/>
              <p:cNvSpPr>
                <a:spLocks noChangeArrowheads="1"/>
              </p:cNvSpPr>
              <p:nvPr/>
            </p:nvSpPr>
            <p:spPr bwMode="auto">
              <a:xfrm>
                <a:off x="250825" y="3284538"/>
                <a:ext cx="4465638" cy="576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 eaLnBrk="0" hangingPunct="0">
                  <a:spcBef>
                    <a:spcPct val="20000"/>
                  </a:spcBef>
                  <a:buFontTx/>
                  <a:buChar char="•"/>
                </a:pPr>
                <a:r>
                  <a:rPr lang="en-US" altLang="zh-CN" sz="2000" dirty="0">
                    <a:latin typeface="Book Antiqua" pitchFamily="18" charset="0"/>
                    <a:ea typeface="楷体" pitchFamily="49" charset="-122"/>
                  </a:rPr>
                  <a:t>[Frome et al. ICCV’07]</a:t>
                </a:r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7792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9500" y="2276475"/>
            <a:ext cx="66246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zh-CN" altLang="en-US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  <a:ea typeface="楷体" pitchFamily="49" charset="-122"/>
              </a:rPr>
              <a:t>是否能够同时为</a:t>
            </a:r>
            <a:r>
              <a:rPr lang="zh-CN" altLang="en-US" sz="26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标记样本</a:t>
            </a:r>
            <a:r>
              <a:rPr lang="zh-CN" altLang="en-US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  <a:ea typeface="楷体" pitchFamily="49" charset="-122"/>
              </a:rPr>
              <a:t>和</a:t>
            </a:r>
            <a:r>
              <a:rPr lang="zh-CN" altLang="en-US" sz="26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未标记样本</a:t>
            </a:r>
            <a:r>
              <a:rPr lang="zh-CN" altLang="en-US" sz="2600" dirty="0">
                <a:solidFill>
                  <a:schemeClr val="accent6">
                    <a:lumMod val="60000"/>
                    <a:lumOff val="40000"/>
                  </a:schemeClr>
                </a:solidFill>
                <a:latin typeface="Book Antiqua" pitchFamily="18" charset="0"/>
                <a:ea typeface="楷体" pitchFamily="49" charset="-122"/>
              </a:rPr>
              <a:t>学习得到样本自适应距离度量呢？</a:t>
            </a:r>
            <a:endParaRPr lang="en-US" altLang="zh-CN" sz="2600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  <a:ea typeface="楷体" pitchFamily="49" charset="-12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79500" y="3968750"/>
            <a:ext cx="6624638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r>
              <a:rPr lang="zh-CN" altLang="en-US" sz="26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答案是肯定的，我们可以尝试使用</a:t>
            </a:r>
            <a:r>
              <a:rPr lang="zh-CN" altLang="en-US" sz="2600" dirty="0">
                <a:solidFill>
                  <a:srgbClr val="FFC000"/>
                </a:solidFill>
                <a:latin typeface="Book Antiqua" pitchFamily="18" charset="0"/>
                <a:ea typeface="楷体" pitchFamily="49" charset="-122"/>
              </a:rPr>
              <a:t>类似于标记传播的思想</a:t>
            </a:r>
            <a:r>
              <a:rPr lang="zh-CN" altLang="en-US" sz="26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来进行距离</a:t>
            </a:r>
            <a:r>
              <a:rPr lang="zh-CN" altLang="en-US" sz="2600" dirty="0">
                <a:solidFill>
                  <a:srgbClr val="FFC000"/>
                </a:solidFill>
                <a:latin typeface="Book Antiqua" pitchFamily="18" charset="0"/>
                <a:ea typeface="楷体" pitchFamily="49" charset="-122"/>
              </a:rPr>
              <a:t>度量传播</a:t>
            </a:r>
            <a:r>
              <a:rPr lang="zh-CN" altLang="en-US" sz="26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！</a:t>
            </a:r>
            <a:endParaRPr lang="en-US" altLang="zh-CN" sz="2600" dirty="0">
              <a:solidFill>
                <a:srgbClr val="0000CC"/>
              </a:solidFill>
              <a:latin typeface="Book Antiqua" pitchFamily="18" charset="0"/>
              <a:ea typeface="楷体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800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350" y="184666"/>
            <a:ext cx="7886700" cy="777874"/>
          </a:xfrm>
        </p:spPr>
        <p:txBody>
          <a:bodyPr/>
          <a:lstStyle/>
          <a:p>
            <a:r>
              <a:rPr lang="zh-CN" altLang="en-US" dirty="0"/>
              <a:t>什么是标记传播？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一种基于图的半监督学习算法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边的权重往往和点之间的欧氏距离相关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485" y="2276872"/>
            <a:ext cx="443020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98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26999" y="211873"/>
            <a:ext cx="659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>
                <a:latin typeface="Palatino Linotype" panose="02040502050505030304" pitchFamily="18" charset="0"/>
              </a:rPr>
              <a:t>k </a:t>
            </a:r>
            <a:r>
              <a:rPr lang="zh-CN" altLang="en-US" sz="2800" dirty="0"/>
              <a:t>近邻学习器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57561" y="1315844"/>
            <a:ext cx="681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Palatino Linotype" panose="02040502050505030304" pitchFamily="18" charset="0"/>
              </a:rPr>
              <a:t>k </a:t>
            </a:r>
            <a:r>
              <a:rPr lang="zh-CN" altLang="en-US" sz="2400" dirty="0">
                <a:latin typeface="Palatino Linotype" panose="02040502050505030304" pitchFamily="18" charset="0"/>
              </a:rPr>
              <a:t>近邻 </a:t>
            </a:r>
            <a:r>
              <a:rPr lang="en-US" altLang="zh-CN" sz="2000" dirty="0">
                <a:latin typeface="Palatino Linotype" panose="02040502050505030304" pitchFamily="18" charset="0"/>
              </a:rPr>
              <a:t>(</a:t>
            </a:r>
            <a:r>
              <a:rPr lang="en-US" altLang="zh-CN" sz="2000" i="1" dirty="0">
                <a:latin typeface="Palatino Linotype" panose="02040502050505030304" pitchFamily="18" charset="0"/>
              </a:rPr>
              <a:t>k</a:t>
            </a:r>
            <a:r>
              <a:rPr lang="en-US" altLang="zh-CN" sz="2000" dirty="0">
                <a:latin typeface="Palatino Linotype" panose="02040502050505030304" pitchFamily="18" charset="0"/>
              </a:rPr>
              <a:t>-Nearest</a:t>
            </a:r>
            <a:r>
              <a:rPr lang="zh-CN" altLang="en-US" sz="2000" dirty="0">
                <a:latin typeface="Palatino Linotype" panose="02040502050505030304" pitchFamily="18" charset="0"/>
              </a:rPr>
              <a:t> </a:t>
            </a:r>
            <a:r>
              <a:rPr lang="en-US" altLang="zh-CN" sz="2000" dirty="0">
                <a:latin typeface="Palatino Linotype" panose="02040502050505030304" pitchFamily="18" charset="0"/>
              </a:rPr>
              <a:t>Neighbor,</a:t>
            </a:r>
            <a:r>
              <a:rPr lang="zh-CN" altLang="en-US" sz="2000" dirty="0">
                <a:latin typeface="Palatino Linotype" panose="02040502050505030304" pitchFamily="18" charset="0"/>
              </a:rPr>
              <a:t> </a:t>
            </a:r>
            <a:r>
              <a:rPr lang="en-US" altLang="zh-CN" sz="2000" i="1" dirty="0" err="1">
                <a:latin typeface="Palatino Linotype" panose="02040502050505030304" pitchFamily="18" charset="0"/>
              </a:rPr>
              <a:t>k</a:t>
            </a:r>
            <a:r>
              <a:rPr lang="en-US" altLang="zh-CN" sz="2000" dirty="0" err="1">
                <a:latin typeface="Palatino Linotype" panose="02040502050505030304" pitchFamily="18" charset="0"/>
              </a:rPr>
              <a:t>NN</a:t>
            </a:r>
            <a:r>
              <a:rPr lang="en-US" altLang="zh-CN" sz="2000" dirty="0">
                <a:latin typeface="Palatino Linotype" panose="02040502050505030304" pitchFamily="18" charset="0"/>
              </a:rPr>
              <a:t>)</a:t>
            </a:r>
            <a:endParaRPr lang="zh-CN" alt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8620" y="1864732"/>
            <a:ext cx="4226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rgbClr val="0000FF"/>
                </a:solidFill>
              </a:rPr>
              <a:t>懒惰学习 </a:t>
            </a:r>
            <a:r>
              <a:rPr lang="en-US" altLang="zh-CN" dirty="0"/>
              <a:t>(lazy learning) </a:t>
            </a:r>
            <a:r>
              <a:rPr lang="zh-CN" altLang="en-US" sz="2200" dirty="0"/>
              <a:t>的代表</a:t>
            </a:r>
          </a:p>
        </p:txBody>
      </p:sp>
      <p:grpSp>
        <p:nvGrpSpPr>
          <p:cNvPr id="21" name="Group 71"/>
          <p:cNvGrpSpPr/>
          <p:nvPr/>
        </p:nvGrpSpPr>
        <p:grpSpPr bwMode="auto">
          <a:xfrm>
            <a:off x="1143000" y="2743200"/>
            <a:ext cx="7010400" cy="2743200"/>
            <a:chOff x="720" y="2496"/>
            <a:chExt cx="4416" cy="1728"/>
          </a:xfrm>
        </p:grpSpPr>
        <p:grpSp>
          <p:nvGrpSpPr>
            <p:cNvPr id="22" name="Group 69"/>
            <p:cNvGrpSpPr/>
            <p:nvPr/>
          </p:nvGrpSpPr>
          <p:grpSpPr bwMode="auto">
            <a:xfrm>
              <a:off x="1008" y="2640"/>
              <a:ext cx="3792" cy="1536"/>
              <a:chOff x="960" y="2688"/>
              <a:chExt cx="3792" cy="1536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1392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1008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Oval 6"/>
              <p:cNvSpPr>
                <a:spLocks noChangeArrowheads="1"/>
              </p:cNvSpPr>
              <p:nvPr/>
            </p:nvSpPr>
            <p:spPr bwMode="auto">
              <a:xfrm>
                <a:off x="1104" y="331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Oval 7"/>
              <p:cNvSpPr>
                <a:spLocks noChangeArrowheads="1"/>
              </p:cNvSpPr>
              <p:nvPr/>
            </p:nvSpPr>
            <p:spPr bwMode="auto">
              <a:xfrm>
                <a:off x="1528" y="326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" name="Oval 8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" name="Oval 9"/>
              <p:cNvSpPr>
                <a:spLocks noChangeArrowheads="1"/>
              </p:cNvSpPr>
              <p:nvPr/>
            </p:nvSpPr>
            <p:spPr bwMode="auto">
              <a:xfrm>
                <a:off x="1728" y="331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6" name="Oval 10"/>
              <p:cNvSpPr>
                <a:spLocks noChangeArrowheads="1"/>
              </p:cNvSpPr>
              <p:nvPr/>
            </p:nvSpPr>
            <p:spPr bwMode="auto">
              <a:xfrm>
                <a:off x="1296" y="35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7" name="Oval 11"/>
              <p:cNvSpPr>
                <a:spLocks noChangeArrowheads="1"/>
              </p:cNvSpPr>
              <p:nvPr/>
            </p:nvSpPr>
            <p:spPr bwMode="auto">
              <a:xfrm>
                <a:off x="1680" y="34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Oval 12"/>
              <p:cNvSpPr>
                <a:spLocks noChangeArrowheads="1"/>
              </p:cNvSpPr>
              <p:nvPr/>
            </p:nvSpPr>
            <p:spPr bwMode="auto">
              <a:xfrm>
                <a:off x="2016" y="34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9" name="Oval 13"/>
              <p:cNvSpPr>
                <a:spLocks noChangeArrowheads="1"/>
              </p:cNvSpPr>
              <p:nvPr/>
            </p:nvSpPr>
            <p:spPr bwMode="auto">
              <a:xfrm>
                <a:off x="1680" y="336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Oval 14"/>
              <p:cNvSpPr>
                <a:spLocks noChangeArrowheads="1"/>
              </p:cNvSpPr>
              <p:nvPr/>
            </p:nvSpPr>
            <p:spPr bwMode="auto">
              <a:xfrm>
                <a:off x="1968" y="350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" name="Oval 15"/>
              <p:cNvSpPr>
                <a:spLocks noChangeArrowheads="1"/>
              </p:cNvSpPr>
              <p:nvPr/>
            </p:nvSpPr>
            <p:spPr bwMode="auto">
              <a:xfrm>
                <a:off x="1872" y="336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" name="Oval 16"/>
              <p:cNvSpPr>
                <a:spLocks noChangeArrowheads="1"/>
              </p:cNvSpPr>
              <p:nvPr/>
            </p:nvSpPr>
            <p:spPr bwMode="auto">
              <a:xfrm>
                <a:off x="2112" y="36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" name="Oval 17"/>
              <p:cNvSpPr>
                <a:spLocks noChangeArrowheads="1"/>
              </p:cNvSpPr>
              <p:nvPr/>
            </p:nvSpPr>
            <p:spPr bwMode="auto">
              <a:xfrm>
                <a:off x="2160" y="321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" name="Oval 18"/>
              <p:cNvSpPr>
                <a:spLocks noChangeArrowheads="1"/>
              </p:cNvSpPr>
              <p:nvPr/>
            </p:nvSpPr>
            <p:spPr bwMode="auto">
              <a:xfrm>
                <a:off x="1824" y="345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" name="Oval 19"/>
              <p:cNvSpPr>
                <a:spLocks noChangeArrowheads="1"/>
              </p:cNvSpPr>
              <p:nvPr/>
            </p:nvSpPr>
            <p:spPr bwMode="auto">
              <a:xfrm>
                <a:off x="1776" y="340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Rectangle 22"/>
              <p:cNvSpPr>
                <a:spLocks noChangeArrowheads="1"/>
              </p:cNvSpPr>
              <p:nvPr/>
            </p:nvSpPr>
            <p:spPr bwMode="auto">
              <a:xfrm>
                <a:off x="3072" y="2688"/>
                <a:ext cx="1392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" name="Oval 23"/>
              <p:cNvSpPr>
                <a:spLocks noChangeArrowheads="1"/>
              </p:cNvSpPr>
              <p:nvPr/>
            </p:nvSpPr>
            <p:spPr bwMode="auto">
              <a:xfrm>
                <a:off x="3120" y="273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8" name="Oval 24"/>
              <p:cNvSpPr>
                <a:spLocks noChangeArrowheads="1"/>
              </p:cNvSpPr>
              <p:nvPr/>
            </p:nvSpPr>
            <p:spPr bwMode="auto">
              <a:xfrm>
                <a:off x="3216" y="29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9" name="Oval 25"/>
              <p:cNvSpPr>
                <a:spLocks noChangeArrowheads="1"/>
              </p:cNvSpPr>
              <p:nvPr/>
            </p:nvSpPr>
            <p:spPr bwMode="auto">
              <a:xfrm>
                <a:off x="3640" y="28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Oval 26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Oval 27"/>
              <p:cNvSpPr>
                <a:spLocks noChangeArrowheads="1"/>
              </p:cNvSpPr>
              <p:nvPr/>
            </p:nvSpPr>
            <p:spPr bwMode="auto">
              <a:xfrm>
                <a:off x="3840" y="292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Oval 28"/>
              <p:cNvSpPr>
                <a:spLocks noChangeArrowheads="1"/>
              </p:cNvSpPr>
              <p:nvPr/>
            </p:nvSpPr>
            <p:spPr bwMode="auto">
              <a:xfrm>
                <a:off x="3408" y="312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29"/>
              <p:cNvSpPr>
                <a:spLocks noChangeArrowheads="1"/>
              </p:cNvSpPr>
              <p:nvPr/>
            </p:nvSpPr>
            <p:spPr bwMode="auto">
              <a:xfrm>
                <a:off x="3792" y="307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Oval 30"/>
              <p:cNvSpPr>
                <a:spLocks noChangeArrowheads="1"/>
              </p:cNvSpPr>
              <p:nvPr/>
            </p:nvSpPr>
            <p:spPr bwMode="auto">
              <a:xfrm>
                <a:off x="4128" y="30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Oval 31"/>
              <p:cNvSpPr>
                <a:spLocks noChangeArrowheads="1"/>
              </p:cNvSpPr>
              <p:nvPr/>
            </p:nvSpPr>
            <p:spPr bwMode="auto">
              <a:xfrm>
                <a:off x="3792" y="297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auto">
              <a:xfrm>
                <a:off x="4080" y="312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Oval 33"/>
              <p:cNvSpPr>
                <a:spLocks noChangeArrowheads="1"/>
              </p:cNvSpPr>
              <p:nvPr/>
            </p:nvSpPr>
            <p:spPr bwMode="auto">
              <a:xfrm>
                <a:off x="3984" y="29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" name="Oval 34"/>
              <p:cNvSpPr>
                <a:spLocks noChangeArrowheads="1"/>
              </p:cNvSpPr>
              <p:nvPr/>
            </p:nvSpPr>
            <p:spPr bwMode="auto">
              <a:xfrm>
                <a:off x="4224" y="32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Oval 35"/>
              <p:cNvSpPr>
                <a:spLocks noChangeArrowheads="1"/>
              </p:cNvSpPr>
              <p:nvPr/>
            </p:nvSpPr>
            <p:spPr bwMode="auto">
              <a:xfrm>
                <a:off x="4272" y="283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Oval 36"/>
              <p:cNvSpPr>
                <a:spLocks noChangeArrowheads="1"/>
              </p:cNvSpPr>
              <p:nvPr/>
            </p:nvSpPr>
            <p:spPr bwMode="auto">
              <a:xfrm>
                <a:off x="3936" y="30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Oval 37"/>
              <p:cNvSpPr>
                <a:spLocks noChangeArrowheads="1"/>
              </p:cNvSpPr>
              <p:nvPr/>
            </p:nvSpPr>
            <p:spPr bwMode="auto">
              <a:xfrm>
                <a:off x="3888" y="302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Oval 38"/>
              <p:cNvSpPr>
                <a:spLocks noChangeArrowheads="1"/>
              </p:cNvSpPr>
              <p:nvPr/>
            </p:nvSpPr>
            <p:spPr bwMode="auto">
              <a:xfrm>
                <a:off x="3768" y="2896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" name="Rectangle 40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1392" cy="7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Oval 41"/>
              <p:cNvSpPr>
                <a:spLocks noChangeArrowheads="1"/>
              </p:cNvSpPr>
              <p:nvPr/>
            </p:nvSpPr>
            <p:spPr bwMode="auto">
              <a:xfrm>
                <a:off x="3120" y="355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Oval 42"/>
              <p:cNvSpPr>
                <a:spLocks noChangeArrowheads="1"/>
              </p:cNvSpPr>
              <p:nvPr/>
            </p:nvSpPr>
            <p:spPr bwMode="auto">
              <a:xfrm>
                <a:off x="3216" y="374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" name="Oval 43"/>
              <p:cNvSpPr>
                <a:spLocks noChangeArrowheads="1"/>
              </p:cNvSpPr>
              <p:nvPr/>
            </p:nvSpPr>
            <p:spPr bwMode="auto">
              <a:xfrm>
                <a:off x="3640" y="369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Oval 44"/>
              <p:cNvSpPr>
                <a:spLocks noChangeArrowheads="1"/>
              </p:cNvSpPr>
              <p:nvPr/>
            </p:nvSpPr>
            <p:spPr bwMode="auto">
              <a:xfrm>
                <a:off x="3552" y="38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Oval 45"/>
              <p:cNvSpPr>
                <a:spLocks noChangeArrowheads="1"/>
              </p:cNvSpPr>
              <p:nvPr/>
            </p:nvSpPr>
            <p:spPr bwMode="auto">
              <a:xfrm>
                <a:off x="3840" y="37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Oval 46"/>
              <p:cNvSpPr>
                <a:spLocks noChangeArrowheads="1"/>
              </p:cNvSpPr>
              <p:nvPr/>
            </p:nvSpPr>
            <p:spPr bwMode="auto">
              <a:xfrm>
                <a:off x="3408" y="39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" name="Oval 47"/>
              <p:cNvSpPr>
                <a:spLocks noChangeArrowheads="1"/>
              </p:cNvSpPr>
              <p:nvPr/>
            </p:nvSpPr>
            <p:spPr bwMode="auto">
              <a:xfrm>
                <a:off x="3792" y="38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Oval 48"/>
              <p:cNvSpPr>
                <a:spLocks noChangeArrowheads="1"/>
              </p:cNvSpPr>
              <p:nvPr/>
            </p:nvSpPr>
            <p:spPr bwMode="auto">
              <a:xfrm>
                <a:off x="4128" y="384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" name="Oval 49"/>
              <p:cNvSpPr>
                <a:spLocks noChangeArrowheads="1"/>
              </p:cNvSpPr>
              <p:nvPr/>
            </p:nvSpPr>
            <p:spPr bwMode="auto">
              <a:xfrm>
                <a:off x="3792" y="379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" name="Oval 50"/>
              <p:cNvSpPr>
                <a:spLocks noChangeArrowheads="1"/>
              </p:cNvSpPr>
              <p:nvPr/>
            </p:nvSpPr>
            <p:spPr bwMode="auto">
              <a:xfrm>
                <a:off x="4080" y="393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Oval 51"/>
              <p:cNvSpPr>
                <a:spLocks noChangeArrowheads="1"/>
              </p:cNvSpPr>
              <p:nvPr/>
            </p:nvSpPr>
            <p:spPr bwMode="auto">
              <a:xfrm>
                <a:off x="3984" y="37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Oval 52"/>
              <p:cNvSpPr>
                <a:spLocks noChangeArrowheads="1"/>
              </p:cNvSpPr>
              <p:nvPr/>
            </p:nvSpPr>
            <p:spPr bwMode="auto">
              <a:xfrm>
                <a:off x="4224" y="40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Oval 53"/>
              <p:cNvSpPr>
                <a:spLocks noChangeArrowheads="1"/>
              </p:cNvSpPr>
              <p:nvPr/>
            </p:nvSpPr>
            <p:spPr bwMode="auto">
              <a:xfrm>
                <a:off x="4272" y="36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Oval 54"/>
              <p:cNvSpPr>
                <a:spLocks noChangeArrowheads="1"/>
              </p:cNvSpPr>
              <p:nvPr/>
            </p:nvSpPr>
            <p:spPr bwMode="auto">
              <a:xfrm>
                <a:off x="3936" y="388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Oval 55"/>
              <p:cNvSpPr>
                <a:spLocks noChangeArrowheads="1"/>
              </p:cNvSpPr>
              <p:nvPr/>
            </p:nvSpPr>
            <p:spPr bwMode="auto">
              <a:xfrm>
                <a:off x="3888" y="384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3656" y="3624"/>
                <a:ext cx="520" cy="48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Line 58"/>
              <p:cNvSpPr>
                <a:spLocks noChangeShapeType="1"/>
              </p:cNvSpPr>
              <p:nvPr/>
            </p:nvSpPr>
            <p:spPr bwMode="auto">
              <a:xfrm flipH="1">
                <a:off x="1824" y="2880"/>
                <a:ext cx="48" cy="528"/>
              </a:xfrm>
              <a:prstGeom prst="line">
                <a:avLst/>
              </a:prstGeom>
              <a:noFill/>
              <a:ln w="9525">
                <a:solidFill>
                  <a:srgbClr val="CC33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Text Box 59"/>
              <p:cNvSpPr txBox="1">
                <a:spLocks noChangeArrowheads="1"/>
              </p:cNvSpPr>
              <p:nvPr/>
            </p:nvSpPr>
            <p:spPr bwMode="auto">
              <a:xfrm>
                <a:off x="1632" y="2716"/>
                <a:ext cx="8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600">
                    <a:solidFill>
                      <a:srgbClr val="CC3300"/>
                    </a:solidFill>
                  </a:rPr>
                  <a:t>which class?</a:t>
                </a:r>
              </a:p>
            </p:txBody>
          </p:sp>
          <p:sp>
            <p:nvSpPr>
              <p:cNvPr id="92" name="AutoShape 60"/>
              <p:cNvSpPr>
                <a:spLocks noChangeArrowheads="1"/>
              </p:cNvSpPr>
              <p:nvPr/>
            </p:nvSpPr>
            <p:spPr bwMode="auto">
              <a:xfrm rot="1241728">
                <a:off x="2400" y="3504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AutoShape 61"/>
              <p:cNvSpPr>
                <a:spLocks noChangeArrowheads="1"/>
              </p:cNvSpPr>
              <p:nvPr/>
            </p:nvSpPr>
            <p:spPr bwMode="auto">
              <a:xfrm rot="20358272" flipV="1">
                <a:off x="2400" y="3120"/>
                <a:ext cx="528" cy="144"/>
              </a:xfrm>
              <a:prstGeom prst="rightArrow">
                <a:avLst>
                  <a:gd name="adj1" fmla="val 50000"/>
                  <a:gd name="adj2" fmla="val 91667"/>
                </a:avLst>
              </a:prstGeom>
              <a:no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Text Box 62"/>
              <p:cNvSpPr txBox="1">
                <a:spLocks noChangeArrowheads="1"/>
              </p:cNvSpPr>
              <p:nvPr/>
            </p:nvSpPr>
            <p:spPr bwMode="auto">
              <a:xfrm rot="-1110781">
                <a:off x="2400" y="292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600" i="1"/>
                  <a:t>k</a:t>
                </a:r>
                <a:r>
                  <a:rPr lang="en-US" altLang="zh-CN" sz="1600"/>
                  <a:t> = 5</a:t>
                </a:r>
              </a:p>
            </p:txBody>
          </p:sp>
          <p:sp>
            <p:nvSpPr>
              <p:cNvPr id="95" name="Text Box 63"/>
              <p:cNvSpPr txBox="1">
                <a:spLocks noChangeArrowheads="1"/>
              </p:cNvSpPr>
              <p:nvPr/>
            </p:nvSpPr>
            <p:spPr bwMode="auto">
              <a:xfrm rot="1061096">
                <a:off x="2400" y="3628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1600" i="1"/>
                  <a:t>k</a:t>
                </a:r>
                <a:r>
                  <a:rPr lang="en-US" altLang="zh-CN" sz="1600"/>
                  <a:t> = 7</a:t>
                </a:r>
              </a:p>
            </p:txBody>
          </p:sp>
          <p:sp>
            <p:nvSpPr>
              <p:cNvPr id="96" name="Line 65"/>
              <p:cNvSpPr>
                <a:spLocks noChangeShapeType="1"/>
              </p:cNvSpPr>
              <p:nvPr/>
            </p:nvSpPr>
            <p:spPr bwMode="auto">
              <a:xfrm>
                <a:off x="3952" y="3048"/>
                <a:ext cx="704" cy="168"/>
              </a:xfrm>
              <a:prstGeom prst="line">
                <a:avLst/>
              </a:prstGeom>
              <a:noFill/>
              <a:ln w="9525">
                <a:solidFill>
                  <a:srgbClr val="339966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" name="Oval 66"/>
              <p:cNvSpPr>
                <a:spLocks noChangeArrowheads="1"/>
              </p:cNvSpPr>
              <p:nvPr/>
            </p:nvSpPr>
            <p:spPr bwMode="auto">
              <a:xfrm>
                <a:off x="4704" y="323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Line 67"/>
              <p:cNvSpPr>
                <a:spLocks noChangeShapeType="1"/>
              </p:cNvSpPr>
              <p:nvPr/>
            </p:nvSpPr>
            <p:spPr bwMode="auto">
              <a:xfrm>
                <a:off x="3968" y="3872"/>
                <a:ext cx="688" cy="11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Oval 68"/>
              <p:cNvSpPr>
                <a:spLocks noChangeArrowheads="1"/>
              </p:cNvSpPr>
              <p:nvPr/>
            </p:nvSpPr>
            <p:spPr bwMode="auto">
              <a:xfrm>
                <a:off x="4704" y="398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3" name="Rectangle 70"/>
            <p:cNvSpPr>
              <a:spLocks noChangeArrowheads="1"/>
            </p:cNvSpPr>
            <p:nvPr/>
          </p:nvSpPr>
          <p:spPr bwMode="auto">
            <a:xfrm>
              <a:off x="720" y="2496"/>
              <a:ext cx="4416" cy="1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124450" y="1314721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/>
              <a:t>基本思路：</a:t>
            </a:r>
            <a:endParaRPr lang="en-US" altLang="zh-CN" sz="2200" dirty="0"/>
          </a:p>
          <a:p>
            <a:pPr lvl="1"/>
            <a:r>
              <a:rPr lang="zh-CN" altLang="en-US" sz="2200" dirty="0"/>
              <a:t>近朱者赤，近墨者黑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7707" y="5715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关键： </a:t>
            </a:r>
            <a:r>
              <a:rPr lang="en-US" altLang="zh-CN" sz="2400" i="1" dirty="0">
                <a:latin typeface="Palatino Linotype" panose="02040502050505030304" pitchFamily="18" charset="0"/>
              </a:rPr>
              <a:t>k</a:t>
            </a:r>
            <a:r>
              <a:rPr lang="en-US" altLang="zh-CN" sz="2400" dirty="0"/>
              <a:t> </a:t>
            </a:r>
            <a:r>
              <a:rPr lang="zh-CN" altLang="en-US" sz="2400" dirty="0"/>
              <a:t>值选取；</a:t>
            </a:r>
            <a:r>
              <a:rPr lang="zh-CN" altLang="en-US" sz="2400" dirty="0">
                <a:solidFill>
                  <a:srgbClr val="FF0000"/>
                </a:solidFill>
              </a:rPr>
              <a:t>距离计算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48456" y="2167980"/>
            <a:ext cx="2247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投票法；平均法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8642350" cy="981075"/>
          </a:xfrm>
        </p:spPr>
        <p:txBody>
          <a:bodyPr/>
          <a:lstStyle/>
          <a:p>
            <a:r>
              <a:rPr lang="zh-CN" altLang="en-US" dirty="0"/>
              <a:t>从标记样本中生成样本自适应距离度量，并且通过邻域关系（图）将这种样本自适应度量传播出去</a:t>
            </a:r>
            <a:endParaRPr lang="en-US" altLang="zh-CN" dirty="0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250825" y="2339975"/>
            <a:ext cx="428466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标记样本</a:t>
            </a:r>
            <a:r>
              <a:rPr lang="zh-CN" altLang="en-US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上的样本自适应距离度量生成方式：</a:t>
            </a:r>
            <a:endParaRPr lang="en-US" altLang="zh-CN" sz="20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生成的度量应该使得同类样本之</a:t>
            </a: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间的距离小，异类样本之间的距</a:t>
            </a: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</a:t>
            </a:r>
            <a:r>
              <a:rPr lang="zh-CN" altLang="en-US" sz="2000" dirty="0">
                <a:solidFill>
                  <a:schemeClr val="accent5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离大</a:t>
            </a: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4464050" y="2349500"/>
            <a:ext cx="4284414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未标记样本的自适应距离度量应该遵从相近相似的原则（</a:t>
            </a:r>
            <a:r>
              <a:rPr lang="en-US" altLang="zh-CN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Metric Propagation</a:t>
            </a:r>
            <a:r>
              <a:rPr lang="zh-CN" altLang="en-US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）从近邻样本处获得</a:t>
            </a:r>
            <a:endParaRPr lang="en-US" altLang="zh-CN" sz="20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1626" name="Oval 10"/>
          <p:cNvSpPr>
            <a:spLocks noChangeArrowheads="1"/>
          </p:cNvSpPr>
          <p:nvPr/>
        </p:nvSpPr>
        <p:spPr bwMode="auto">
          <a:xfrm>
            <a:off x="1474788" y="4329113"/>
            <a:ext cx="71437" cy="714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3059113" y="4400550"/>
            <a:ext cx="71437" cy="714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2303463" y="5337175"/>
            <a:ext cx="71437" cy="71438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>
            <a:off x="1547813" y="4365625"/>
            <a:ext cx="468312" cy="349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 flipH="1" flipV="1">
            <a:off x="2592388" y="4400550"/>
            <a:ext cx="465137" cy="36513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11708" name="Group 92"/>
          <p:cNvGrpSpPr>
            <a:grpSpLocks/>
          </p:cNvGrpSpPr>
          <p:nvPr/>
        </p:nvGrpSpPr>
        <p:grpSpPr bwMode="auto">
          <a:xfrm>
            <a:off x="827088" y="4184650"/>
            <a:ext cx="3025775" cy="1657350"/>
            <a:chOff x="521" y="2636"/>
            <a:chExt cx="1906" cy="1044"/>
          </a:xfrm>
        </p:grpSpPr>
        <p:grpSp>
          <p:nvGrpSpPr>
            <p:cNvPr id="111704" name="Group 88"/>
            <p:cNvGrpSpPr>
              <a:grpSpLocks/>
            </p:cNvGrpSpPr>
            <p:nvPr/>
          </p:nvGrpSpPr>
          <p:grpSpPr bwMode="auto">
            <a:xfrm>
              <a:off x="521" y="2636"/>
              <a:ext cx="930" cy="250"/>
              <a:chOff x="-136" y="2636"/>
              <a:chExt cx="930" cy="250"/>
            </a:xfrm>
          </p:grpSpPr>
          <p:sp>
            <p:nvSpPr>
              <p:cNvPr id="111629" name="Oval 13"/>
              <p:cNvSpPr>
                <a:spLocks noChangeArrowheads="1"/>
              </p:cNvSpPr>
              <p:nvPr/>
            </p:nvSpPr>
            <p:spPr bwMode="auto">
              <a:xfrm rot="298606">
                <a:off x="158" y="2704"/>
                <a:ext cx="295" cy="91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31" name="Oval 15"/>
              <p:cNvSpPr>
                <a:spLocks noChangeArrowheads="1"/>
              </p:cNvSpPr>
              <p:nvPr/>
            </p:nvSpPr>
            <p:spPr bwMode="auto">
              <a:xfrm rot="413846">
                <a:off x="-136" y="2636"/>
                <a:ext cx="930" cy="250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1705" name="Group 89"/>
            <p:cNvGrpSpPr>
              <a:grpSpLocks/>
            </p:cNvGrpSpPr>
            <p:nvPr/>
          </p:nvGrpSpPr>
          <p:grpSpPr bwMode="auto">
            <a:xfrm>
              <a:off x="1497" y="2681"/>
              <a:ext cx="930" cy="250"/>
              <a:chOff x="1474" y="2681"/>
              <a:chExt cx="930" cy="250"/>
            </a:xfrm>
          </p:grpSpPr>
          <p:sp>
            <p:nvSpPr>
              <p:cNvPr id="111630" name="Oval 14"/>
              <p:cNvSpPr>
                <a:spLocks noChangeArrowheads="1"/>
              </p:cNvSpPr>
              <p:nvPr/>
            </p:nvSpPr>
            <p:spPr bwMode="auto">
              <a:xfrm rot="298606">
                <a:off x="1791" y="2750"/>
                <a:ext cx="295" cy="91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32" name="Oval 16"/>
              <p:cNvSpPr>
                <a:spLocks noChangeArrowheads="1"/>
              </p:cNvSpPr>
              <p:nvPr/>
            </p:nvSpPr>
            <p:spPr bwMode="auto">
              <a:xfrm rot="276410">
                <a:off x="1474" y="2681"/>
                <a:ext cx="930" cy="250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1707" name="Group 91"/>
            <p:cNvGrpSpPr>
              <a:grpSpLocks/>
            </p:cNvGrpSpPr>
            <p:nvPr/>
          </p:nvGrpSpPr>
          <p:grpSpPr bwMode="auto">
            <a:xfrm>
              <a:off x="1224" y="3113"/>
              <a:ext cx="477" cy="567"/>
              <a:chOff x="1224" y="3113"/>
              <a:chExt cx="477" cy="567"/>
            </a:xfrm>
          </p:grpSpPr>
          <p:sp>
            <p:nvSpPr>
              <p:cNvPr id="111635" name="Oval 19"/>
              <p:cNvSpPr>
                <a:spLocks noChangeArrowheads="1"/>
              </p:cNvSpPr>
              <p:nvPr/>
            </p:nvSpPr>
            <p:spPr bwMode="auto">
              <a:xfrm>
                <a:off x="1315" y="3203"/>
                <a:ext cx="295" cy="386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36" name="Oval 20"/>
              <p:cNvSpPr>
                <a:spLocks noChangeArrowheads="1"/>
              </p:cNvSpPr>
              <p:nvPr/>
            </p:nvSpPr>
            <p:spPr bwMode="auto">
              <a:xfrm>
                <a:off x="1224" y="3113"/>
                <a:ext cx="477" cy="567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1637" name="Line 21"/>
          <p:cNvSpPr>
            <a:spLocks noChangeShapeType="1"/>
          </p:cNvSpPr>
          <p:nvPr/>
        </p:nvSpPr>
        <p:spPr bwMode="auto">
          <a:xfrm flipH="1">
            <a:off x="2266950" y="5373688"/>
            <a:ext cx="73025" cy="6842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38" name="Line 22"/>
          <p:cNvSpPr>
            <a:spLocks noChangeShapeType="1"/>
          </p:cNvSpPr>
          <p:nvPr/>
        </p:nvSpPr>
        <p:spPr bwMode="auto">
          <a:xfrm flipV="1">
            <a:off x="3132138" y="4113213"/>
            <a:ext cx="323850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1639" name="Line 23"/>
          <p:cNvSpPr>
            <a:spLocks noChangeShapeType="1"/>
          </p:cNvSpPr>
          <p:nvPr/>
        </p:nvSpPr>
        <p:spPr bwMode="auto">
          <a:xfrm flipH="1" flipV="1">
            <a:off x="1403350" y="3968750"/>
            <a:ext cx="107950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1673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267200"/>
            <a:ext cx="88900" cy="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74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4908550"/>
            <a:ext cx="88900" cy="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75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4059238"/>
            <a:ext cx="88900" cy="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76" name="Picture 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5368925"/>
            <a:ext cx="87313" cy="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7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811713"/>
            <a:ext cx="109537" cy="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78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3" y="4792663"/>
            <a:ext cx="109537" cy="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79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5229225"/>
            <a:ext cx="109538" cy="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80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5588000"/>
            <a:ext cx="88900" cy="9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721" name="Group 105"/>
          <p:cNvGrpSpPr>
            <a:grpSpLocks/>
          </p:cNvGrpSpPr>
          <p:nvPr/>
        </p:nvGrpSpPr>
        <p:grpSpPr bwMode="auto">
          <a:xfrm>
            <a:off x="5364163" y="3392488"/>
            <a:ext cx="3157537" cy="2376487"/>
            <a:chOff x="3389" y="2137"/>
            <a:chExt cx="1989" cy="1497"/>
          </a:xfrm>
        </p:grpSpPr>
        <p:grpSp>
          <p:nvGrpSpPr>
            <p:cNvPr id="111710" name="Group 94"/>
            <p:cNvGrpSpPr>
              <a:grpSpLocks/>
            </p:cNvGrpSpPr>
            <p:nvPr/>
          </p:nvGrpSpPr>
          <p:grpSpPr bwMode="auto">
            <a:xfrm>
              <a:off x="4050" y="2546"/>
              <a:ext cx="758" cy="297"/>
              <a:chOff x="4034" y="2557"/>
              <a:chExt cx="758" cy="297"/>
            </a:xfrm>
          </p:grpSpPr>
          <p:sp>
            <p:nvSpPr>
              <p:cNvPr id="111681" name="Oval 65"/>
              <p:cNvSpPr>
                <a:spLocks noChangeArrowheads="1"/>
              </p:cNvSpPr>
              <p:nvPr/>
            </p:nvSpPr>
            <p:spPr bwMode="auto">
              <a:xfrm>
                <a:off x="4034" y="2557"/>
                <a:ext cx="758" cy="297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82" name="Oval 66"/>
              <p:cNvSpPr>
                <a:spLocks noChangeArrowheads="1"/>
              </p:cNvSpPr>
              <p:nvPr/>
            </p:nvSpPr>
            <p:spPr bwMode="auto">
              <a:xfrm>
                <a:off x="4259" y="2677"/>
                <a:ext cx="295" cy="82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1709" name="Group 93"/>
            <p:cNvGrpSpPr>
              <a:grpSpLocks/>
            </p:cNvGrpSpPr>
            <p:nvPr/>
          </p:nvGrpSpPr>
          <p:grpSpPr bwMode="auto">
            <a:xfrm>
              <a:off x="3389" y="2137"/>
              <a:ext cx="194" cy="844"/>
              <a:chOff x="3367" y="2160"/>
              <a:chExt cx="194" cy="844"/>
            </a:xfrm>
          </p:grpSpPr>
          <p:sp>
            <p:nvSpPr>
              <p:cNvPr id="111684" name="Oval 68"/>
              <p:cNvSpPr>
                <a:spLocks noChangeArrowheads="1"/>
              </p:cNvSpPr>
              <p:nvPr/>
            </p:nvSpPr>
            <p:spPr bwMode="auto">
              <a:xfrm rot="2294333">
                <a:off x="3367" y="2160"/>
                <a:ext cx="194" cy="844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85" name="Oval 69"/>
              <p:cNvSpPr>
                <a:spLocks noChangeArrowheads="1"/>
              </p:cNvSpPr>
              <p:nvPr/>
            </p:nvSpPr>
            <p:spPr bwMode="auto">
              <a:xfrm rot="2294333">
                <a:off x="3430" y="2459"/>
                <a:ext cx="47" cy="263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1711" name="Group 95"/>
            <p:cNvGrpSpPr>
              <a:grpSpLocks/>
            </p:cNvGrpSpPr>
            <p:nvPr/>
          </p:nvGrpSpPr>
          <p:grpSpPr bwMode="auto">
            <a:xfrm>
              <a:off x="4286" y="3029"/>
              <a:ext cx="1092" cy="197"/>
              <a:chOff x="4260" y="3018"/>
              <a:chExt cx="1092" cy="197"/>
            </a:xfrm>
          </p:grpSpPr>
          <p:sp>
            <p:nvSpPr>
              <p:cNvPr id="111686" name="Oval 70"/>
              <p:cNvSpPr>
                <a:spLocks noChangeArrowheads="1"/>
              </p:cNvSpPr>
              <p:nvPr/>
            </p:nvSpPr>
            <p:spPr bwMode="auto">
              <a:xfrm rot="1263131">
                <a:off x="4260" y="3018"/>
                <a:ext cx="1092" cy="197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87" name="Oval 71"/>
              <p:cNvSpPr>
                <a:spLocks noChangeArrowheads="1"/>
              </p:cNvSpPr>
              <p:nvPr/>
            </p:nvSpPr>
            <p:spPr bwMode="auto">
              <a:xfrm rot="1263131">
                <a:off x="4540" y="3050"/>
                <a:ext cx="518" cy="118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1713" name="Group 97"/>
            <p:cNvGrpSpPr>
              <a:grpSpLocks/>
            </p:cNvGrpSpPr>
            <p:nvPr/>
          </p:nvGrpSpPr>
          <p:grpSpPr bwMode="auto">
            <a:xfrm>
              <a:off x="3631" y="3475"/>
              <a:ext cx="1091" cy="159"/>
              <a:chOff x="3631" y="3468"/>
              <a:chExt cx="1091" cy="159"/>
            </a:xfrm>
          </p:grpSpPr>
          <p:sp>
            <p:nvSpPr>
              <p:cNvPr id="111688" name="Oval 72"/>
              <p:cNvSpPr>
                <a:spLocks noChangeArrowheads="1"/>
              </p:cNvSpPr>
              <p:nvPr/>
            </p:nvSpPr>
            <p:spPr bwMode="auto">
              <a:xfrm rot="-1348170">
                <a:off x="3631" y="3468"/>
                <a:ext cx="1091" cy="159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89" name="Oval 73"/>
              <p:cNvSpPr>
                <a:spLocks noChangeArrowheads="1"/>
              </p:cNvSpPr>
              <p:nvPr/>
            </p:nvSpPr>
            <p:spPr bwMode="auto">
              <a:xfrm rot="20251830" flipV="1">
                <a:off x="3986" y="3509"/>
                <a:ext cx="372" cy="78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1712" name="Group 96"/>
            <p:cNvGrpSpPr>
              <a:grpSpLocks/>
            </p:cNvGrpSpPr>
            <p:nvPr/>
          </p:nvGrpSpPr>
          <p:grpSpPr bwMode="auto">
            <a:xfrm>
              <a:off x="3421" y="3339"/>
              <a:ext cx="706" cy="113"/>
              <a:chOff x="3225" y="3310"/>
              <a:chExt cx="1092" cy="185"/>
            </a:xfrm>
          </p:grpSpPr>
          <p:sp>
            <p:nvSpPr>
              <p:cNvPr id="111683" name="Oval 67"/>
              <p:cNvSpPr>
                <a:spLocks noChangeArrowheads="1"/>
              </p:cNvSpPr>
              <p:nvPr/>
            </p:nvSpPr>
            <p:spPr bwMode="auto">
              <a:xfrm rot="921481">
                <a:off x="3225" y="3310"/>
                <a:ext cx="1092" cy="185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90" name="Oval 74"/>
              <p:cNvSpPr>
                <a:spLocks noChangeArrowheads="1"/>
              </p:cNvSpPr>
              <p:nvPr/>
            </p:nvSpPr>
            <p:spPr bwMode="auto">
              <a:xfrm rot="921481">
                <a:off x="3644" y="3391"/>
                <a:ext cx="279" cy="36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1719" name="Group 103"/>
          <p:cNvGrpSpPr>
            <a:grpSpLocks/>
          </p:cNvGrpSpPr>
          <p:nvPr/>
        </p:nvGrpSpPr>
        <p:grpSpPr bwMode="auto">
          <a:xfrm>
            <a:off x="5464175" y="4175125"/>
            <a:ext cx="2032000" cy="1384300"/>
            <a:chOff x="3442" y="2630"/>
            <a:chExt cx="1280" cy="872"/>
          </a:xfrm>
        </p:grpSpPr>
        <p:sp>
          <p:nvSpPr>
            <p:cNvPr id="111694" name="Line 78"/>
            <p:cNvSpPr>
              <a:spLocks noChangeShapeType="1"/>
            </p:cNvSpPr>
            <p:nvPr/>
          </p:nvSpPr>
          <p:spPr bwMode="auto">
            <a:xfrm flipH="1">
              <a:off x="4652" y="3168"/>
              <a:ext cx="70" cy="4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1717" name="Group 101"/>
            <p:cNvGrpSpPr>
              <a:grpSpLocks/>
            </p:cNvGrpSpPr>
            <p:nvPr/>
          </p:nvGrpSpPr>
          <p:grpSpPr bwMode="auto">
            <a:xfrm>
              <a:off x="3442" y="2630"/>
              <a:ext cx="944" cy="872"/>
              <a:chOff x="3442" y="2630"/>
              <a:chExt cx="944" cy="872"/>
            </a:xfrm>
          </p:grpSpPr>
          <p:sp>
            <p:nvSpPr>
              <p:cNvPr id="111691" name="Line 75"/>
              <p:cNvSpPr>
                <a:spLocks noChangeShapeType="1"/>
              </p:cNvSpPr>
              <p:nvPr/>
            </p:nvSpPr>
            <p:spPr bwMode="auto">
              <a:xfrm>
                <a:off x="3442" y="2723"/>
                <a:ext cx="35" cy="13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92" name="Line 76"/>
              <p:cNvSpPr>
                <a:spLocks noChangeShapeType="1"/>
              </p:cNvSpPr>
              <p:nvPr/>
            </p:nvSpPr>
            <p:spPr bwMode="auto">
              <a:xfrm flipH="1" flipV="1">
                <a:off x="3561" y="3215"/>
                <a:ext cx="83" cy="10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93" name="Line 77"/>
              <p:cNvSpPr>
                <a:spLocks noChangeShapeType="1"/>
              </p:cNvSpPr>
              <p:nvPr/>
            </p:nvSpPr>
            <p:spPr bwMode="auto">
              <a:xfrm flipH="1">
                <a:off x="4160" y="2759"/>
                <a:ext cx="100" cy="15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95" name="Line 79"/>
              <p:cNvSpPr>
                <a:spLocks noChangeShapeType="1"/>
              </p:cNvSpPr>
              <p:nvPr/>
            </p:nvSpPr>
            <p:spPr bwMode="auto">
              <a:xfrm flipV="1">
                <a:off x="4289" y="3427"/>
                <a:ext cx="97" cy="7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96" name="Line 80"/>
              <p:cNvSpPr>
                <a:spLocks noChangeShapeType="1"/>
              </p:cNvSpPr>
              <p:nvPr/>
            </p:nvSpPr>
            <p:spPr bwMode="auto">
              <a:xfrm flipV="1">
                <a:off x="3871" y="3270"/>
                <a:ext cx="52" cy="8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97" name="Line 81"/>
              <p:cNvSpPr>
                <a:spLocks noChangeShapeType="1"/>
              </p:cNvSpPr>
              <p:nvPr/>
            </p:nvSpPr>
            <p:spPr bwMode="auto">
              <a:xfrm>
                <a:off x="3508" y="2630"/>
                <a:ext cx="363" cy="27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1716" name="Group 100"/>
          <p:cNvGrpSpPr>
            <a:grpSpLocks/>
          </p:cNvGrpSpPr>
          <p:nvPr/>
        </p:nvGrpSpPr>
        <p:grpSpPr bwMode="auto">
          <a:xfrm>
            <a:off x="5148263" y="4724400"/>
            <a:ext cx="900112" cy="282575"/>
            <a:chOff x="3239" y="2968"/>
            <a:chExt cx="567" cy="178"/>
          </a:xfrm>
        </p:grpSpPr>
        <p:sp>
          <p:nvSpPr>
            <p:cNvPr id="111699" name="Oval 83"/>
            <p:cNvSpPr>
              <a:spLocks noChangeArrowheads="1"/>
            </p:cNvSpPr>
            <p:nvPr/>
          </p:nvSpPr>
          <p:spPr bwMode="auto">
            <a:xfrm rot="-684393">
              <a:off x="3239" y="2968"/>
              <a:ext cx="567" cy="17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700" name="Oval 84"/>
            <p:cNvSpPr>
              <a:spLocks noChangeArrowheads="1"/>
            </p:cNvSpPr>
            <p:nvPr/>
          </p:nvSpPr>
          <p:spPr bwMode="auto">
            <a:xfrm rot="-684393">
              <a:off x="3379" y="3031"/>
              <a:ext cx="276" cy="69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715" name="Group 99"/>
          <p:cNvGrpSpPr>
            <a:grpSpLocks/>
          </p:cNvGrpSpPr>
          <p:nvPr/>
        </p:nvGrpSpPr>
        <p:grpSpPr bwMode="auto">
          <a:xfrm>
            <a:off x="6048375" y="4760913"/>
            <a:ext cx="1063625" cy="193675"/>
            <a:chOff x="3724" y="2966"/>
            <a:chExt cx="784" cy="167"/>
          </a:xfrm>
        </p:grpSpPr>
        <p:sp>
          <p:nvSpPr>
            <p:cNvPr id="111701" name="Oval 85"/>
            <p:cNvSpPr>
              <a:spLocks noChangeArrowheads="1"/>
            </p:cNvSpPr>
            <p:nvPr/>
          </p:nvSpPr>
          <p:spPr bwMode="auto">
            <a:xfrm rot="266189">
              <a:off x="3826" y="3008"/>
              <a:ext cx="532" cy="92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702" name="Oval 86"/>
            <p:cNvSpPr>
              <a:spLocks noChangeArrowheads="1"/>
            </p:cNvSpPr>
            <p:nvPr/>
          </p:nvSpPr>
          <p:spPr bwMode="auto">
            <a:xfrm rot="266189">
              <a:off x="3724" y="2966"/>
              <a:ext cx="784" cy="167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1714" name="Group 98"/>
          <p:cNvGrpSpPr>
            <a:grpSpLocks/>
          </p:cNvGrpSpPr>
          <p:nvPr/>
        </p:nvGrpSpPr>
        <p:grpSpPr bwMode="auto">
          <a:xfrm>
            <a:off x="6480175" y="5192713"/>
            <a:ext cx="1260475" cy="144462"/>
            <a:chOff x="3910" y="3277"/>
            <a:chExt cx="1120" cy="105"/>
          </a:xfrm>
        </p:grpSpPr>
        <p:sp>
          <p:nvSpPr>
            <p:cNvPr id="111698" name="Oval 82"/>
            <p:cNvSpPr>
              <a:spLocks noChangeArrowheads="1"/>
            </p:cNvSpPr>
            <p:nvPr/>
          </p:nvSpPr>
          <p:spPr bwMode="auto">
            <a:xfrm rot="-562891">
              <a:off x="4204" y="3308"/>
              <a:ext cx="533" cy="37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1703" name="Oval 87"/>
            <p:cNvSpPr>
              <a:spLocks noChangeArrowheads="1"/>
            </p:cNvSpPr>
            <p:nvPr/>
          </p:nvSpPr>
          <p:spPr bwMode="auto">
            <a:xfrm rot="-562891">
              <a:off x="3910" y="3277"/>
              <a:ext cx="1120" cy="105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6" name="矩形 65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7" name="标题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6192838" cy="73025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如何生成和传递样本自适应距离？</a:t>
            </a:r>
          </a:p>
        </p:txBody>
      </p:sp>
    </p:spTree>
    <p:extLst>
      <p:ext uri="{BB962C8B-B14F-4D97-AF65-F5344CB8AC3E}">
        <p14:creationId xmlns:p14="http://schemas.microsoft.com/office/powerpoint/2010/main" val="35504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1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1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16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16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16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16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1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11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1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1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1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1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1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1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1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3" grpId="0"/>
      <p:bldP spid="111624" grpId="0"/>
      <p:bldP spid="111626" grpId="0" animBg="1"/>
      <p:bldP spid="111626" grpId="1" animBg="1"/>
      <p:bldP spid="111627" grpId="0" animBg="1"/>
      <p:bldP spid="111627" grpId="1" animBg="1"/>
      <p:bldP spid="111628" grpId="0" animBg="1"/>
      <p:bldP spid="111628" grpId="1" animBg="1"/>
      <p:bldP spid="111633" grpId="0" animBg="1"/>
      <p:bldP spid="111634" grpId="0" animBg="1"/>
      <p:bldP spid="111637" grpId="0" animBg="1"/>
      <p:bldP spid="111637" grpId="1" animBg="1"/>
      <p:bldP spid="111637" grpId="2" animBg="1"/>
      <p:bldP spid="111638" grpId="0" animBg="1"/>
      <p:bldP spid="111639" grpId="0" animBg="1"/>
      <p:bldP spid="11163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4" name="Rectangle 54"/>
          <p:cNvSpPr>
            <a:spLocks noChangeArrowheads="1"/>
          </p:cNvSpPr>
          <p:nvPr/>
        </p:nvSpPr>
        <p:spPr bwMode="auto">
          <a:xfrm>
            <a:off x="250825" y="1295400"/>
            <a:ext cx="86423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zh-CN" altLang="en-US" sz="2400" dirty="0">
                <a:latin typeface="Book Antiqua" pitchFamily="18" charset="0"/>
                <a:ea typeface="楷体" pitchFamily="49" charset="-122"/>
              </a:rPr>
              <a:t>进行</a:t>
            </a:r>
            <a:r>
              <a:rPr lang="zh-CN" altLang="en-US" sz="2400" dirty="0">
                <a:solidFill>
                  <a:srgbClr val="FF0000"/>
                </a:solidFill>
                <a:latin typeface="Book Antiqua" pitchFamily="18" charset="0"/>
                <a:ea typeface="楷体" pitchFamily="49" charset="-122"/>
              </a:rPr>
              <a:t>度量（标记）传播</a:t>
            </a:r>
            <a:r>
              <a:rPr lang="zh-CN" altLang="en-US" sz="2400" dirty="0">
                <a:latin typeface="Book Antiqua" pitchFamily="18" charset="0"/>
                <a:ea typeface="楷体" pitchFamily="49" charset="-122"/>
              </a:rPr>
              <a:t>有两种选择：</a:t>
            </a:r>
            <a:r>
              <a:rPr lang="en-US" altLang="zh-CN" sz="2400" dirty="0">
                <a:latin typeface="Book Antiqua" pitchFamily="18" charset="0"/>
                <a:ea typeface="楷体" pitchFamily="49" charset="-122"/>
              </a:rPr>
              <a:t>1. </a:t>
            </a:r>
            <a:r>
              <a:rPr lang="zh-CN" altLang="en-US" sz="2400" dirty="0">
                <a:latin typeface="Book Antiqua" pitchFamily="18" charset="0"/>
                <a:ea typeface="楷体" pitchFamily="49" charset="-122"/>
              </a:rPr>
              <a:t>采用</a:t>
            </a:r>
            <a:r>
              <a:rPr lang="zh-CN" altLang="en-US" sz="24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随机游走</a:t>
            </a:r>
            <a:r>
              <a:rPr lang="zh-CN" altLang="en-US" sz="2400" dirty="0">
                <a:latin typeface="Book Antiqua" pitchFamily="18" charset="0"/>
                <a:ea typeface="楷体" pitchFamily="49" charset="-122"/>
              </a:rPr>
              <a:t>的策略进行</a:t>
            </a:r>
            <a:r>
              <a:rPr lang="zh-CN" altLang="en-US" sz="24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迭代求解</a:t>
            </a:r>
            <a:r>
              <a:rPr lang="zh-CN" altLang="en-US" sz="2400" dirty="0">
                <a:latin typeface="Book Antiqua" pitchFamily="18" charset="0"/>
                <a:ea typeface="楷体" pitchFamily="49" charset="-122"/>
              </a:rPr>
              <a:t>；</a:t>
            </a:r>
            <a:r>
              <a:rPr lang="en-US" altLang="zh-CN" sz="2400" dirty="0">
                <a:latin typeface="Book Antiqua" pitchFamily="18" charset="0"/>
                <a:ea typeface="楷体" pitchFamily="49" charset="-122"/>
              </a:rPr>
              <a:t>2. </a:t>
            </a:r>
            <a:r>
              <a:rPr lang="zh-CN" altLang="en-US" sz="2400" dirty="0">
                <a:latin typeface="Book Antiqua" pitchFamily="18" charset="0"/>
                <a:ea typeface="楷体" pitchFamily="49" charset="-122"/>
              </a:rPr>
              <a:t>将</a:t>
            </a:r>
            <a:r>
              <a:rPr lang="zh-CN" altLang="en-US" sz="2400" dirty="0">
                <a:solidFill>
                  <a:srgbClr val="FF0000"/>
                </a:solidFill>
                <a:latin typeface="Book Antiqua" pitchFamily="18" charset="0"/>
                <a:ea typeface="楷体" pitchFamily="49" charset="-122"/>
              </a:rPr>
              <a:t>度量（标记）传播</a:t>
            </a:r>
            <a:r>
              <a:rPr lang="zh-CN" altLang="en-US" sz="2400" dirty="0">
                <a:latin typeface="Book Antiqua" pitchFamily="18" charset="0"/>
                <a:ea typeface="楷体" pitchFamily="49" charset="-122"/>
              </a:rPr>
              <a:t>形式化成一个</a:t>
            </a:r>
            <a:r>
              <a:rPr lang="zh-CN" altLang="en-US" sz="24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优化</a:t>
            </a:r>
            <a:r>
              <a:rPr lang="zh-CN" altLang="en-US" sz="2400" dirty="0">
                <a:latin typeface="Book Antiqua" pitchFamily="18" charset="0"/>
                <a:ea typeface="楷体" pitchFamily="49" charset="-122"/>
              </a:rPr>
              <a:t>问题，这里我们选择的是后者</a:t>
            </a:r>
            <a:endParaRPr lang="en-US" altLang="zh-CN" sz="2400" dirty="0">
              <a:latin typeface="Book Antiqua" pitchFamily="18" charset="0"/>
              <a:ea typeface="楷体" pitchFamily="49" charset="-122"/>
            </a:endParaRPr>
          </a:p>
        </p:txBody>
      </p:sp>
      <p:graphicFrame>
        <p:nvGraphicFramePr>
          <p:cNvPr id="92215" name="Object 55"/>
          <p:cNvGraphicFramePr>
            <a:graphicFrameLocks noChangeAspect="1"/>
          </p:cNvGraphicFramePr>
          <p:nvPr/>
        </p:nvGraphicFramePr>
        <p:xfrm>
          <a:off x="692150" y="2563813"/>
          <a:ext cx="57435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2" imgW="2978280" imgH="448560" progId="Equation.Ribbit">
                  <p:embed/>
                </p:oleObj>
              </mc:Choice>
              <mc:Fallback>
                <p:oleObj name="Formula" r:id="rId2" imgW="2978280" imgH="448560" progId="Equation.Ribbit">
                  <p:embed/>
                  <p:pic>
                    <p:nvPicPr>
                      <p:cNvPr id="92215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2563813"/>
                        <a:ext cx="574357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29" name="Group 69"/>
          <p:cNvGrpSpPr>
            <a:grpSpLocks/>
          </p:cNvGrpSpPr>
          <p:nvPr/>
        </p:nvGrpSpPr>
        <p:grpSpPr bwMode="auto">
          <a:xfrm>
            <a:off x="3419475" y="2600325"/>
            <a:ext cx="5473700" cy="792163"/>
            <a:chOff x="2154" y="1638"/>
            <a:chExt cx="3448" cy="499"/>
          </a:xfrm>
        </p:grpSpPr>
        <p:sp>
          <p:nvSpPr>
            <p:cNvPr id="92219" name="Rectangle 59"/>
            <p:cNvSpPr>
              <a:spLocks noChangeArrowheads="1"/>
            </p:cNvSpPr>
            <p:nvPr/>
          </p:nvSpPr>
          <p:spPr bwMode="auto">
            <a:xfrm>
              <a:off x="2154" y="1638"/>
              <a:ext cx="1021" cy="250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25" name="Rectangle 65"/>
            <p:cNvSpPr>
              <a:spLocks noChangeArrowheads="1"/>
            </p:cNvSpPr>
            <p:nvPr/>
          </p:nvSpPr>
          <p:spPr bwMode="auto">
            <a:xfrm>
              <a:off x="4241" y="1729"/>
              <a:ext cx="1361" cy="408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学习的度量在标记</a:t>
              </a:r>
              <a:endParaRPr lang="en-US" altLang="zh-CN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pPr algn="ctr"/>
              <a:r>
                <a:rPr lang="zh-CN" altLang="en-US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样本上犯下的错误</a:t>
              </a:r>
              <a:endParaRPr lang="en-US" altLang="zh-CN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cxnSp>
          <p:nvCxnSpPr>
            <p:cNvPr id="92226" name="AutoShape 66"/>
            <p:cNvCxnSpPr>
              <a:cxnSpLocks noChangeShapeType="1"/>
              <a:stCxn id="92219" idx="2"/>
              <a:endCxn id="92225" idx="1"/>
            </p:cNvCxnSpPr>
            <p:nvPr/>
          </p:nvCxnSpPr>
          <p:spPr bwMode="auto">
            <a:xfrm rot="16200000" flipH="1">
              <a:off x="3430" y="1135"/>
              <a:ext cx="33" cy="1564"/>
            </a:xfrm>
            <a:prstGeom prst="bentConnector2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33" name="Group 73"/>
          <p:cNvGrpSpPr>
            <a:grpSpLocks/>
          </p:cNvGrpSpPr>
          <p:nvPr/>
        </p:nvGrpSpPr>
        <p:grpSpPr bwMode="auto">
          <a:xfrm>
            <a:off x="2951163" y="2852738"/>
            <a:ext cx="5976937" cy="1512887"/>
            <a:chOff x="1859" y="1797"/>
            <a:chExt cx="3765" cy="953"/>
          </a:xfrm>
        </p:grpSpPr>
        <p:sp>
          <p:nvSpPr>
            <p:cNvPr id="92230" name="Rectangle 70"/>
            <p:cNvSpPr>
              <a:spLocks noChangeArrowheads="1"/>
            </p:cNvSpPr>
            <p:nvPr/>
          </p:nvSpPr>
          <p:spPr bwMode="auto">
            <a:xfrm>
              <a:off x="1859" y="1797"/>
              <a:ext cx="341" cy="1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31" name="Rectangle 71"/>
            <p:cNvSpPr>
              <a:spLocks noChangeArrowheads="1"/>
            </p:cNvSpPr>
            <p:nvPr/>
          </p:nvSpPr>
          <p:spPr bwMode="auto">
            <a:xfrm>
              <a:off x="2789" y="2273"/>
              <a:ext cx="2835" cy="47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rPr>
                <a:t>并不需要考虑所有的样本，仅仅只</a:t>
              </a:r>
              <a:endParaRPr lang="en-US" altLang="zh-CN" sz="20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pPr algn="ctr"/>
              <a:r>
                <a:rPr lang="zh-CN" altLang="en-US" sz="200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rPr>
                <a:t>要考虑特定样本邻域内的关系即可</a:t>
              </a:r>
              <a:endParaRPr lang="en-US" altLang="zh-CN" sz="20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cxnSp>
          <p:nvCxnSpPr>
            <p:cNvPr id="92232" name="AutoShape 72"/>
            <p:cNvCxnSpPr>
              <a:cxnSpLocks noChangeShapeType="1"/>
              <a:stCxn id="92230" idx="2"/>
              <a:endCxn id="92231" idx="1"/>
            </p:cNvCxnSpPr>
            <p:nvPr/>
          </p:nvCxnSpPr>
          <p:spPr bwMode="auto">
            <a:xfrm rot="16200000" flipH="1">
              <a:off x="2143" y="1878"/>
              <a:ext cx="521" cy="747"/>
            </a:xfrm>
            <a:prstGeom prst="bentConnector2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37" name="Group 77"/>
          <p:cNvGrpSpPr>
            <a:grpSpLocks/>
          </p:cNvGrpSpPr>
          <p:nvPr/>
        </p:nvGrpSpPr>
        <p:grpSpPr bwMode="auto">
          <a:xfrm>
            <a:off x="4440238" y="2565400"/>
            <a:ext cx="4500562" cy="1800225"/>
            <a:chOff x="2797" y="1616"/>
            <a:chExt cx="2835" cy="1134"/>
          </a:xfrm>
        </p:grpSpPr>
        <p:sp>
          <p:nvSpPr>
            <p:cNvPr id="92234" name="Rectangle 74"/>
            <p:cNvSpPr>
              <a:spLocks noChangeArrowheads="1"/>
            </p:cNvSpPr>
            <p:nvPr/>
          </p:nvSpPr>
          <p:spPr bwMode="auto">
            <a:xfrm>
              <a:off x="3356" y="1616"/>
              <a:ext cx="749" cy="2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35" name="Rectangle 75"/>
            <p:cNvSpPr>
              <a:spLocks noChangeArrowheads="1"/>
            </p:cNvSpPr>
            <p:nvPr/>
          </p:nvSpPr>
          <p:spPr bwMode="auto">
            <a:xfrm>
              <a:off x="2797" y="2296"/>
              <a:ext cx="2835" cy="45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latin typeface="华文新魏" pitchFamily="2" charset="-122"/>
                  <a:ea typeface="华文新魏" pitchFamily="2" charset="-122"/>
                </a:rPr>
                <a:t>该正则化项负责隐式地进行度量传播</a:t>
              </a:r>
            </a:p>
          </p:txBody>
        </p:sp>
        <p:cxnSp>
          <p:nvCxnSpPr>
            <p:cNvPr id="92236" name="AutoShape 76"/>
            <p:cNvCxnSpPr>
              <a:cxnSpLocks noChangeShapeType="1"/>
              <a:stCxn id="92234" idx="2"/>
              <a:endCxn id="92235" idx="0"/>
            </p:cNvCxnSpPr>
            <p:nvPr/>
          </p:nvCxnSpPr>
          <p:spPr bwMode="auto">
            <a:xfrm rot="16200000" flipH="1">
              <a:off x="3768" y="1850"/>
              <a:ext cx="408" cy="48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2240" name="Group 80"/>
          <p:cNvGrpSpPr>
            <a:grpSpLocks/>
          </p:cNvGrpSpPr>
          <p:nvPr/>
        </p:nvGrpSpPr>
        <p:grpSpPr bwMode="auto">
          <a:xfrm>
            <a:off x="504030" y="4960144"/>
            <a:ext cx="8280401" cy="1223962"/>
            <a:chOff x="1045" y="3703"/>
            <a:chExt cx="5216" cy="771"/>
          </a:xfrm>
        </p:grpSpPr>
        <p:sp>
          <p:nvSpPr>
            <p:cNvPr id="92238" name="Rectangle 78"/>
            <p:cNvSpPr>
              <a:spLocks noChangeArrowheads="1"/>
            </p:cNvSpPr>
            <p:nvPr/>
          </p:nvSpPr>
          <p:spPr bwMode="auto">
            <a:xfrm>
              <a:off x="1045" y="3703"/>
              <a:ext cx="5216" cy="771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可以定义为任何凸的损失函数，例如在分类中常用的</a:t>
              </a:r>
              <a:endParaRPr lang="en-US" altLang="zh-CN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pPr algn="ctr"/>
              <a:r>
                <a:rPr lang="en-US" altLang="zh-CN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hinge</a:t>
              </a:r>
              <a:r>
                <a:rPr lang="zh-CN" altLang="en-US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损失，以及在回归中经常使用的</a:t>
              </a:r>
              <a:r>
                <a:rPr lang="en-US" altLang="zh-CN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least square</a:t>
              </a:r>
              <a:r>
                <a:rPr lang="zh-CN" altLang="en-US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损失</a:t>
              </a:r>
              <a:endParaRPr lang="zh-CN" altLang="en-US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graphicFrame>
          <p:nvGraphicFramePr>
            <p:cNvPr id="92239" name="Object 79"/>
            <p:cNvGraphicFramePr>
              <a:graphicFrameLocks noChangeAspect="1"/>
            </p:cNvGraphicFramePr>
            <p:nvPr/>
          </p:nvGraphicFramePr>
          <p:xfrm>
            <a:off x="1697" y="3913"/>
            <a:ext cx="79" cy="1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4" imgW="63720" imgH="150120" progId="Equation.Ribbit">
                    <p:embed/>
                  </p:oleObj>
                </mc:Choice>
                <mc:Fallback>
                  <p:oleObj name="Formula" r:id="rId4" imgW="63720" imgH="150120" progId="Equation.Ribbit">
                    <p:embed/>
                    <p:pic>
                      <p:nvPicPr>
                        <p:cNvPr id="92239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7" y="3913"/>
                          <a:ext cx="79" cy="1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41" name="Rectangle 81"/>
          <p:cNvSpPr>
            <a:spLocks noChangeArrowheads="1"/>
          </p:cNvSpPr>
          <p:nvPr/>
        </p:nvSpPr>
        <p:spPr bwMode="auto">
          <a:xfrm>
            <a:off x="504031" y="4941888"/>
            <a:ext cx="8280400" cy="1260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4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对于</a:t>
            </a:r>
            <a:r>
              <a:rPr lang="zh-CN" altLang="en-US" sz="20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同类样本来说，我们仅仅考虑了邻域内的同类样本；</a:t>
            </a:r>
            <a:endParaRPr lang="en-US" altLang="zh-CN" sz="2000" dirty="0">
              <a:solidFill>
                <a:srgbClr val="FF330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0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但是对于和特定样本标记不同的异类样本而言，则是所有的都需要考虑</a:t>
            </a:r>
            <a:endParaRPr lang="en-US" altLang="zh-CN" sz="2000" dirty="0">
              <a:solidFill>
                <a:srgbClr val="FF33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92244" name="Group 84"/>
          <p:cNvGrpSpPr>
            <a:grpSpLocks/>
          </p:cNvGrpSpPr>
          <p:nvPr/>
        </p:nvGrpSpPr>
        <p:grpSpPr bwMode="auto">
          <a:xfrm>
            <a:off x="323850" y="4941888"/>
            <a:ext cx="8640763" cy="1223962"/>
            <a:chOff x="204" y="3113"/>
            <a:chExt cx="5443" cy="771"/>
          </a:xfrm>
        </p:grpSpPr>
        <p:sp>
          <p:nvSpPr>
            <p:cNvPr id="92242" name="Rectangle 82"/>
            <p:cNvSpPr>
              <a:spLocks noChangeArrowheads="1"/>
            </p:cNvSpPr>
            <p:nvPr/>
          </p:nvSpPr>
          <p:spPr bwMode="auto">
            <a:xfrm>
              <a:off x="204" y="3113"/>
              <a:ext cx="5443" cy="77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zh-CN" altLang="en-US" dirty="0">
                  <a:latin typeface="华文新魏" pitchFamily="2" charset="-122"/>
                  <a:ea typeface="华文新魏" pitchFamily="2" charset="-122"/>
                </a:rPr>
                <a:t>受</a:t>
              </a:r>
              <a:r>
                <a:rPr lang="en-US" altLang="zh-CN" dirty="0">
                  <a:latin typeface="华文新魏" pitchFamily="2" charset="-122"/>
                  <a:ea typeface="华文新魏" pitchFamily="2" charset="-122"/>
                </a:rPr>
                <a:t>[Zhu 2003]</a:t>
              </a:r>
              <a:r>
                <a:rPr lang="zh-CN" altLang="en-US" dirty="0">
                  <a:latin typeface="华文新魏" pitchFamily="2" charset="-122"/>
                  <a:ea typeface="华文新魏" pitchFamily="2" charset="-122"/>
                </a:rPr>
                <a:t>的启发</a:t>
              </a:r>
              <a:r>
                <a:rPr lang="en-US" altLang="zh-CN" dirty="0">
                  <a:latin typeface="华文新魏" pitchFamily="2" charset="-122"/>
                  <a:ea typeface="华文新魏" pitchFamily="2" charset="-122"/>
                </a:rPr>
                <a:t>, </a:t>
              </a:r>
              <a:r>
                <a:rPr lang="zh-CN" altLang="en-US" dirty="0">
                  <a:latin typeface="华文新魏" pitchFamily="2" charset="-122"/>
                  <a:ea typeface="华文新魏" pitchFamily="2" charset="-122"/>
                </a:rPr>
                <a:t>该正则化项可以定义为：</a:t>
              </a:r>
              <a:endParaRPr lang="en-US" altLang="zh-CN" dirty="0">
                <a:latin typeface="华文新魏" pitchFamily="2" charset="-122"/>
                <a:ea typeface="华文新魏" pitchFamily="2" charset="-122"/>
              </a:endParaRPr>
            </a:p>
          </p:txBody>
        </p:sp>
        <p:graphicFrame>
          <p:nvGraphicFramePr>
            <p:cNvPr id="92243" name="Object 83"/>
            <p:cNvGraphicFramePr>
              <a:graphicFrameLocks noChangeAspect="1"/>
            </p:cNvGraphicFramePr>
            <p:nvPr/>
          </p:nvGraphicFramePr>
          <p:xfrm>
            <a:off x="1498" y="3374"/>
            <a:ext cx="3174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6" imgW="2941560" imgH="451080" progId="Equation.Ribbit">
                    <p:embed/>
                  </p:oleObj>
                </mc:Choice>
                <mc:Fallback>
                  <p:oleObj name="Formula" r:id="rId6" imgW="2941560" imgH="451080" progId="Equation.Ribbit">
                    <p:embed/>
                    <p:pic>
                      <p:nvPicPr>
                        <p:cNvPr id="92243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8" y="3374"/>
                          <a:ext cx="3174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矩形 23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r>
              <a:rPr lang="zh-CN" altLang="en-US" dirty="0"/>
              <a:t>形式化模型</a:t>
            </a:r>
          </a:p>
        </p:txBody>
      </p:sp>
    </p:spTree>
    <p:extLst>
      <p:ext uri="{BB962C8B-B14F-4D97-AF65-F5344CB8AC3E}">
        <p14:creationId xmlns:p14="http://schemas.microsoft.com/office/powerpoint/2010/main" val="475347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92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1" grpId="0" animBg="1"/>
      <p:bldP spid="9224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80" name="Object 24"/>
          <p:cNvGraphicFramePr>
            <a:graphicFrameLocks noChangeAspect="1"/>
          </p:cNvGraphicFramePr>
          <p:nvPr/>
        </p:nvGraphicFramePr>
        <p:xfrm>
          <a:off x="509588" y="2206625"/>
          <a:ext cx="57451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2" imgW="2978280" imgH="448560" progId="Equation.Ribbit">
                  <p:embed/>
                </p:oleObj>
              </mc:Choice>
              <mc:Fallback>
                <p:oleObj name="Formula" r:id="rId2" imgW="2978280" imgH="448560" progId="Equation.Ribbit">
                  <p:embed/>
                  <p:pic>
                    <p:nvPicPr>
                      <p:cNvPr id="121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2206625"/>
                        <a:ext cx="5745162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895" name="Group 39"/>
          <p:cNvGrpSpPr>
            <a:grpSpLocks/>
          </p:cNvGrpSpPr>
          <p:nvPr/>
        </p:nvGrpSpPr>
        <p:grpSpPr bwMode="auto">
          <a:xfrm>
            <a:off x="2735263" y="2206625"/>
            <a:ext cx="6229350" cy="2663825"/>
            <a:chOff x="1723" y="981"/>
            <a:chExt cx="3924" cy="1678"/>
          </a:xfrm>
        </p:grpSpPr>
        <p:grpSp>
          <p:nvGrpSpPr>
            <p:cNvPr id="121883" name="Group 27"/>
            <p:cNvGrpSpPr>
              <a:grpSpLocks/>
            </p:cNvGrpSpPr>
            <p:nvPr/>
          </p:nvGrpSpPr>
          <p:grpSpPr bwMode="auto">
            <a:xfrm>
              <a:off x="1746" y="981"/>
              <a:ext cx="1338" cy="363"/>
              <a:chOff x="1746" y="981"/>
              <a:chExt cx="1338" cy="363"/>
            </a:xfrm>
          </p:grpSpPr>
          <p:sp>
            <p:nvSpPr>
              <p:cNvPr id="121881" name="Rectangle 25"/>
              <p:cNvSpPr>
                <a:spLocks noChangeArrowheads="1"/>
              </p:cNvSpPr>
              <p:nvPr/>
            </p:nvSpPr>
            <p:spPr bwMode="auto">
              <a:xfrm>
                <a:off x="1746" y="1162"/>
                <a:ext cx="318" cy="182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1882" name="Rectangle 26"/>
              <p:cNvSpPr>
                <a:spLocks noChangeArrowheads="1"/>
              </p:cNvSpPr>
              <p:nvPr/>
            </p:nvSpPr>
            <p:spPr bwMode="auto">
              <a:xfrm>
                <a:off x="1995" y="981"/>
                <a:ext cx="1089" cy="272"/>
              </a:xfrm>
              <a:prstGeom prst="rect">
                <a:avLst/>
              </a:prstGeom>
              <a:noFill/>
              <a:ln w="38100">
                <a:solidFill>
                  <a:srgbClr val="FF9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1884" name="Rectangle 28"/>
            <p:cNvSpPr>
              <a:spLocks noChangeArrowheads="1"/>
            </p:cNvSpPr>
            <p:nvPr/>
          </p:nvSpPr>
          <p:spPr bwMode="auto">
            <a:xfrm>
              <a:off x="1723" y="1933"/>
              <a:ext cx="3924" cy="726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400" dirty="0">
                  <a:solidFill>
                    <a:srgbClr val="008000"/>
                  </a:solidFill>
                  <a:latin typeface="华文新魏" pitchFamily="2" charset="-122"/>
                  <a:ea typeface="华文新魏" pitchFamily="2" charset="-122"/>
                </a:rPr>
                <a:t>可以在此使用其他不同的监督信息，</a:t>
              </a:r>
              <a:endParaRPr lang="en-US" altLang="zh-CN" sz="2400" dirty="0">
                <a:solidFill>
                  <a:srgbClr val="008000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pPr algn="ctr"/>
              <a:r>
                <a:rPr lang="zh-CN" altLang="en-US" sz="2400" dirty="0">
                  <a:solidFill>
                    <a:srgbClr val="008000"/>
                  </a:solidFill>
                  <a:latin typeface="华文新魏" pitchFamily="2" charset="-122"/>
                  <a:ea typeface="华文新魏" pitchFamily="2" charset="-122"/>
                </a:rPr>
                <a:t>例如</a:t>
              </a:r>
              <a:r>
                <a:rPr lang="en-US" altLang="zh-CN" sz="2400" dirty="0">
                  <a:solidFill>
                    <a:srgbClr val="008000"/>
                  </a:solidFill>
                  <a:latin typeface="华文新魏" pitchFamily="2" charset="-122"/>
                  <a:ea typeface="华文新魏" pitchFamily="2" charset="-122"/>
                </a:rPr>
                <a:t>triplets information</a:t>
              </a:r>
            </a:p>
          </p:txBody>
        </p:sp>
        <p:cxnSp>
          <p:nvCxnSpPr>
            <p:cNvPr id="121885" name="AutoShape 29"/>
            <p:cNvCxnSpPr>
              <a:cxnSpLocks noChangeShapeType="1"/>
              <a:stCxn id="121882" idx="2"/>
              <a:endCxn id="121884" idx="0"/>
            </p:cNvCxnSpPr>
            <p:nvPr/>
          </p:nvCxnSpPr>
          <p:spPr bwMode="auto">
            <a:xfrm rot="16200000" flipH="1">
              <a:off x="2785" y="1020"/>
              <a:ext cx="656" cy="1145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rgbClr val="FF9900"/>
              </a:solidFill>
              <a:prstDash val="dashDot"/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1896" name="Group 40"/>
          <p:cNvGrpSpPr>
            <a:grpSpLocks/>
          </p:cNvGrpSpPr>
          <p:nvPr/>
        </p:nvGrpSpPr>
        <p:grpSpPr bwMode="auto">
          <a:xfrm>
            <a:off x="2716213" y="2151063"/>
            <a:ext cx="6248400" cy="4122737"/>
            <a:chOff x="1711" y="946"/>
            <a:chExt cx="3936" cy="2597"/>
          </a:xfrm>
        </p:grpSpPr>
        <p:grpSp>
          <p:nvGrpSpPr>
            <p:cNvPr id="121894" name="Group 38"/>
            <p:cNvGrpSpPr>
              <a:grpSpLocks/>
            </p:cNvGrpSpPr>
            <p:nvPr/>
          </p:nvGrpSpPr>
          <p:grpSpPr bwMode="auto">
            <a:xfrm>
              <a:off x="1711" y="946"/>
              <a:ext cx="2303" cy="2201"/>
              <a:chOff x="1711" y="946"/>
              <a:chExt cx="2303" cy="2201"/>
            </a:xfrm>
          </p:grpSpPr>
          <p:sp>
            <p:nvSpPr>
              <p:cNvPr id="121886" name="Rectangle 30"/>
              <p:cNvSpPr>
                <a:spLocks noChangeArrowheads="1"/>
              </p:cNvSpPr>
              <p:nvPr/>
            </p:nvSpPr>
            <p:spPr bwMode="auto">
              <a:xfrm>
                <a:off x="3243" y="958"/>
                <a:ext cx="771" cy="29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cxnSp>
            <p:nvCxnSpPr>
              <p:cNvPr id="121888" name="AutoShape 32"/>
              <p:cNvCxnSpPr>
                <a:cxnSpLocks noChangeShapeType="1"/>
                <a:stCxn id="121886" idx="0"/>
                <a:endCxn id="121887" idx="1"/>
              </p:cNvCxnSpPr>
              <p:nvPr/>
            </p:nvCxnSpPr>
            <p:spPr bwMode="auto">
              <a:xfrm rot="16200000" flipH="1" flipV="1">
                <a:off x="1569" y="1088"/>
                <a:ext cx="2201" cy="1918"/>
              </a:xfrm>
              <a:prstGeom prst="bentConnector4">
                <a:avLst>
                  <a:gd name="adj1" fmla="val -5995"/>
                  <a:gd name="adj2" fmla="val 180028"/>
                </a:avLst>
              </a:prstGeom>
              <a:noFill/>
              <a:ln w="38100">
                <a:solidFill>
                  <a:schemeClr val="tx1"/>
                </a:solidFill>
                <a:prstDash val="dash"/>
                <a:miter lim="800000"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1893" name="Group 37"/>
            <p:cNvGrpSpPr>
              <a:grpSpLocks/>
            </p:cNvGrpSpPr>
            <p:nvPr/>
          </p:nvGrpSpPr>
          <p:grpSpPr bwMode="auto">
            <a:xfrm>
              <a:off x="1723" y="2750"/>
              <a:ext cx="3924" cy="793"/>
              <a:chOff x="1723" y="2750"/>
              <a:chExt cx="3924" cy="793"/>
            </a:xfrm>
          </p:grpSpPr>
          <p:sp>
            <p:nvSpPr>
              <p:cNvPr id="121887" name="Rectangle 31"/>
              <p:cNvSpPr>
                <a:spLocks noChangeArrowheads="1"/>
              </p:cNvSpPr>
              <p:nvPr/>
            </p:nvSpPr>
            <p:spPr bwMode="auto">
              <a:xfrm>
                <a:off x="1723" y="2750"/>
                <a:ext cx="3924" cy="79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b" anchorCtr="1"/>
              <a:lstStyle/>
              <a:p>
                <a:pPr algn="ctr"/>
                <a:r>
                  <a:rPr lang="en-US" altLang="zh-CN" b="1" dirty="0">
                    <a:latin typeface="Comic Sans MS" pitchFamily="66" charset="0"/>
                  </a:rPr>
                  <a:t>L</a:t>
                </a:r>
                <a:r>
                  <a:rPr lang="en-US" altLang="zh-CN" dirty="0">
                    <a:latin typeface="Comic Sans MS" pitchFamily="66" charset="0"/>
                  </a:rPr>
                  <a:t> is set to identity matrix</a:t>
                </a:r>
              </a:p>
            </p:txBody>
          </p:sp>
          <p:graphicFrame>
            <p:nvGraphicFramePr>
              <p:cNvPr id="121892" name="Object 36"/>
              <p:cNvGraphicFramePr>
                <a:graphicFrameLocks noChangeAspect="1"/>
              </p:cNvGraphicFramePr>
              <p:nvPr/>
            </p:nvGraphicFramePr>
            <p:xfrm>
              <a:off x="2154" y="2772"/>
              <a:ext cx="3198" cy="4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4" imgW="2941560" imgH="451080" progId="Equation.Ribbit">
                      <p:embed/>
                    </p:oleObj>
                  </mc:Choice>
                  <mc:Fallback>
                    <p:oleObj name="Formula" r:id="rId4" imgW="2941560" imgH="451080" progId="Equation.Ribbit">
                      <p:embed/>
                      <p:pic>
                        <p:nvPicPr>
                          <p:cNvPr id="121892" name="Object 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54" y="2772"/>
                            <a:ext cx="3198" cy="4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1897" name="Rectangle 41"/>
          <p:cNvSpPr>
            <a:spLocks noChangeArrowheads="1"/>
          </p:cNvSpPr>
          <p:nvPr/>
        </p:nvSpPr>
        <p:spPr bwMode="auto">
          <a:xfrm>
            <a:off x="215900" y="4473575"/>
            <a:ext cx="2411413" cy="1800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</a:rPr>
              <a:t>FSM </a:t>
            </a:r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[Frome et al. </a:t>
            </a:r>
          </a:p>
          <a:p>
            <a:pPr algn="ctr"/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NIPS’06] </a:t>
            </a:r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</a:rPr>
              <a:t>is a</a:t>
            </a:r>
          </a:p>
          <a:p>
            <a:pPr algn="ctr"/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</a:rPr>
              <a:t>special case of </a:t>
            </a:r>
          </a:p>
          <a:p>
            <a:pPr algn="ctr"/>
            <a:r>
              <a:rPr lang="en-US" altLang="zh-CN" dirty="0">
                <a:solidFill>
                  <a:srgbClr val="0000FF"/>
                </a:solidFill>
                <a:latin typeface="Comic Sans MS" pitchFamily="66" charset="0"/>
              </a:rPr>
              <a:t>ISD</a:t>
            </a:r>
          </a:p>
        </p:txBody>
      </p:sp>
      <p:sp>
        <p:nvSpPr>
          <p:cNvPr id="121899" name="Rectangle 43"/>
          <p:cNvSpPr>
            <a:spLocks noChangeArrowheads="1"/>
          </p:cNvSpPr>
          <p:nvPr/>
        </p:nvSpPr>
        <p:spPr bwMode="auto">
          <a:xfrm>
            <a:off x="179388" y="1233488"/>
            <a:ext cx="8748712" cy="6477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虽然在我们的工作中仅仅考虑到了样本对之间的信息，</a:t>
            </a:r>
            <a:endParaRPr lang="en-US" altLang="zh-CN" sz="20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但是整个</a:t>
            </a:r>
            <a:r>
              <a:rPr lang="en-US" altLang="zh-CN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ISD</a:t>
            </a:r>
            <a:r>
              <a:rPr lang="zh-CN" altLang="en-US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框架可以用于更普遍的情况</a:t>
            </a:r>
            <a:endParaRPr lang="en-US" altLang="zh-CN" sz="20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r>
              <a:rPr lang="zh-CN" altLang="en-US" dirty="0"/>
              <a:t>形式化模型的特例和泛化</a:t>
            </a:r>
          </a:p>
        </p:txBody>
      </p:sp>
    </p:spTree>
    <p:extLst>
      <p:ext uri="{BB962C8B-B14F-4D97-AF65-F5344CB8AC3E}">
        <p14:creationId xmlns:p14="http://schemas.microsoft.com/office/powerpoint/2010/main" val="3290512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2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9" name="Object 5"/>
          <p:cNvGraphicFramePr>
            <a:graphicFrameLocks noGrp="1" noChangeAspect="1"/>
          </p:cNvGraphicFramePr>
          <p:nvPr>
            <p:ph/>
          </p:nvPr>
        </p:nvGraphicFramePr>
        <p:xfrm>
          <a:off x="684213" y="1520825"/>
          <a:ext cx="52927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2" imgW="2978280" imgH="448560" progId="Equation.Ribbit">
                  <p:embed/>
                </p:oleObj>
              </mc:Choice>
              <mc:Fallback>
                <p:oleObj name="Formula" r:id="rId2" imgW="2978280" imgH="448560" progId="Equation.Ribbit">
                  <p:embed/>
                  <p:pic>
                    <p:nvPicPr>
                      <p:cNvPr id="129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20825"/>
                        <a:ext cx="529272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9301" name="Group 277"/>
          <p:cNvGrpSpPr>
            <a:grpSpLocks/>
          </p:cNvGrpSpPr>
          <p:nvPr/>
        </p:nvGrpSpPr>
        <p:grpSpPr bwMode="auto">
          <a:xfrm>
            <a:off x="5651500" y="1341438"/>
            <a:ext cx="3330575" cy="1041400"/>
            <a:chOff x="3560" y="845"/>
            <a:chExt cx="2098" cy="656"/>
          </a:xfrm>
        </p:grpSpPr>
        <p:sp>
          <p:nvSpPr>
            <p:cNvPr id="129031" name="Rectangle 7"/>
            <p:cNvSpPr>
              <a:spLocks noChangeArrowheads="1"/>
            </p:cNvSpPr>
            <p:nvPr/>
          </p:nvSpPr>
          <p:spPr bwMode="auto">
            <a:xfrm>
              <a:off x="3560" y="981"/>
              <a:ext cx="159" cy="22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9032" name="Rectangle 8"/>
            <p:cNvSpPr>
              <a:spLocks noChangeArrowheads="1"/>
            </p:cNvSpPr>
            <p:nvPr/>
          </p:nvSpPr>
          <p:spPr bwMode="auto">
            <a:xfrm>
              <a:off x="3935" y="845"/>
              <a:ext cx="1723" cy="656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zh-CN" altLang="en-US" sz="2000" dirty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我们假设</a:t>
              </a:r>
              <a:r>
                <a:rPr lang="en-US" altLang="zh-CN" sz="2000" dirty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G</a:t>
              </a:r>
              <a:r>
                <a:rPr lang="zh-CN" altLang="en-US" sz="2000" dirty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是预先给定</a:t>
              </a:r>
              <a:endParaRPr lang="en-US" altLang="zh-CN" sz="20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r>
                <a:rPr lang="zh-CN" altLang="en-US" sz="2000" dirty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的，但是如果没有给定</a:t>
              </a:r>
              <a:endParaRPr lang="en-US" altLang="zh-CN" sz="20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r>
                <a:rPr lang="en-US" altLang="zh-CN" sz="2000" dirty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……</a:t>
              </a:r>
            </a:p>
          </p:txBody>
        </p:sp>
        <p:cxnSp>
          <p:nvCxnSpPr>
            <p:cNvPr id="129034" name="AutoShape 10"/>
            <p:cNvCxnSpPr>
              <a:cxnSpLocks noChangeShapeType="1"/>
              <a:stCxn id="129031" idx="2"/>
              <a:endCxn id="129032" idx="2"/>
            </p:cNvCxnSpPr>
            <p:nvPr/>
          </p:nvCxnSpPr>
          <p:spPr bwMode="auto">
            <a:xfrm rot="16200000" flipH="1">
              <a:off x="4071" y="775"/>
              <a:ext cx="294" cy="1157"/>
            </a:xfrm>
            <a:prstGeom prst="bentConnector3">
              <a:avLst>
                <a:gd name="adj1" fmla="val 148980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9200" name="Group 176"/>
          <p:cNvGrpSpPr>
            <a:grpSpLocks/>
          </p:cNvGrpSpPr>
          <p:nvPr/>
        </p:nvGrpSpPr>
        <p:grpSpPr bwMode="auto">
          <a:xfrm>
            <a:off x="431800" y="4652963"/>
            <a:ext cx="1223963" cy="1285875"/>
            <a:chOff x="499" y="2999"/>
            <a:chExt cx="1066" cy="1105"/>
          </a:xfrm>
        </p:grpSpPr>
        <p:grpSp>
          <p:nvGrpSpPr>
            <p:cNvPr id="129195" name="Group 171"/>
            <p:cNvGrpSpPr>
              <a:grpSpLocks/>
            </p:cNvGrpSpPr>
            <p:nvPr/>
          </p:nvGrpSpPr>
          <p:grpSpPr bwMode="auto">
            <a:xfrm>
              <a:off x="499" y="2999"/>
              <a:ext cx="1066" cy="726"/>
              <a:chOff x="499" y="2999"/>
              <a:chExt cx="1066" cy="726"/>
            </a:xfrm>
          </p:grpSpPr>
          <p:grpSp>
            <p:nvGrpSpPr>
              <p:cNvPr id="129172" name="Group 148"/>
              <p:cNvGrpSpPr>
                <a:grpSpLocks/>
              </p:cNvGrpSpPr>
              <p:nvPr/>
            </p:nvGrpSpPr>
            <p:grpSpPr bwMode="auto">
              <a:xfrm>
                <a:off x="499" y="2999"/>
                <a:ext cx="1066" cy="726"/>
                <a:chOff x="373" y="2012"/>
                <a:chExt cx="1392" cy="1020"/>
              </a:xfrm>
            </p:grpSpPr>
            <p:pic>
              <p:nvPicPr>
                <p:cNvPr id="129173" name="Picture 14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4" y="2143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174" name="Picture 15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" y="2547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175" name="Picture 15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" y="2012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176" name="Picture 15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" y="2837"/>
                  <a:ext cx="55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177" name="Picture 15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" y="2486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178" name="Picture 15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5" y="2474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179" name="Picture 15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" y="2749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180" name="Picture 15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8" y="2975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29186" name="AutoShape 162"/>
              <p:cNvCxnSpPr>
                <a:cxnSpLocks noChangeShapeType="1"/>
                <a:stCxn id="129175" idx="2"/>
                <a:endCxn id="129173" idx="1"/>
              </p:cNvCxnSpPr>
              <p:nvPr/>
            </p:nvCxnSpPr>
            <p:spPr bwMode="auto">
              <a:xfrm>
                <a:off x="521" y="3040"/>
                <a:ext cx="706" cy="73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87" name="AutoShape 163"/>
              <p:cNvCxnSpPr>
                <a:cxnSpLocks noChangeShapeType="1"/>
                <a:stCxn id="129173" idx="2"/>
                <a:endCxn id="129174" idx="0"/>
              </p:cNvCxnSpPr>
              <p:nvPr/>
            </p:nvCxnSpPr>
            <p:spPr bwMode="auto">
              <a:xfrm>
                <a:off x="1249" y="3133"/>
                <a:ext cx="295" cy="247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88" name="AutoShape 164"/>
              <p:cNvCxnSpPr>
                <a:cxnSpLocks noChangeShapeType="1"/>
                <a:stCxn id="129173" idx="2"/>
                <a:endCxn id="129180" idx="0"/>
              </p:cNvCxnSpPr>
              <p:nvPr/>
            </p:nvCxnSpPr>
            <p:spPr bwMode="auto">
              <a:xfrm flipH="1">
                <a:off x="1076" y="3133"/>
                <a:ext cx="173" cy="551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89" name="AutoShape 165"/>
              <p:cNvCxnSpPr>
                <a:cxnSpLocks noChangeShapeType="1"/>
                <a:stCxn id="129175" idx="0"/>
                <a:endCxn id="129176" idx="3"/>
              </p:cNvCxnSpPr>
              <p:nvPr/>
            </p:nvCxnSpPr>
            <p:spPr bwMode="auto">
              <a:xfrm>
                <a:off x="521" y="2999"/>
                <a:ext cx="264" cy="608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90" name="AutoShape 166"/>
              <p:cNvCxnSpPr>
                <a:cxnSpLocks noChangeShapeType="1"/>
                <a:stCxn id="129176" idx="3"/>
              </p:cNvCxnSpPr>
              <p:nvPr/>
            </p:nvCxnSpPr>
            <p:spPr bwMode="auto">
              <a:xfrm>
                <a:off x="785" y="3607"/>
                <a:ext cx="295" cy="91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91" name="AutoShape 167"/>
              <p:cNvCxnSpPr>
                <a:cxnSpLocks noChangeShapeType="1"/>
                <a:stCxn id="129178" idx="2"/>
                <a:endCxn id="129180" idx="0"/>
              </p:cNvCxnSpPr>
              <p:nvPr/>
            </p:nvCxnSpPr>
            <p:spPr bwMode="auto">
              <a:xfrm>
                <a:off x="995" y="3371"/>
                <a:ext cx="81" cy="313"/>
              </a:xfrm>
              <a:prstGeom prst="straightConnector1">
                <a:avLst/>
              </a:prstGeom>
              <a:noFill/>
              <a:ln w="127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92" name="AutoShape 168"/>
              <p:cNvCxnSpPr>
                <a:cxnSpLocks noChangeShapeType="1"/>
                <a:stCxn id="129177" idx="3"/>
                <a:endCxn id="129179" idx="1"/>
              </p:cNvCxnSpPr>
              <p:nvPr/>
            </p:nvCxnSpPr>
            <p:spPr bwMode="auto">
              <a:xfrm>
                <a:off x="595" y="3358"/>
                <a:ext cx="675" cy="188"/>
              </a:xfrm>
              <a:prstGeom prst="straightConnector1">
                <a:avLst/>
              </a:prstGeom>
              <a:noFill/>
              <a:ln w="127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93" name="AutoShape 169"/>
              <p:cNvCxnSpPr>
                <a:cxnSpLocks noChangeShapeType="1"/>
                <a:stCxn id="129173" idx="1"/>
                <a:endCxn id="129177" idx="0"/>
              </p:cNvCxnSpPr>
              <p:nvPr/>
            </p:nvCxnSpPr>
            <p:spPr bwMode="auto">
              <a:xfrm flipH="1">
                <a:off x="569" y="3113"/>
                <a:ext cx="658" cy="223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194" name="AutoShape 170"/>
              <p:cNvCxnSpPr>
                <a:cxnSpLocks noChangeShapeType="1"/>
                <a:stCxn id="129175" idx="2"/>
                <a:endCxn id="129177" idx="0"/>
              </p:cNvCxnSpPr>
              <p:nvPr/>
            </p:nvCxnSpPr>
            <p:spPr bwMode="auto">
              <a:xfrm>
                <a:off x="521" y="3040"/>
                <a:ext cx="48" cy="296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9198" name="Text Box 174"/>
            <p:cNvSpPr txBox="1">
              <a:spLocks noChangeArrowheads="1"/>
            </p:cNvSpPr>
            <p:nvPr/>
          </p:nvSpPr>
          <p:spPr bwMode="auto">
            <a:xfrm>
              <a:off x="622" y="3814"/>
              <a:ext cx="6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>
                  <a:latin typeface="Comic Sans MS" pitchFamily="66" charset="0"/>
                </a:rPr>
                <a:t>Graph</a:t>
              </a:r>
            </a:p>
          </p:txBody>
        </p:sp>
      </p:grpSp>
      <p:grpSp>
        <p:nvGrpSpPr>
          <p:cNvPr id="129295" name="Group 271"/>
          <p:cNvGrpSpPr>
            <a:grpSpLocks/>
          </p:cNvGrpSpPr>
          <p:nvPr/>
        </p:nvGrpSpPr>
        <p:grpSpPr bwMode="auto">
          <a:xfrm>
            <a:off x="1860550" y="4473575"/>
            <a:ext cx="995363" cy="1493838"/>
            <a:chOff x="1172" y="2818"/>
            <a:chExt cx="627" cy="941"/>
          </a:xfrm>
        </p:grpSpPr>
        <p:pic>
          <p:nvPicPr>
            <p:cNvPr id="129196" name="Picture 17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" y="2818"/>
              <a:ext cx="575" cy="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9199" name="Text Box 175"/>
            <p:cNvSpPr txBox="1">
              <a:spLocks noChangeArrowheads="1"/>
            </p:cNvSpPr>
            <p:nvPr/>
          </p:nvSpPr>
          <p:spPr bwMode="auto">
            <a:xfrm>
              <a:off x="1172" y="3547"/>
              <a:ext cx="6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>
                  <a:latin typeface="Comic Sans MS" pitchFamily="66" charset="0"/>
                </a:rPr>
                <a:t>Weights</a:t>
              </a:r>
            </a:p>
          </p:txBody>
        </p:sp>
      </p:grpSp>
      <p:grpSp>
        <p:nvGrpSpPr>
          <p:cNvPr id="129204" name="Group 180"/>
          <p:cNvGrpSpPr>
            <a:grpSpLocks/>
          </p:cNvGrpSpPr>
          <p:nvPr/>
        </p:nvGrpSpPr>
        <p:grpSpPr bwMode="auto">
          <a:xfrm>
            <a:off x="358775" y="2816225"/>
            <a:ext cx="1466850" cy="1492250"/>
            <a:chOff x="113" y="1661"/>
            <a:chExt cx="1316" cy="1246"/>
          </a:xfrm>
        </p:grpSpPr>
        <p:grpSp>
          <p:nvGrpSpPr>
            <p:cNvPr id="129205" name="Group 181"/>
            <p:cNvGrpSpPr>
              <a:grpSpLocks/>
            </p:cNvGrpSpPr>
            <p:nvPr/>
          </p:nvGrpSpPr>
          <p:grpSpPr bwMode="auto">
            <a:xfrm>
              <a:off x="249" y="1661"/>
              <a:ext cx="1180" cy="907"/>
              <a:chOff x="249" y="1661"/>
              <a:chExt cx="1633" cy="1247"/>
            </a:xfrm>
          </p:grpSpPr>
          <p:grpSp>
            <p:nvGrpSpPr>
              <p:cNvPr id="129206" name="Group 182"/>
              <p:cNvGrpSpPr>
                <a:grpSpLocks/>
              </p:cNvGrpSpPr>
              <p:nvPr/>
            </p:nvGrpSpPr>
            <p:grpSpPr bwMode="auto">
              <a:xfrm>
                <a:off x="373" y="1762"/>
                <a:ext cx="1392" cy="1020"/>
                <a:chOff x="373" y="2012"/>
                <a:chExt cx="1392" cy="1020"/>
              </a:xfrm>
            </p:grpSpPr>
            <p:pic>
              <p:nvPicPr>
                <p:cNvPr id="129207" name="Picture 18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4" y="2143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08" name="Picture 18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" y="2547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09" name="Picture 18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" y="2012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10" name="Picture 18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" y="2837"/>
                  <a:ext cx="55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11" name="Picture 18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" y="2486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12" name="Picture 18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5" y="2474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13" name="Picture 18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" y="2749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14" name="Picture 19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8" y="2975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215" name="Oval 191"/>
              <p:cNvSpPr>
                <a:spLocks noChangeArrowheads="1"/>
              </p:cNvSpPr>
              <p:nvPr/>
            </p:nvSpPr>
            <p:spPr bwMode="auto">
              <a:xfrm>
                <a:off x="249" y="1661"/>
                <a:ext cx="295" cy="250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16" name="Oval 192"/>
              <p:cNvSpPr>
                <a:spLocks noChangeArrowheads="1"/>
              </p:cNvSpPr>
              <p:nvPr/>
            </p:nvSpPr>
            <p:spPr bwMode="auto">
              <a:xfrm>
                <a:off x="1179" y="1796"/>
                <a:ext cx="295" cy="250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17" name="Oval 193"/>
              <p:cNvSpPr>
                <a:spLocks noChangeArrowheads="1"/>
              </p:cNvSpPr>
              <p:nvPr/>
            </p:nvSpPr>
            <p:spPr bwMode="auto">
              <a:xfrm>
                <a:off x="1587" y="2205"/>
                <a:ext cx="295" cy="250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18" name="Oval 194"/>
              <p:cNvSpPr>
                <a:spLocks noChangeArrowheads="1"/>
              </p:cNvSpPr>
              <p:nvPr/>
            </p:nvSpPr>
            <p:spPr bwMode="auto">
              <a:xfrm>
                <a:off x="567" y="2500"/>
                <a:ext cx="295" cy="250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19" name="Oval 195"/>
              <p:cNvSpPr>
                <a:spLocks noChangeArrowheads="1"/>
              </p:cNvSpPr>
              <p:nvPr/>
            </p:nvSpPr>
            <p:spPr bwMode="auto">
              <a:xfrm>
                <a:off x="975" y="2658"/>
                <a:ext cx="295" cy="250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20" name="Oval 196"/>
              <p:cNvSpPr>
                <a:spLocks noChangeArrowheads="1"/>
              </p:cNvSpPr>
              <p:nvPr/>
            </p:nvSpPr>
            <p:spPr bwMode="auto">
              <a:xfrm>
                <a:off x="317" y="2137"/>
                <a:ext cx="295" cy="25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21" name="Oval 197"/>
              <p:cNvSpPr>
                <a:spLocks noChangeArrowheads="1"/>
              </p:cNvSpPr>
              <p:nvPr/>
            </p:nvSpPr>
            <p:spPr bwMode="auto">
              <a:xfrm>
                <a:off x="862" y="2137"/>
                <a:ext cx="295" cy="25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22" name="Oval 198"/>
              <p:cNvSpPr>
                <a:spLocks noChangeArrowheads="1"/>
              </p:cNvSpPr>
              <p:nvPr/>
            </p:nvSpPr>
            <p:spPr bwMode="auto">
              <a:xfrm>
                <a:off x="1270" y="2409"/>
                <a:ext cx="295" cy="250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9223" name="Text Box 199"/>
            <p:cNvSpPr txBox="1">
              <a:spLocks noChangeArrowheads="1"/>
            </p:cNvSpPr>
            <p:nvPr/>
          </p:nvSpPr>
          <p:spPr bwMode="auto">
            <a:xfrm>
              <a:off x="113" y="2626"/>
              <a:ext cx="941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>
                  <a:latin typeface="Comic Sans MS" pitchFamily="66" charset="0"/>
                </a:rPr>
                <a:t>Initialize</a:t>
              </a:r>
            </a:p>
          </p:txBody>
        </p:sp>
      </p:grpSp>
      <p:grpSp>
        <p:nvGrpSpPr>
          <p:cNvPr id="129303" name="Group 279"/>
          <p:cNvGrpSpPr>
            <a:grpSpLocks/>
          </p:cNvGrpSpPr>
          <p:nvPr/>
        </p:nvGrpSpPr>
        <p:grpSpPr bwMode="auto">
          <a:xfrm>
            <a:off x="2555875" y="2816225"/>
            <a:ext cx="1865313" cy="1492250"/>
            <a:chOff x="1610" y="1774"/>
            <a:chExt cx="1175" cy="940"/>
          </a:xfrm>
        </p:grpSpPr>
        <p:grpSp>
          <p:nvGrpSpPr>
            <p:cNvPr id="129302" name="Group 278"/>
            <p:cNvGrpSpPr>
              <a:grpSpLocks/>
            </p:cNvGrpSpPr>
            <p:nvPr/>
          </p:nvGrpSpPr>
          <p:grpSpPr bwMode="auto">
            <a:xfrm>
              <a:off x="1637" y="1774"/>
              <a:ext cx="922" cy="635"/>
              <a:chOff x="1637" y="1774"/>
              <a:chExt cx="922" cy="635"/>
            </a:xfrm>
          </p:grpSpPr>
          <p:grpSp>
            <p:nvGrpSpPr>
              <p:cNvPr id="129226" name="Group 202"/>
              <p:cNvGrpSpPr>
                <a:grpSpLocks/>
              </p:cNvGrpSpPr>
              <p:nvPr/>
            </p:nvGrpSpPr>
            <p:grpSpPr bwMode="auto">
              <a:xfrm>
                <a:off x="1768" y="1829"/>
                <a:ext cx="707" cy="560"/>
                <a:chOff x="373" y="2012"/>
                <a:chExt cx="1392" cy="1020"/>
              </a:xfrm>
            </p:grpSpPr>
            <p:pic>
              <p:nvPicPr>
                <p:cNvPr id="129227" name="Picture 20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4" y="2143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28" name="Picture 20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" y="2547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29" name="Picture 20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" y="2012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30" name="Picture 20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" y="2837"/>
                  <a:ext cx="55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31" name="Picture 20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" y="2486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32" name="Picture 20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5" y="2474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33" name="Picture 20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" y="2749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34" name="Picture 210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8" y="2975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29235" name="Oval 211"/>
              <p:cNvSpPr>
                <a:spLocks noChangeArrowheads="1"/>
              </p:cNvSpPr>
              <p:nvPr/>
            </p:nvSpPr>
            <p:spPr bwMode="auto">
              <a:xfrm>
                <a:off x="1637" y="1774"/>
                <a:ext cx="290" cy="137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36" name="Oval 212"/>
              <p:cNvSpPr>
                <a:spLocks noChangeArrowheads="1"/>
              </p:cNvSpPr>
              <p:nvPr/>
            </p:nvSpPr>
            <p:spPr bwMode="auto">
              <a:xfrm>
                <a:off x="2109" y="1842"/>
                <a:ext cx="317" cy="137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37" name="Oval 213"/>
              <p:cNvSpPr>
                <a:spLocks noChangeArrowheads="1"/>
              </p:cNvSpPr>
              <p:nvPr/>
            </p:nvSpPr>
            <p:spPr bwMode="auto">
              <a:xfrm rot="-1544442">
                <a:off x="2381" y="2026"/>
                <a:ext cx="178" cy="247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38" name="Oval 214"/>
              <p:cNvSpPr>
                <a:spLocks noChangeArrowheads="1"/>
              </p:cNvSpPr>
              <p:nvPr/>
            </p:nvSpPr>
            <p:spPr bwMode="auto">
              <a:xfrm rot="958951">
                <a:off x="1814" y="2256"/>
                <a:ext cx="272" cy="85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39" name="Oval 215"/>
              <p:cNvSpPr>
                <a:spLocks noChangeArrowheads="1"/>
              </p:cNvSpPr>
              <p:nvPr/>
            </p:nvSpPr>
            <p:spPr bwMode="auto">
              <a:xfrm>
                <a:off x="1995" y="2341"/>
                <a:ext cx="330" cy="68"/>
              </a:xfrm>
              <a:prstGeom prst="ellips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40" name="Oval 216"/>
              <p:cNvSpPr>
                <a:spLocks noChangeArrowheads="1"/>
              </p:cNvSpPr>
              <p:nvPr/>
            </p:nvSpPr>
            <p:spPr bwMode="auto">
              <a:xfrm rot="-713319">
                <a:off x="1646" y="2057"/>
                <a:ext cx="327" cy="103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41" name="Oval 217"/>
              <p:cNvSpPr>
                <a:spLocks noChangeArrowheads="1"/>
              </p:cNvSpPr>
              <p:nvPr/>
            </p:nvSpPr>
            <p:spPr bwMode="auto">
              <a:xfrm>
                <a:off x="1970" y="2035"/>
                <a:ext cx="275" cy="125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242" name="Oval 218"/>
              <p:cNvSpPr>
                <a:spLocks noChangeArrowheads="1"/>
              </p:cNvSpPr>
              <p:nvPr/>
            </p:nvSpPr>
            <p:spPr bwMode="auto">
              <a:xfrm rot="502918">
                <a:off x="2128" y="2205"/>
                <a:ext cx="339" cy="91"/>
              </a:xfrm>
              <a:prstGeom prst="ellips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9243" name="Text Box 219"/>
            <p:cNvSpPr txBox="1">
              <a:spLocks noChangeArrowheads="1"/>
            </p:cNvSpPr>
            <p:nvPr/>
          </p:nvSpPr>
          <p:spPr bwMode="auto">
            <a:xfrm>
              <a:off x="1610" y="2502"/>
              <a:ext cx="117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>
                  <a:latin typeface="Comic Sans MS" pitchFamily="66" charset="0"/>
                </a:rPr>
                <a:t>In new ISD space</a:t>
              </a:r>
            </a:p>
          </p:txBody>
        </p:sp>
      </p:grpSp>
      <p:grpSp>
        <p:nvGrpSpPr>
          <p:cNvPr id="129293" name="Group 269"/>
          <p:cNvGrpSpPr>
            <a:grpSpLocks/>
          </p:cNvGrpSpPr>
          <p:nvPr/>
        </p:nvGrpSpPr>
        <p:grpSpPr bwMode="auto">
          <a:xfrm>
            <a:off x="3059113" y="4689475"/>
            <a:ext cx="1617662" cy="1282700"/>
            <a:chOff x="1927" y="2954"/>
            <a:chExt cx="1019" cy="808"/>
          </a:xfrm>
        </p:grpSpPr>
        <p:sp>
          <p:nvSpPr>
            <p:cNvPr id="129285" name="Text Box 261"/>
            <p:cNvSpPr txBox="1">
              <a:spLocks noChangeArrowheads="1"/>
            </p:cNvSpPr>
            <p:nvPr/>
          </p:nvSpPr>
          <p:spPr bwMode="auto">
            <a:xfrm>
              <a:off x="1927" y="355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>
                  <a:latin typeface="Comic Sans MS" pitchFamily="66" charset="0"/>
                </a:rPr>
                <a:t>Updated Graph</a:t>
              </a:r>
            </a:p>
          </p:txBody>
        </p:sp>
        <p:grpSp>
          <p:nvGrpSpPr>
            <p:cNvPr id="129292" name="Group 268"/>
            <p:cNvGrpSpPr>
              <a:grpSpLocks/>
            </p:cNvGrpSpPr>
            <p:nvPr/>
          </p:nvGrpSpPr>
          <p:grpSpPr bwMode="auto">
            <a:xfrm>
              <a:off x="2041" y="2954"/>
              <a:ext cx="771" cy="532"/>
              <a:chOff x="2041" y="2954"/>
              <a:chExt cx="771" cy="532"/>
            </a:xfrm>
          </p:grpSpPr>
          <p:grpSp>
            <p:nvGrpSpPr>
              <p:cNvPr id="129267" name="Group 243"/>
              <p:cNvGrpSpPr>
                <a:grpSpLocks/>
              </p:cNvGrpSpPr>
              <p:nvPr/>
            </p:nvGrpSpPr>
            <p:grpSpPr bwMode="auto">
              <a:xfrm>
                <a:off x="2041" y="2954"/>
                <a:ext cx="771" cy="532"/>
                <a:chOff x="373" y="2012"/>
                <a:chExt cx="1392" cy="1020"/>
              </a:xfrm>
            </p:grpSpPr>
            <p:pic>
              <p:nvPicPr>
                <p:cNvPr id="129268" name="Picture 24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4" y="2143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69" name="Picture 24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09" y="2547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70" name="Picture 24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" y="2012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71" name="Picture 24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2" y="2837"/>
                  <a:ext cx="55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72" name="Picture 24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" y="2486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73" name="Picture 249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5" y="2474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74" name="Picture 250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" y="2749"/>
                  <a:ext cx="69" cy="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9275" name="Picture 251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8" y="2975"/>
                  <a:ext cx="56" cy="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129276" name="AutoShape 252"/>
              <p:cNvCxnSpPr>
                <a:cxnSpLocks noChangeShapeType="1"/>
                <a:stCxn id="129270" idx="2"/>
                <a:endCxn id="129268" idx="1"/>
              </p:cNvCxnSpPr>
              <p:nvPr/>
            </p:nvCxnSpPr>
            <p:spPr bwMode="auto">
              <a:xfrm>
                <a:off x="2057" y="2984"/>
                <a:ext cx="511" cy="53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277" name="AutoShape 253"/>
              <p:cNvCxnSpPr>
                <a:cxnSpLocks noChangeShapeType="1"/>
                <a:stCxn id="129268" idx="2"/>
                <a:endCxn id="129269" idx="0"/>
              </p:cNvCxnSpPr>
              <p:nvPr/>
            </p:nvCxnSpPr>
            <p:spPr bwMode="auto">
              <a:xfrm>
                <a:off x="2584" y="3052"/>
                <a:ext cx="213" cy="181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278" name="AutoShape 254"/>
              <p:cNvCxnSpPr>
                <a:cxnSpLocks noChangeShapeType="1"/>
                <a:stCxn id="129268" idx="2"/>
                <a:endCxn id="129275" idx="0"/>
              </p:cNvCxnSpPr>
              <p:nvPr/>
            </p:nvCxnSpPr>
            <p:spPr bwMode="auto">
              <a:xfrm flipH="1">
                <a:off x="2459" y="3052"/>
                <a:ext cx="125" cy="404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279" name="AutoShape 255"/>
              <p:cNvCxnSpPr>
                <a:cxnSpLocks noChangeShapeType="1"/>
                <a:stCxn id="129270" idx="0"/>
                <a:endCxn id="129271" idx="3"/>
              </p:cNvCxnSpPr>
              <p:nvPr/>
            </p:nvCxnSpPr>
            <p:spPr bwMode="auto">
              <a:xfrm>
                <a:off x="2057" y="2954"/>
                <a:ext cx="191" cy="445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280" name="AutoShape 256"/>
              <p:cNvCxnSpPr>
                <a:cxnSpLocks noChangeShapeType="1"/>
                <a:stCxn id="129271" idx="3"/>
                <a:endCxn id="129269" idx="2"/>
              </p:cNvCxnSpPr>
              <p:nvPr/>
            </p:nvCxnSpPr>
            <p:spPr bwMode="auto">
              <a:xfrm flipV="1">
                <a:off x="2248" y="3263"/>
                <a:ext cx="549" cy="136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281" name="AutoShape 257"/>
              <p:cNvCxnSpPr>
                <a:cxnSpLocks noChangeShapeType="1"/>
                <a:stCxn id="129270" idx="2"/>
                <a:endCxn id="129275" idx="0"/>
              </p:cNvCxnSpPr>
              <p:nvPr/>
            </p:nvCxnSpPr>
            <p:spPr bwMode="auto">
              <a:xfrm>
                <a:off x="2057" y="2984"/>
                <a:ext cx="402" cy="472"/>
              </a:xfrm>
              <a:prstGeom prst="straightConnector1">
                <a:avLst/>
              </a:prstGeom>
              <a:noFill/>
              <a:ln w="12700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284" name="AutoShape 260"/>
              <p:cNvCxnSpPr>
                <a:cxnSpLocks noChangeShapeType="1"/>
                <a:stCxn id="129268" idx="2"/>
                <a:endCxn id="129272" idx="0"/>
              </p:cNvCxnSpPr>
              <p:nvPr/>
            </p:nvCxnSpPr>
            <p:spPr bwMode="auto">
              <a:xfrm flipH="1">
                <a:off x="2091" y="3052"/>
                <a:ext cx="493" cy="149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290" name="AutoShape 266"/>
              <p:cNvCxnSpPr>
                <a:cxnSpLocks noChangeShapeType="1"/>
                <a:stCxn id="129273" idx="2"/>
                <a:endCxn id="129274" idx="1"/>
              </p:cNvCxnSpPr>
              <p:nvPr/>
            </p:nvCxnSpPr>
            <p:spPr bwMode="auto">
              <a:xfrm>
                <a:off x="2399" y="3227"/>
                <a:ext cx="200" cy="127"/>
              </a:xfrm>
              <a:prstGeom prst="straightConnector1">
                <a:avLst/>
              </a:prstGeom>
              <a:noFill/>
              <a:ln w="12700" cap="rnd">
                <a:solidFill>
                  <a:schemeClr val="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9297" name="Group 273"/>
          <p:cNvGrpSpPr>
            <a:grpSpLocks/>
          </p:cNvGrpSpPr>
          <p:nvPr/>
        </p:nvGrpSpPr>
        <p:grpSpPr bwMode="auto">
          <a:xfrm>
            <a:off x="4679950" y="4473575"/>
            <a:ext cx="1008063" cy="1487488"/>
            <a:chOff x="2948" y="2818"/>
            <a:chExt cx="635" cy="937"/>
          </a:xfrm>
        </p:grpSpPr>
        <p:sp>
          <p:nvSpPr>
            <p:cNvPr id="129288" name="Text Box 264"/>
            <p:cNvSpPr txBox="1">
              <a:spLocks noChangeArrowheads="1"/>
            </p:cNvSpPr>
            <p:nvPr/>
          </p:nvSpPr>
          <p:spPr bwMode="auto">
            <a:xfrm>
              <a:off x="2948" y="3543"/>
              <a:ext cx="6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600">
                  <a:latin typeface="Comic Sans MS" pitchFamily="66" charset="0"/>
                </a:rPr>
                <a:t>Weights</a:t>
              </a:r>
            </a:p>
          </p:txBody>
        </p:sp>
        <p:pic>
          <p:nvPicPr>
            <p:cNvPr id="129291" name="Picture 26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0" y="2818"/>
              <a:ext cx="613" cy="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304" name="Group 280"/>
          <p:cNvGrpSpPr>
            <a:grpSpLocks/>
          </p:cNvGrpSpPr>
          <p:nvPr/>
        </p:nvGrpSpPr>
        <p:grpSpPr bwMode="auto">
          <a:xfrm>
            <a:off x="6303963" y="2708275"/>
            <a:ext cx="2419350" cy="2736850"/>
            <a:chOff x="3971" y="1706"/>
            <a:chExt cx="1524" cy="1724"/>
          </a:xfrm>
        </p:grpSpPr>
        <p:pic>
          <p:nvPicPr>
            <p:cNvPr id="129088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" y="2190"/>
              <a:ext cx="42" cy="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089" name="Picture 6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2" y="2545"/>
              <a:ext cx="42" cy="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090" name="Picture 6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" y="2075"/>
              <a:ext cx="42" cy="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091" name="Picture 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2800"/>
              <a:ext cx="41" cy="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092" name="Picture 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" y="2491"/>
              <a:ext cx="52" cy="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093" name="Picture 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" y="2481"/>
              <a:ext cx="51" cy="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094" name="Picture 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7" y="2722"/>
              <a:ext cx="52" cy="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095" name="Picture 7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" y="2921"/>
              <a:ext cx="42" cy="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9097" name="Group 73"/>
            <p:cNvGrpSpPr>
              <a:grpSpLocks/>
            </p:cNvGrpSpPr>
            <p:nvPr/>
          </p:nvGrpSpPr>
          <p:grpSpPr bwMode="auto">
            <a:xfrm>
              <a:off x="4505" y="2065"/>
              <a:ext cx="565" cy="261"/>
              <a:chOff x="4034" y="2557"/>
              <a:chExt cx="758" cy="297"/>
            </a:xfrm>
          </p:grpSpPr>
          <p:sp>
            <p:nvSpPr>
              <p:cNvPr id="129098" name="Oval 74"/>
              <p:cNvSpPr>
                <a:spLocks noChangeArrowheads="1"/>
              </p:cNvSpPr>
              <p:nvPr/>
            </p:nvSpPr>
            <p:spPr bwMode="auto">
              <a:xfrm>
                <a:off x="4034" y="2557"/>
                <a:ext cx="758" cy="297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099" name="Oval 75"/>
              <p:cNvSpPr>
                <a:spLocks noChangeArrowheads="1"/>
              </p:cNvSpPr>
              <p:nvPr/>
            </p:nvSpPr>
            <p:spPr bwMode="auto">
              <a:xfrm>
                <a:off x="4259" y="2677"/>
                <a:ext cx="295" cy="82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9100" name="Group 76"/>
            <p:cNvGrpSpPr>
              <a:grpSpLocks/>
            </p:cNvGrpSpPr>
            <p:nvPr/>
          </p:nvGrpSpPr>
          <p:grpSpPr bwMode="auto">
            <a:xfrm>
              <a:off x="4012" y="1706"/>
              <a:ext cx="145" cy="741"/>
              <a:chOff x="3367" y="2160"/>
              <a:chExt cx="194" cy="844"/>
            </a:xfrm>
          </p:grpSpPr>
          <p:sp>
            <p:nvSpPr>
              <p:cNvPr id="129101" name="Oval 77"/>
              <p:cNvSpPr>
                <a:spLocks noChangeArrowheads="1"/>
              </p:cNvSpPr>
              <p:nvPr/>
            </p:nvSpPr>
            <p:spPr bwMode="auto">
              <a:xfrm rot="2294333">
                <a:off x="3367" y="2160"/>
                <a:ext cx="194" cy="844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02" name="Oval 78"/>
              <p:cNvSpPr>
                <a:spLocks noChangeArrowheads="1"/>
              </p:cNvSpPr>
              <p:nvPr/>
            </p:nvSpPr>
            <p:spPr bwMode="auto">
              <a:xfrm rot="2294333">
                <a:off x="3430" y="2459"/>
                <a:ext cx="47" cy="263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9103" name="Group 79"/>
            <p:cNvGrpSpPr>
              <a:grpSpLocks/>
            </p:cNvGrpSpPr>
            <p:nvPr/>
          </p:nvGrpSpPr>
          <p:grpSpPr bwMode="auto">
            <a:xfrm>
              <a:off x="4681" y="2490"/>
              <a:ext cx="814" cy="173"/>
              <a:chOff x="4260" y="3018"/>
              <a:chExt cx="1092" cy="197"/>
            </a:xfrm>
          </p:grpSpPr>
          <p:sp>
            <p:nvSpPr>
              <p:cNvPr id="129104" name="Oval 80"/>
              <p:cNvSpPr>
                <a:spLocks noChangeArrowheads="1"/>
              </p:cNvSpPr>
              <p:nvPr/>
            </p:nvSpPr>
            <p:spPr bwMode="auto">
              <a:xfrm rot="1263131">
                <a:off x="4260" y="3018"/>
                <a:ext cx="1092" cy="197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05" name="Oval 81"/>
              <p:cNvSpPr>
                <a:spLocks noChangeArrowheads="1"/>
              </p:cNvSpPr>
              <p:nvPr/>
            </p:nvSpPr>
            <p:spPr bwMode="auto">
              <a:xfrm rot="1263131">
                <a:off x="4540" y="3050"/>
                <a:ext cx="518" cy="118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9106" name="Group 82"/>
            <p:cNvGrpSpPr>
              <a:grpSpLocks/>
            </p:cNvGrpSpPr>
            <p:nvPr/>
          </p:nvGrpSpPr>
          <p:grpSpPr bwMode="auto">
            <a:xfrm>
              <a:off x="4199" y="2886"/>
              <a:ext cx="813" cy="113"/>
              <a:chOff x="3631" y="3468"/>
              <a:chExt cx="1091" cy="159"/>
            </a:xfrm>
          </p:grpSpPr>
          <p:sp>
            <p:nvSpPr>
              <p:cNvPr id="129107" name="Oval 83"/>
              <p:cNvSpPr>
                <a:spLocks noChangeArrowheads="1"/>
              </p:cNvSpPr>
              <p:nvPr/>
            </p:nvSpPr>
            <p:spPr bwMode="auto">
              <a:xfrm rot="-1348170">
                <a:off x="3631" y="3468"/>
                <a:ext cx="1091" cy="159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08" name="Oval 84"/>
              <p:cNvSpPr>
                <a:spLocks noChangeArrowheads="1"/>
              </p:cNvSpPr>
              <p:nvPr/>
            </p:nvSpPr>
            <p:spPr bwMode="auto">
              <a:xfrm rot="20251830" flipV="1">
                <a:off x="3986" y="3509"/>
                <a:ext cx="372" cy="78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9109" name="Group 85"/>
            <p:cNvGrpSpPr>
              <a:grpSpLocks/>
            </p:cNvGrpSpPr>
            <p:nvPr/>
          </p:nvGrpSpPr>
          <p:grpSpPr bwMode="auto">
            <a:xfrm>
              <a:off x="3992" y="2772"/>
              <a:ext cx="589" cy="79"/>
              <a:chOff x="3225" y="3310"/>
              <a:chExt cx="1092" cy="185"/>
            </a:xfrm>
          </p:grpSpPr>
          <p:sp>
            <p:nvSpPr>
              <p:cNvPr id="129110" name="Oval 86"/>
              <p:cNvSpPr>
                <a:spLocks noChangeArrowheads="1"/>
              </p:cNvSpPr>
              <p:nvPr/>
            </p:nvSpPr>
            <p:spPr bwMode="auto">
              <a:xfrm rot="921481">
                <a:off x="3225" y="3310"/>
                <a:ext cx="1092" cy="185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11" name="Oval 87"/>
              <p:cNvSpPr>
                <a:spLocks noChangeArrowheads="1"/>
              </p:cNvSpPr>
              <p:nvPr/>
            </p:nvSpPr>
            <p:spPr bwMode="auto">
              <a:xfrm rot="921481">
                <a:off x="3644" y="3391"/>
                <a:ext cx="279" cy="36"/>
              </a:xfrm>
              <a:prstGeom prst="ellips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9122" name="Group 98"/>
            <p:cNvGrpSpPr>
              <a:grpSpLocks/>
            </p:cNvGrpSpPr>
            <p:nvPr/>
          </p:nvGrpSpPr>
          <p:grpSpPr bwMode="auto">
            <a:xfrm>
              <a:off x="3971" y="2443"/>
              <a:ext cx="292" cy="156"/>
              <a:chOff x="3239" y="2968"/>
              <a:chExt cx="567" cy="178"/>
            </a:xfrm>
          </p:grpSpPr>
          <p:sp>
            <p:nvSpPr>
              <p:cNvPr id="129123" name="Oval 99"/>
              <p:cNvSpPr>
                <a:spLocks noChangeArrowheads="1"/>
              </p:cNvSpPr>
              <p:nvPr/>
            </p:nvSpPr>
            <p:spPr bwMode="auto">
              <a:xfrm rot="-684393">
                <a:off x="3239" y="2968"/>
                <a:ext cx="567" cy="178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24" name="Oval 100"/>
              <p:cNvSpPr>
                <a:spLocks noChangeArrowheads="1"/>
              </p:cNvSpPr>
              <p:nvPr/>
            </p:nvSpPr>
            <p:spPr bwMode="auto">
              <a:xfrm rot="-684393">
                <a:off x="3379" y="3031"/>
                <a:ext cx="276" cy="69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9125" name="Group 101"/>
            <p:cNvGrpSpPr>
              <a:grpSpLocks/>
            </p:cNvGrpSpPr>
            <p:nvPr/>
          </p:nvGrpSpPr>
          <p:grpSpPr bwMode="auto">
            <a:xfrm>
              <a:off x="4314" y="2455"/>
              <a:ext cx="448" cy="99"/>
              <a:chOff x="3724" y="2966"/>
              <a:chExt cx="784" cy="167"/>
            </a:xfrm>
          </p:grpSpPr>
          <p:sp>
            <p:nvSpPr>
              <p:cNvPr id="129126" name="Oval 102"/>
              <p:cNvSpPr>
                <a:spLocks noChangeArrowheads="1"/>
              </p:cNvSpPr>
              <p:nvPr/>
            </p:nvSpPr>
            <p:spPr bwMode="auto">
              <a:xfrm rot="266189">
                <a:off x="3826" y="3008"/>
                <a:ext cx="532" cy="92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27" name="Oval 103"/>
              <p:cNvSpPr>
                <a:spLocks noChangeArrowheads="1"/>
              </p:cNvSpPr>
              <p:nvPr/>
            </p:nvSpPr>
            <p:spPr bwMode="auto">
              <a:xfrm rot="266189">
                <a:off x="3724" y="2966"/>
                <a:ext cx="784" cy="167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9128" name="Group 104"/>
            <p:cNvGrpSpPr>
              <a:grpSpLocks/>
            </p:cNvGrpSpPr>
            <p:nvPr/>
          </p:nvGrpSpPr>
          <p:grpSpPr bwMode="auto">
            <a:xfrm>
              <a:off x="4558" y="2704"/>
              <a:ext cx="544" cy="91"/>
              <a:chOff x="3910" y="3277"/>
              <a:chExt cx="1120" cy="105"/>
            </a:xfrm>
          </p:grpSpPr>
          <p:sp>
            <p:nvSpPr>
              <p:cNvPr id="129129" name="Oval 105"/>
              <p:cNvSpPr>
                <a:spLocks noChangeArrowheads="1"/>
              </p:cNvSpPr>
              <p:nvPr/>
            </p:nvSpPr>
            <p:spPr bwMode="auto">
              <a:xfrm rot="-562891">
                <a:off x="4204" y="3308"/>
                <a:ext cx="533" cy="37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29130" name="Oval 106"/>
              <p:cNvSpPr>
                <a:spLocks noChangeArrowheads="1"/>
              </p:cNvSpPr>
              <p:nvPr/>
            </p:nvSpPr>
            <p:spPr bwMode="auto">
              <a:xfrm rot="-562891">
                <a:off x="3910" y="3277"/>
                <a:ext cx="1120" cy="105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29298" name="Text Box 274"/>
            <p:cNvSpPr txBox="1">
              <a:spLocks noChangeArrowheads="1"/>
            </p:cNvSpPr>
            <p:nvPr/>
          </p:nvSpPr>
          <p:spPr bwMode="auto">
            <a:xfrm>
              <a:off x="4059" y="3142"/>
              <a:ext cx="9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>
                  <a:latin typeface="Comic Sans MS" pitchFamily="66" charset="0"/>
                </a:rPr>
                <a:t>Final ISD</a:t>
              </a:r>
            </a:p>
          </p:txBody>
        </p:sp>
      </p:grpSp>
      <p:pic>
        <p:nvPicPr>
          <p:cNvPr id="129300" name="Picture 27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249613"/>
            <a:ext cx="1042987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矩形 129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1" name="标题 1"/>
          <p:cNvSpPr txBox="1">
            <a:spLocks/>
          </p:cNvSpPr>
          <p:nvPr/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r>
              <a:rPr lang="zh-CN" altLang="en-US" dirty="0"/>
              <a:t>图的构建和精化</a:t>
            </a:r>
          </a:p>
        </p:txBody>
      </p:sp>
    </p:spTree>
    <p:extLst>
      <p:ext uri="{BB962C8B-B14F-4D97-AF65-F5344CB8AC3E}">
        <p14:creationId xmlns:p14="http://schemas.microsoft.com/office/powerpoint/2010/main" val="39193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2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2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2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2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9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9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32" name="Object 48"/>
          <p:cNvGraphicFramePr>
            <a:graphicFrameLocks noChangeAspect="1"/>
          </p:cNvGraphicFramePr>
          <p:nvPr/>
        </p:nvGraphicFramePr>
        <p:xfrm>
          <a:off x="468313" y="1449388"/>
          <a:ext cx="48148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2" imgW="2429640" imgH="167760" progId="Equation.Ribbit">
                  <p:embed/>
                </p:oleObj>
              </mc:Choice>
              <mc:Fallback>
                <p:oleObj name="Formula" r:id="rId2" imgW="2429640" imgH="167760" progId="Equation.Ribbit">
                  <p:embed/>
                  <p:pic>
                    <p:nvPicPr>
                      <p:cNvPr id="93232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49388"/>
                        <a:ext cx="481488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3240" name="Group 56"/>
          <p:cNvGrpSpPr>
            <a:grpSpLocks/>
          </p:cNvGrpSpPr>
          <p:nvPr/>
        </p:nvGrpSpPr>
        <p:grpSpPr bwMode="auto">
          <a:xfrm>
            <a:off x="3348038" y="1376363"/>
            <a:ext cx="5616575" cy="919162"/>
            <a:chOff x="2109" y="867"/>
            <a:chExt cx="3538" cy="579"/>
          </a:xfrm>
        </p:grpSpPr>
        <p:sp>
          <p:nvSpPr>
            <p:cNvPr id="93233" name="Rectangle 49"/>
            <p:cNvSpPr>
              <a:spLocks noChangeArrowheads="1"/>
            </p:cNvSpPr>
            <p:nvPr/>
          </p:nvSpPr>
          <p:spPr bwMode="auto">
            <a:xfrm>
              <a:off x="2109" y="890"/>
              <a:ext cx="1157" cy="22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93235" name="AutoShape 51"/>
            <p:cNvCxnSpPr>
              <a:cxnSpLocks noChangeShapeType="1"/>
              <a:stCxn id="93233" idx="2"/>
              <a:endCxn id="93234" idx="2"/>
            </p:cNvCxnSpPr>
            <p:nvPr/>
          </p:nvCxnSpPr>
          <p:spPr bwMode="auto">
            <a:xfrm rot="16200000" flipH="1">
              <a:off x="3442" y="375"/>
              <a:ext cx="317" cy="1825"/>
            </a:xfrm>
            <a:prstGeom prst="bentConnector3">
              <a:avLst>
                <a:gd name="adj1" fmla="val 141324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3239" name="Group 55"/>
            <p:cNvGrpSpPr>
              <a:grpSpLocks/>
            </p:cNvGrpSpPr>
            <p:nvPr/>
          </p:nvGrpSpPr>
          <p:grpSpPr bwMode="auto">
            <a:xfrm>
              <a:off x="3379" y="867"/>
              <a:ext cx="2268" cy="567"/>
              <a:chOff x="3379" y="867"/>
              <a:chExt cx="2268" cy="567"/>
            </a:xfrm>
          </p:grpSpPr>
          <p:sp>
            <p:nvSpPr>
              <p:cNvPr id="93234" name="Rectangle 50"/>
              <p:cNvSpPr>
                <a:spLocks noChangeArrowheads="1"/>
              </p:cNvSpPr>
              <p:nvPr/>
            </p:nvSpPr>
            <p:spPr bwMode="auto">
              <a:xfrm>
                <a:off x="3379" y="867"/>
                <a:ext cx="2268" cy="567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3238" name="Group 54"/>
              <p:cNvGrpSpPr>
                <a:grpSpLocks/>
              </p:cNvGrpSpPr>
              <p:nvPr/>
            </p:nvGrpSpPr>
            <p:grpSpPr bwMode="auto">
              <a:xfrm>
                <a:off x="3470" y="890"/>
                <a:ext cx="2064" cy="498"/>
                <a:chOff x="3470" y="890"/>
                <a:chExt cx="2064" cy="498"/>
              </a:xfrm>
            </p:grpSpPr>
            <p:graphicFrame>
              <p:nvGraphicFramePr>
                <p:cNvPr id="93236" name="Object 52"/>
                <p:cNvGraphicFramePr>
                  <a:graphicFrameLocks noChangeAspect="1"/>
                </p:cNvGraphicFramePr>
                <p:nvPr/>
              </p:nvGraphicFramePr>
              <p:xfrm>
                <a:off x="3470" y="890"/>
                <a:ext cx="1259" cy="2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4" imgW="1008720" imgH="190800" progId="Equation.Ribbit">
                        <p:embed/>
                      </p:oleObj>
                    </mc:Choice>
                    <mc:Fallback>
                      <p:oleObj name="Formula" r:id="rId4" imgW="1008720" imgH="190800" progId="Equation.Ribbit">
                        <p:embed/>
                        <p:pic>
                          <p:nvPicPr>
                            <p:cNvPr id="93236" name="Object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0" y="890"/>
                              <a:ext cx="1259" cy="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3237" name="Object 53"/>
                <p:cNvGraphicFramePr>
                  <a:graphicFrameLocks noChangeAspect="1"/>
                </p:cNvGraphicFramePr>
                <p:nvPr/>
              </p:nvGraphicFramePr>
              <p:xfrm>
                <a:off x="3470" y="1162"/>
                <a:ext cx="206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6" imgW="1751400" imgH="180360" progId="Equation.Ribbit">
                        <p:embed/>
                      </p:oleObj>
                    </mc:Choice>
                    <mc:Fallback>
                      <p:oleObj name="Formula" r:id="rId6" imgW="1751400" imgH="180360" progId="Equation.Ribbit">
                        <p:embed/>
                        <p:pic>
                          <p:nvPicPr>
                            <p:cNvPr id="93237" name="Object 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70" y="1162"/>
                              <a:ext cx="206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93247" name="Group 63"/>
          <p:cNvGrpSpPr>
            <a:grpSpLocks/>
          </p:cNvGrpSpPr>
          <p:nvPr/>
        </p:nvGrpSpPr>
        <p:grpSpPr bwMode="auto">
          <a:xfrm>
            <a:off x="468313" y="1881188"/>
            <a:ext cx="5457825" cy="2506662"/>
            <a:chOff x="295" y="1185"/>
            <a:chExt cx="3438" cy="1579"/>
          </a:xfrm>
        </p:grpSpPr>
        <p:sp>
          <p:nvSpPr>
            <p:cNvPr id="93241" name="AutoShape 57"/>
            <p:cNvSpPr>
              <a:spLocks noChangeArrowheads="1"/>
            </p:cNvSpPr>
            <p:nvPr/>
          </p:nvSpPr>
          <p:spPr bwMode="auto">
            <a:xfrm>
              <a:off x="1360" y="1185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400" dirty="0">
                  <a:latin typeface="华文新魏" pitchFamily="2" charset="-122"/>
                  <a:ea typeface="华文新魏" pitchFamily="2" charset="-122"/>
                </a:rPr>
                <a:t>通过引入裕量</a:t>
              </a:r>
              <a:endParaRPr lang="en-US" altLang="zh-CN" sz="2400" dirty="0">
                <a:latin typeface="华文新魏" pitchFamily="2" charset="-122"/>
                <a:ea typeface="华文新魏" pitchFamily="2" charset="-122"/>
              </a:endParaRPr>
            </a:p>
          </p:txBody>
        </p:sp>
        <p:graphicFrame>
          <p:nvGraphicFramePr>
            <p:cNvPr id="93242" name="Object 58"/>
            <p:cNvGraphicFramePr>
              <a:graphicFrameLocks noChangeAspect="1"/>
            </p:cNvGraphicFramePr>
            <p:nvPr/>
          </p:nvGraphicFramePr>
          <p:xfrm>
            <a:off x="295" y="1888"/>
            <a:ext cx="3438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8" imgW="2752200" imgH="702360" progId="Equation.Ribbit">
                    <p:embed/>
                  </p:oleObj>
                </mc:Choice>
                <mc:Fallback>
                  <p:oleObj name="Formula" r:id="rId8" imgW="2752200" imgH="702360" progId="Equation.Ribbit">
                    <p:embed/>
                    <p:pic>
                      <p:nvPicPr>
                        <p:cNvPr id="93242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" y="1888"/>
                          <a:ext cx="3438" cy="8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3245" name="Group 61"/>
          <p:cNvGrpSpPr>
            <a:grpSpLocks/>
          </p:cNvGrpSpPr>
          <p:nvPr/>
        </p:nvGrpSpPr>
        <p:grpSpPr bwMode="auto">
          <a:xfrm>
            <a:off x="287338" y="4581525"/>
            <a:ext cx="8677275" cy="1404938"/>
            <a:chOff x="181" y="2886"/>
            <a:chExt cx="5466" cy="885"/>
          </a:xfrm>
        </p:grpSpPr>
        <p:sp>
          <p:nvSpPr>
            <p:cNvPr id="93243" name="Rectangle 59"/>
            <p:cNvSpPr>
              <a:spLocks noChangeArrowheads="1"/>
            </p:cNvSpPr>
            <p:nvPr/>
          </p:nvSpPr>
          <p:spPr bwMode="auto">
            <a:xfrm>
              <a:off x="181" y="2886"/>
              <a:ext cx="5466" cy="56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zh-CN" altLang="en-US" sz="2400" dirty="0">
                  <a:latin typeface="华文新魏" pitchFamily="2" charset="-122"/>
                  <a:ea typeface="华文新魏" pitchFamily="2" charset="-122"/>
                </a:rPr>
                <a:t>考虑到</a:t>
              </a:r>
              <a:r>
                <a:rPr lang="en-US" altLang="zh-CN" sz="2400" dirty="0">
                  <a:latin typeface="华文新魏" pitchFamily="2" charset="-122"/>
                  <a:ea typeface="华文新魏" pitchFamily="2" charset="-122"/>
                </a:rPr>
                <a:t>w</a:t>
              </a:r>
              <a:r>
                <a:rPr lang="zh-CN" altLang="en-US" sz="2400" dirty="0">
                  <a:latin typeface="华文新魏" pitchFamily="2" charset="-122"/>
                  <a:ea typeface="华文新魏" pitchFamily="2" charset="-122"/>
                </a:rPr>
                <a:t>的数量很多，同时求解有困难：</a:t>
              </a:r>
              <a:endParaRPr lang="en-US" altLang="zh-CN" sz="2400" dirty="0">
                <a:latin typeface="华文新魏" pitchFamily="2" charset="-122"/>
                <a:ea typeface="华文新魏" pitchFamily="2" charset="-122"/>
              </a:endParaRPr>
            </a:p>
            <a:p>
              <a:r>
                <a:rPr lang="zh-CN" altLang="en-US" sz="2400" dirty="0">
                  <a:latin typeface="华文新魏" pitchFamily="2" charset="-122"/>
                  <a:ea typeface="华文新魏" pitchFamily="2" charset="-122"/>
                </a:rPr>
                <a:t>计算量过大！</a:t>
              </a:r>
              <a:endParaRPr lang="en-US" altLang="zh-CN" sz="2400" dirty="0">
                <a:latin typeface="华文新魏" pitchFamily="2" charset="-122"/>
                <a:ea typeface="华文新魏" pitchFamily="2" charset="-122"/>
              </a:endParaRPr>
            </a:p>
          </p:txBody>
        </p:sp>
        <p:pic>
          <p:nvPicPr>
            <p:cNvPr id="93244" name="Picture 7" descr="MCj00787110000[1]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2886"/>
              <a:ext cx="492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246" name="Rectangle 62"/>
          <p:cNvSpPr>
            <a:spLocks noChangeArrowheads="1"/>
          </p:cNvSpPr>
          <p:nvPr/>
        </p:nvSpPr>
        <p:spPr bwMode="auto">
          <a:xfrm>
            <a:off x="363085" y="4581525"/>
            <a:ext cx="8280400" cy="169227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zh-CN" altLang="en-US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  <a:sym typeface="Wingdings" pitchFamily="2" charset="2"/>
              </a:rPr>
              <a:t>凸问题</a:t>
            </a:r>
            <a:r>
              <a:rPr lang="en-US" altLang="zh-CN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意味着全局最小</a:t>
            </a:r>
            <a:r>
              <a:rPr lang="en-US" altLang="zh-CN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=</a:t>
            </a:r>
            <a:r>
              <a:rPr lang="zh-CN" altLang="en-US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局部最小</a:t>
            </a:r>
            <a:endParaRPr lang="en-US" altLang="zh-CN" sz="240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我们可以通过</a:t>
            </a:r>
            <a:r>
              <a:rPr lang="en-US" altLang="zh-CN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alternating descent</a:t>
            </a:r>
            <a:r>
              <a:rPr lang="zh-CN" altLang="en-US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的方法进行优化，也即：</a:t>
            </a:r>
            <a:endParaRPr lang="en-US" altLang="zh-CN" sz="240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每次固定其他的</a:t>
            </a:r>
            <a:r>
              <a:rPr lang="en-US" altLang="zh-CN" sz="2400" dirty="0" err="1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ws</a:t>
            </a:r>
            <a:r>
              <a:rPr lang="zh-CN" altLang="en-US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，优化其中的一个</a:t>
            </a:r>
            <a:r>
              <a:rPr lang="en-US" altLang="zh-CN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w</a:t>
            </a:r>
            <a:r>
              <a:rPr lang="zh-CN" altLang="en-US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，然后再反复迭代，</a:t>
            </a:r>
            <a:endParaRPr lang="en-US" altLang="zh-CN" sz="240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dirty="0">
                <a:solidFill>
                  <a:srgbClr val="0000CC"/>
                </a:solidFill>
                <a:latin typeface="华文新魏" pitchFamily="2" charset="-122"/>
                <a:ea typeface="华文新魏" pitchFamily="2" charset="-122"/>
              </a:rPr>
              <a:t>直到收敛</a:t>
            </a:r>
            <a:endParaRPr lang="en-US" altLang="zh-CN" sz="2400" dirty="0">
              <a:solidFill>
                <a:srgbClr val="0000CC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r>
              <a:rPr lang="zh-CN" altLang="en-US" dirty="0"/>
              <a:t>损失函数的选择 </a:t>
            </a:r>
            <a:r>
              <a:rPr lang="en-US" altLang="zh-CN" dirty="0"/>
              <a:t>ISD-L1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5110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1871663" y="1341438"/>
          <a:ext cx="6259512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2" imgW="3157560" imgH="744480" progId="Equation.Ribbit">
                  <p:embed/>
                </p:oleObj>
              </mc:Choice>
              <mc:Fallback>
                <p:oleObj name="Formula" r:id="rId2" imgW="3157560" imgH="744480" progId="Equation.Ribbit">
                  <p:embed/>
                  <p:pic>
                    <p:nvPicPr>
                      <p:cNvPr id="123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1341438"/>
                        <a:ext cx="6259512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287338" y="1484313"/>
            <a:ext cx="1476375" cy="792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dirty="0">
                <a:latin typeface="Comic Sans MS" pitchFamily="66" charset="0"/>
              </a:rPr>
              <a:t>Primal:</a:t>
            </a:r>
          </a:p>
        </p:txBody>
      </p:sp>
      <p:grpSp>
        <p:nvGrpSpPr>
          <p:cNvPr id="123919" name="Group 15"/>
          <p:cNvGrpSpPr>
            <a:grpSpLocks/>
          </p:cNvGrpSpPr>
          <p:nvPr/>
        </p:nvGrpSpPr>
        <p:grpSpPr bwMode="auto">
          <a:xfrm>
            <a:off x="287338" y="3249613"/>
            <a:ext cx="7272337" cy="2847975"/>
            <a:chOff x="181" y="2047"/>
            <a:chExt cx="4581" cy="1794"/>
          </a:xfrm>
        </p:grpSpPr>
        <p:grpSp>
          <p:nvGrpSpPr>
            <p:cNvPr id="123916" name="Group 12"/>
            <p:cNvGrpSpPr>
              <a:grpSpLocks/>
            </p:cNvGrpSpPr>
            <p:nvPr/>
          </p:nvGrpSpPr>
          <p:grpSpPr bwMode="auto">
            <a:xfrm>
              <a:off x="1203" y="2047"/>
              <a:ext cx="3559" cy="1794"/>
              <a:chOff x="181" y="2047"/>
              <a:chExt cx="3559" cy="1794"/>
            </a:xfrm>
          </p:grpSpPr>
          <p:graphicFrame>
            <p:nvGraphicFramePr>
              <p:cNvPr id="123910" name="Object 6"/>
              <p:cNvGraphicFramePr>
                <a:graphicFrameLocks noChangeAspect="1"/>
              </p:cNvGraphicFramePr>
              <p:nvPr/>
            </p:nvGraphicFramePr>
            <p:xfrm>
              <a:off x="181" y="2047"/>
              <a:ext cx="2787" cy="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Formula" r:id="rId4" imgW="2232720" imgH="669600" progId="Equation.Ribbit">
                      <p:embed/>
                    </p:oleObj>
                  </mc:Choice>
                  <mc:Fallback>
                    <p:oleObj name="Formula" r:id="rId4" imgW="2232720" imgH="669600" progId="Equation.Ribbit">
                      <p:embed/>
                      <p:pic>
                        <p:nvPicPr>
                          <p:cNvPr id="12391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1" y="2047"/>
                            <a:ext cx="2787" cy="8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23915" name="Group 11"/>
              <p:cNvGrpSpPr>
                <a:grpSpLocks/>
              </p:cNvGrpSpPr>
              <p:nvPr/>
            </p:nvGrpSpPr>
            <p:grpSpPr bwMode="auto">
              <a:xfrm>
                <a:off x="295" y="3022"/>
                <a:ext cx="3445" cy="819"/>
                <a:chOff x="295" y="3022"/>
                <a:chExt cx="3445" cy="819"/>
              </a:xfrm>
            </p:grpSpPr>
            <p:graphicFrame>
              <p:nvGraphicFramePr>
                <p:cNvPr id="123911" name="Object 7"/>
                <p:cNvGraphicFramePr>
                  <a:graphicFrameLocks noChangeAspect="1"/>
                </p:cNvGraphicFramePr>
                <p:nvPr/>
              </p:nvGraphicFramePr>
              <p:xfrm>
                <a:off x="317" y="3022"/>
                <a:ext cx="881" cy="2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6" imgW="704880" imgH="181800" progId="Equation.Ribbit">
                        <p:embed/>
                      </p:oleObj>
                    </mc:Choice>
                    <mc:Fallback>
                      <p:oleObj name="Formula" r:id="rId6" imgW="704880" imgH="181800" progId="Equation.Ribbit">
                        <p:embed/>
                        <p:pic>
                          <p:nvPicPr>
                            <p:cNvPr id="123911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17" y="3022"/>
                              <a:ext cx="881" cy="2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3912" name="Object 8"/>
                <p:cNvGraphicFramePr>
                  <a:graphicFrameLocks noChangeAspect="1"/>
                </p:cNvGraphicFramePr>
                <p:nvPr/>
              </p:nvGraphicFramePr>
              <p:xfrm>
                <a:off x="295" y="3407"/>
                <a:ext cx="1152" cy="4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8" imgW="922320" imgH="348120" progId="Equation.Ribbit">
                        <p:embed/>
                      </p:oleObj>
                    </mc:Choice>
                    <mc:Fallback>
                      <p:oleObj name="Formula" r:id="rId8" imgW="922320" imgH="348120" progId="Equation.Ribbit">
                        <p:embed/>
                        <p:pic>
                          <p:nvPicPr>
                            <p:cNvPr id="123912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5" y="3407"/>
                              <a:ext cx="1152" cy="43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3913" name="Object 9"/>
                <p:cNvGraphicFramePr>
                  <a:graphicFrameLocks noChangeAspect="1"/>
                </p:cNvGraphicFramePr>
                <p:nvPr/>
              </p:nvGraphicFramePr>
              <p:xfrm>
                <a:off x="1746" y="3404"/>
                <a:ext cx="881" cy="4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10" imgW="704880" imgH="348120" progId="Equation.Ribbit">
                        <p:embed/>
                      </p:oleObj>
                    </mc:Choice>
                    <mc:Fallback>
                      <p:oleObj name="Formula" r:id="rId10" imgW="704880" imgH="348120" progId="Equation.Ribbit">
                        <p:embed/>
                        <p:pic>
                          <p:nvPicPr>
                            <p:cNvPr id="123913" name="Object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46" y="3404"/>
                              <a:ext cx="881" cy="43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3914" name="Object 10"/>
                <p:cNvGraphicFramePr>
                  <a:graphicFrameLocks noChangeAspect="1"/>
                </p:cNvGraphicFramePr>
                <p:nvPr/>
              </p:nvGraphicFramePr>
              <p:xfrm>
                <a:off x="1451" y="3029"/>
                <a:ext cx="2289" cy="24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Formula" r:id="rId12" imgW="1834200" imgH="194400" progId="Equation.Ribbit">
                        <p:embed/>
                      </p:oleObj>
                    </mc:Choice>
                    <mc:Fallback>
                      <p:oleObj name="Formula" r:id="rId12" imgW="1834200" imgH="194400" progId="Equation.Ribbit">
                        <p:embed/>
                        <p:pic>
                          <p:nvPicPr>
                            <p:cNvPr id="123914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51" y="3029"/>
                              <a:ext cx="2289" cy="24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23918" name="Rectangle 14"/>
            <p:cNvSpPr>
              <a:spLocks noChangeArrowheads="1"/>
            </p:cNvSpPr>
            <p:nvPr/>
          </p:nvSpPr>
          <p:spPr bwMode="auto">
            <a:xfrm>
              <a:off x="181" y="2115"/>
              <a:ext cx="930" cy="49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>
                  <a:latin typeface="Comic Sans MS" pitchFamily="66" charset="0"/>
                </a:rPr>
                <a:t>Dual: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标题 1"/>
          <p:cNvSpPr txBox="1">
            <a:spLocks/>
          </p:cNvSpPr>
          <p:nvPr/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r>
              <a:rPr lang="zh-CN" altLang="en-US" dirty="0"/>
              <a:t>求解空间的选择</a:t>
            </a:r>
          </a:p>
        </p:txBody>
      </p:sp>
    </p:spTree>
    <p:extLst>
      <p:ext uri="{BB962C8B-B14F-4D97-AF65-F5344CB8AC3E}">
        <p14:creationId xmlns:p14="http://schemas.microsoft.com/office/powerpoint/2010/main" val="2178091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42875" y="1341438"/>
            <a:ext cx="88931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在加速算法方面，我们已经做出的努力是：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zh-CN" altLang="en-US" sz="24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使用</a:t>
            </a:r>
            <a:r>
              <a:rPr lang="en-US" altLang="zh-CN" sz="24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alternating descend</a:t>
            </a:r>
            <a:r>
              <a:rPr lang="zh-CN" altLang="en-US" sz="24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方法进行优化</a:t>
            </a:r>
            <a:endParaRPr lang="en-US" altLang="zh-CN" sz="24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sz="22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zh-CN" altLang="en-US" sz="24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对同类之间产生的约束的数量进行了消减</a:t>
            </a:r>
            <a:endParaRPr lang="en-US" altLang="zh-CN" sz="2400" dirty="0">
              <a:solidFill>
                <a:srgbClr val="0000FF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250825" y="2814027"/>
            <a:ext cx="8713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但是异类之间产生的约束的数量仍然可能十分巨大，从而导致算法异常耗时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0981" y="4077072"/>
            <a:ext cx="8245475" cy="1820862"/>
            <a:chOff x="395288" y="3732213"/>
            <a:chExt cx="8245475" cy="1820862"/>
          </a:xfrm>
        </p:grpSpPr>
        <p:pic>
          <p:nvPicPr>
            <p:cNvPr id="120837" name="Picture 5" descr="j02977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3732213"/>
              <a:ext cx="1499177" cy="182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838" name="Rectangle 6"/>
            <p:cNvSpPr>
              <a:spLocks noChangeArrowheads="1"/>
            </p:cNvSpPr>
            <p:nvPr/>
          </p:nvSpPr>
          <p:spPr bwMode="auto">
            <a:xfrm>
              <a:off x="2182397" y="3768725"/>
              <a:ext cx="6458366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zh-CN" altLang="en-US" sz="2000" dirty="0">
                  <a:latin typeface="华文新魏" pitchFamily="2" charset="-122"/>
                  <a:ea typeface="华文新魏" pitchFamily="2" charset="-122"/>
                </a:rPr>
                <a:t>从</a:t>
              </a:r>
              <a:r>
                <a:rPr lang="en-US" altLang="zh-CN" sz="2000" dirty="0">
                  <a:latin typeface="华文新魏" pitchFamily="2" charset="-122"/>
                  <a:ea typeface="华文新魏" pitchFamily="2" charset="-122"/>
                </a:rPr>
                <a:t>nu-SVM</a:t>
              </a:r>
              <a:r>
                <a:rPr lang="zh-CN" altLang="en-US" sz="2000" dirty="0">
                  <a:latin typeface="华文新魏" pitchFamily="2" charset="-122"/>
                  <a:ea typeface="华文新魏" pitchFamily="2" charset="-122"/>
                </a:rPr>
                <a:t>中获得灵感，我们是否可以利用类似的方法</a:t>
              </a:r>
              <a:endParaRPr lang="en-US" altLang="zh-CN" sz="2000" dirty="0">
                <a:latin typeface="华文新魏" pitchFamily="2" charset="-122"/>
                <a:ea typeface="华文新魏" pitchFamily="2" charset="-122"/>
              </a:endParaRPr>
            </a:p>
            <a:p>
              <a:r>
                <a:rPr lang="zh-CN" altLang="en-US" sz="2000" dirty="0">
                  <a:latin typeface="华文新魏" pitchFamily="2" charset="-122"/>
                  <a:ea typeface="华文新魏" pitchFamily="2" charset="-122"/>
                </a:rPr>
                <a:t>得到一种更有效率的方法呢？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r>
              <a:rPr lang="zh-CN" altLang="en-US" dirty="0"/>
              <a:t>加速方法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375445" y="4578432"/>
            <a:ext cx="5124870" cy="1163778"/>
            <a:chOff x="2339752" y="4233573"/>
            <a:chExt cx="5124870" cy="1163778"/>
          </a:xfrm>
        </p:grpSpPr>
        <p:graphicFrame>
          <p:nvGraphicFramePr>
            <p:cNvPr id="120840" name="Object 8"/>
            <p:cNvGraphicFramePr>
              <a:graphicFrameLocks noChangeAspect="1"/>
            </p:cNvGraphicFramePr>
            <p:nvPr/>
          </p:nvGraphicFramePr>
          <p:xfrm>
            <a:off x="2339752" y="5013176"/>
            <a:ext cx="5124870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3" imgW="2552760" imgH="193320" progId="Equation.Ribbit">
                    <p:embed/>
                  </p:oleObj>
                </mc:Choice>
                <mc:Fallback>
                  <p:oleObj name="Formula" r:id="rId3" imgW="2552760" imgH="193320" progId="Equation.Ribbit">
                    <p:embed/>
                    <p:pic>
                      <p:nvPicPr>
                        <p:cNvPr id="12084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9752" y="5013176"/>
                          <a:ext cx="5124870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矩形 1"/>
            <p:cNvSpPr/>
            <p:nvPr/>
          </p:nvSpPr>
          <p:spPr>
            <a:xfrm>
              <a:off x="5658833" y="423357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0000CC"/>
                  </a:solidFill>
                  <a:latin typeface="华文新魏" pitchFamily="2" charset="-122"/>
                  <a:ea typeface="华文新魏" pitchFamily="2" charset="-122"/>
                </a:rPr>
                <a:t>答案是肯定的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365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8" name="Object 10"/>
          <p:cNvGraphicFramePr>
            <a:graphicFrameLocks noChangeAspect="1"/>
          </p:cNvGraphicFramePr>
          <p:nvPr/>
        </p:nvGraphicFramePr>
        <p:xfrm>
          <a:off x="287338" y="1449388"/>
          <a:ext cx="59642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ula" r:id="rId2" imgW="3008880" imgH="516960" progId="Equation.Ribbit">
                  <p:embed/>
                </p:oleObj>
              </mc:Choice>
              <mc:Fallback>
                <p:oleObj name="Formula" r:id="rId2" imgW="3008880" imgH="516960" progId="Equation.Ribbit">
                  <p:embed/>
                  <p:pic>
                    <p:nvPicPr>
                      <p:cNvPr id="1249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449388"/>
                        <a:ext cx="596423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944" name="Group 16"/>
          <p:cNvGrpSpPr>
            <a:grpSpLocks/>
          </p:cNvGrpSpPr>
          <p:nvPr/>
        </p:nvGrpSpPr>
        <p:grpSpPr bwMode="auto">
          <a:xfrm>
            <a:off x="4859338" y="1916113"/>
            <a:ext cx="3651250" cy="914400"/>
            <a:chOff x="3061" y="1139"/>
            <a:chExt cx="2300" cy="576"/>
          </a:xfrm>
        </p:grpSpPr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3061" y="1253"/>
              <a:ext cx="680" cy="31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42" name="AutoShape 14"/>
            <p:cNvSpPr>
              <a:spLocks noChangeArrowheads="1"/>
            </p:cNvSpPr>
            <p:nvPr/>
          </p:nvSpPr>
          <p:spPr bwMode="auto">
            <a:xfrm>
              <a:off x="4785" y="1139"/>
              <a:ext cx="576" cy="576"/>
            </a:xfrm>
            <a:custGeom>
              <a:avLst/>
              <a:gdLst>
                <a:gd name="G0" fmla="+- 2700 0 0"/>
                <a:gd name="G1" fmla="*/ G0 2 1"/>
                <a:gd name="G2" fmla="+- 21600 0 G1"/>
                <a:gd name="G3" fmla="*/ G2 G2 1"/>
                <a:gd name="G4" fmla="*/ G0 G0 1"/>
                <a:gd name="G5" fmla="+- G3 0 G4"/>
                <a:gd name="G6" fmla="*/ G5 1 8"/>
                <a:gd name="G7" fmla="sqrt G6"/>
                <a:gd name="G8" fmla="*/ G4 1 8"/>
                <a:gd name="G9" fmla="sqrt G8"/>
                <a:gd name="G10" fmla="+- G7 G9 0"/>
                <a:gd name="G11" fmla="+- G7 0 G9"/>
                <a:gd name="G12" fmla="+- G10 10800 0"/>
                <a:gd name="G13" fmla="+- 10800 0 G10"/>
                <a:gd name="G14" fmla="+- G11 10800 0"/>
                <a:gd name="G15" fmla="+- 10800 0 G11"/>
                <a:gd name="G16" fmla="+- 21600 0 G0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401" y="15493"/>
                  </a:moveTo>
                  <a:cubicBezTo>
                    <a:pt x="18376" y="14122"/>
                    <a:pt x="18900" y="12482"/>
                    <a:pt x="18900" y="10800"/>
                  </a:cubicBezTo>
                  <a:cubicBezTo>
                    <a:pt x="18900" y="6326"/>
                    <a:pt x="15273" y="2700"/>
                    <a:pt x="10800" y="2700"/>
                  </a:cubicBezTo>
                  <a:cubicBezTo>
                    <a:pt x="9117" y="2699"/>
                    <a:pt x="7477" y="3223"/>
                    <a:pt x="6106" y="4198"/>
                  </a:cubicBezTo>
                  <a:close/>
                  <a:moveTo>
                    <a:pt x="4198" y="6106"/>
                  </a:moveTo>
                  <a:cubicBezTo>
                    <a:pt x="3223" y="7477"/>
                    <a:pt x="2700" y="9117"/>
                    <a:pt x="2700" y="10799"/>
                  </a:cubicBezTo>
                  <a:cubicBezTo>
                    <a:pt x="2700" y="15273"/>
                    <a:pt x="6326" y="18900"/>
                    <a:pt x="10800" y="18900"/>
                  </a:cubicBezTo>
                  <a:cubicBezTo>
                    <a:pt x="12482" y="18900"/>
                    <a:pt x="14122" y="18376"/>
                    <a:pt x="15493" y="17401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zh-CN" b="1">
                  <a:solidFill>
                    <a:srgbClr val="0000FF"/>
                  </a:solidFill>
                  <a:latin typeface="Comic Sans MS" pitchFamily="66" charset="0"/>
                </a:rPr>
                <a:t>drop</a:t>
              </a:r>
            </a:p>
          </p:txBody>
        </p:sp>
        <p:cxnSp>
          <p:nvCxnSpPr>
            <p:cNvPr id="124943" name="AutoShape 15"/>
            <p:cNvCxnSpPr>
              <a:cxnSpLocks noChangeShapeType="1"/>
              <a:stCxn id="124939" idx="2"/>
              <a:endCxn id="124942" idx="2"/>
            </p:cNvCxnSpPr>
            <p:nvPr/>
          </p:nvCxnSpPr>
          <p:spPr bwMode="auto">
            <a:xfrm rot="5400000" flipH="1" flipV="1">
              <a:off x="4009" y="819"/>
              <a:ext cx="156" cy="1372"/>
            </a:xfrm>
            <a:prstGeom prst="curvedConnector4">
              <a:avLst>
                <a:gd name="adj1" fmla="val -84616"/>
                <a:gd name="adj2" fmla="val 62829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4751388" y="1881188"/>
            <a:ext cx="3924300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4948" name="Group 20"/>
          <p:cNvGrpSpPr>
            <a:grpSpLocks/>
          </p:cNvGrpSpPr>
          <p:nvPr/>
        </p:nvGrpSpPr>
        <p:grpSpPr bwMode="auto">
          <a:xfrm>
            <a:off x="215900" y="2808288"/>
            <a:ext cx="6073775" cy="1392237"/>
            <a:chOff x="136" y="1623"/>
            <a:chExt cx="3826" cy="877"/>
          </a:xfrm>
        </p:grpSpPr>
        <p:graphicFrame>
          <p:nvGraphicFramePr>
            <p:cNvPr id="124946" name="Object 18"/>
            <p:cNvGraphicFramePr>
              <a:graphicFrameLocks noChangeAspect="1"/>
            </p:cNvGraphicFramePr>
            <p:nvPr/>
          </p:nvGraphicFramePr>
          <p:xfrm>
            <a:off x="317" y="1852"/>
            <a:ext cx="3645" cy="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4" imgW="2919960" imgH="518400" progId="Equation.Ribbit">
                    <p:embed/>
                  </p:oleObj>
                </mc:Choice>
                <mc:Fallback>
                  <p:oleObj name="Formula" r:id="rId4" imgW="2919960" imgH="518400" progId="Equation.Ribbit">
                    <p:embed/>
                    <p:pic>
                      <p:nvPicPr>
                        <p:cNvPr id="12494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1852"/>
                          <a:ext cx="3645" cy="6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4947" name="Text Box 19"/>
            <p:cNvSpPr txBox="1">
              <a:spLocks noChangeArrowheads="1"/>
            </p:cNvSpPr>
            <p:nvPr/>
          </p:nvSpPr>
          <p:spPr bwMode="auto">
            <a:xfrm>
              <a:off x="136" y="1623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omic Sans MS" pitchFamily="66" charset="0"/>
                </a:rPr>
                <a:t>Dual:</a:t>
              </a:r>
            </a:p>
          </p:txBody>
        </p:sp>
      </p:grpSp>
      <p:grpSp>
        <p:nvGrpSpPr>
          <p:cNvPr id="124952" name="Group 24"/>
          <p:cNvGrpSpPr>
            <a:grpSpLocks/>
          </p:cNvGrpSpPr>
          <p:nvPr/>
        </p:nvGrpSpPr>
        <p:grpSpPr bwMode="auto">
          <a:xfrm>
            <a:off x="1368425" y="3336925"/>
            <a:ext cx="7559675" cy="955675"/>
            <a:chOff x="862" y="1956"/>
            <a:chExt cx="4762" cy="602"/>
          </a:xfrm>
        </p:grpSpPr>
        <p:sp>
          <p:nvSpPr>
            <p:cNvPr id="124949" name="Rectangle 21"/>
            <p:cNvSpPr>
              <a:spLocks noChangeArrowheads="1"/>
            </p:cNvSpPr>
            <p:nvPr/>
          </p:nvSpPr>
          <p:spPr bwMode="auto">
            <a:xfrm>
              <a:off x="862" y="2228"/>
              <a:ext cx="816" cy="318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4950" name="Rectangle 22"/>
            <p:cNvSpPr>
              <a:spLocks noChangeArrowheads="1"/>
            </p:cNvSpPr>
            <p:nvPr/>
          </p:nvSpPr>
          <p:spPr bwMode="auto">
            <a:xfrm>
              <a:off x="4059" y="1956"/>
              <a:ext cx="1565" cy="56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CN" altLang="en-US" sz="24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注意：这里存在</a:t>
              </a:r>
              <a:endParaRPr lang="en-US" altLang="zh-CN" sz="24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pPr algn="ctr"/>
              <a:r>
                <a:rPr lang="zh-CN" altLang="en-US" sz="24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一个等式约束</a:t>
              </a:r>
              <a:endParaRPr lang="en-US" altLang="zh-CN" sz="24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cxnSp>
          <p:nvCxnSpPr>
            <p:cNvPr id="124951" name="AutoShape 23"/>
            <p:cNvCxnSpPr>
              <a:cxnSpLocks noChangeShapeType="1"/>
              <a:stCxn id="124949" idx="2"/>
              <a:endCxn id="124950" idx="1"/>
            </p:cNvCxnSpPr>
            <p:nvPr/>
          </p:nvCxnSpPr>
          <p:spPr bwMode="auto">
            <a:xfrm rot="5400000" flipH="1" flipV="1">
              <a:off x="2500" y="1010"/>
              <a:ext cx="318" cy="2777"/>
            </a:xfrm>
            <a:prstGeom prst="bentConnector4">
              <a:avLst>
                <a:gd name="adj1" fmla="val -41509"/>
                <a:gd name="adj2" fmla="val 57579"/>
              </a:avLst>
            </a:prstGeom>
            <a:noFill/>
            <a:ln w="3810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4956" name="Group 28"/>
          <p:cNvGrpSpPr>
            <a:grpSpLocks/>
          </p:cNvGrpSpPr>
          <p:nvPr/>
        </p:nvGrpSpPr>
        <p:grpSpPr bwMode="auto">
          <a:xfrm>
            <a:off x="552451" y="4949825"/>
            <a:ext cx="8351837" cy="1260475"/>
            <a:chOff x="348" y="3118"/>
            <a:chExt cx="5261" cy="794"/>
          </a:xfrm>
        </p:grpSpPr>
        <p:sp>
          <p:nvSpPr>
            <p:cNvPr id="124954" name="Rectangle 26"/>
            <p:cNvSpPr>
              <a:spLocks noChangeArrowheads="1"/>
            </p:cNvSpPr>
            <p:nvPr/>
          </p:nvSpPr>
          <p:spPr bwMode="auto">
            <a:xfrm>
              <a:off x="348" y="3118"/>
              <a:ext cx="5261" cy="7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zh-CN" altLang="en-US" sz="240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rPr>
                <a:t>为了简化问题，我们可以首先把这个约束条件给去掉，然后</a:t>
              </a:r>
              <a:endParaRPr lang="en-US" altLang="zh-CN" sz="24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r>
                <a:rPr lang="zh-CN" altLang="en-US" sz="240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rPr>
                <a:t>在求解出</a:t>
              </a:r>
              <a:r>
                <a:rPr lang="en-US" altLang="zh-CN" sz="240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rPr>
                <a:t>w</a:t>
              </a:r>
              <a:r>
                <a:rPr lang="zh-CN" altLang="en-US" sz="240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rPr>
                <a:t>之后再用下式让</a:t>
              </a:r>
              <a:r>
                <a:rPr lang="en-US" altLang="zh-CN" sz="240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rPr>
                <a:t>w</a:t>
              </a:r>
              <a:r>
                <a:rPr lang="zh-CN" altLang="en-US" sz="2400" dirty="0">
                  <a:solidFill>
                    <a:srgbClr val="FF3300"/>
                  </a:solidFill>
                  <a:latin typeface="华文新魏" pitchFamily="2" charset="-122"/>
                  <a:ea typeface="华文新魏" pitchFamily="2" charset="-122"/>
                </a:rPr>
                <a:t>满足最终的要求：</a:t>
              </a:r>
              <a:endParaRPr lang="en-US" altLang="zh-CN" sz="2400" dirty="0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graphicFrame>
          <p:nvGraphicFramePr>
            <p:cNvPr id="124955" name="Object 27"/>
            <p:cNvGraphicFramePr>
              <a:graphicFrameLocks noChangeAspect="1"/>
            </p:cNvGraphicFramePr>
            <p:nvPr/>
          </p:nvGraphicFramePr>
          <p:xfrm>
            <a:off x="2290" y="3664"/>
            <a:ext cx="123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6" imgW="989640" imgH="167760" progId="Equation.Ribbit">
                    <p:embed/>
                  </p:oleObj>
                </mc:Choice>
                <mc:Fallback>
                  <p:oleObj name="Formula" r:id="rId6" imgW="989640" imgH="167760" progId="Equation.Ribbit">
                    <p:embed/>
                    <p:pic>
                      <p:nvPicPr>
                        <p:cNvPr id="124955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3664"/>
                          <a:ext cx="1235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4958" name="Group 30"/>
          <p:cNvGrpSpPr>
            <a:grpSpLocks/>
          </p:cNvGrpSpPr>
          <p:nvPr/>
        </p:nvGrpSpPr>
        <p:grpSpPr bwMode="auto">
          <a:xfrm>
            <a:off x="576263" y="4941888"/>
            <a:ext cx="8351837" cy="1042987"/>
            <a:chOff x="363" y="3113"/>
            <a:chExt cx="5261" cy="657"/>
          </a:xfrm>
        </p:grpSpPr>
        <p:sp>
          <p:nvSpPr>
            <p:cNvPr id="124953" name="Rectangle 25"/>
            <p:cNvSpPr>
              <a:spLocks noChangeArrowheads="1"/>
            </p:cNvSpPr>
            <p:nvPr/>
          </p:nvSpPr>
          <p:spPr bwMode="auto">
            <a:xfrm>
              <a:off x="363" y="3113"/>
              <a:ext cx="5261" cy="657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zh-CN" altLang="en-US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因为等式约束的存在，这个</a:t>
              </a:r>
              <a:r>
                <a:rPr lang="en-US" altLang="zh-CN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Dual</a:t>
              </a:r>
              <a:r>
                <a:rPr lang="zh-CN" altLang="en-US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问题可以快速地使用</a:t>
              </a:r>
              <a:r>
                <a:rPr lang="en-US" altLang="zh-CN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SMO </a:t>
              </a:r>
              <a:endParaRPr lang="zh-CN" altLang="en-US" sz="2000" dirty="0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endParaRPr>
            </a:p>
            <a:p>
              <a:r>
                <a:rPr lang="en-US" altLang="en-US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(Sequential Minimal Optimization</a:t>
              </a:r>
              <a:r>
                <a:rPr lang="en-US" altLang="zh-CN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)</a:t>
              </a:r>
              <a:r>
                <a:rPr lang="zh-CN" altLang="en-US" sz="2000" dirty="0">
                  <a:solidFill>
                    <a:srgbClr val="0000FF"/>
                  </a:solidFill>
                  <a:latin typeface="华文新魏" pitchFamily="2" charset="-122"/>
                  <a:ea typeface="华文新魏" pitchFamily="2" charset="-122"/>
                </a:rPr>
                <a:t>求解</a:t>
              </a:r>
            </a:p>
          </p:txBody>
        </p:sp>
        <p:graphicFrame>
          <p:nvGraphicFramePr>
            <p:cNvPr id="124957" name="Object 29"/>
            <p:cNvGraphicFramePr>
              <a:graphicFrameLocks noChangeAspect="1"/>
            </p:cNvGraphicFramePr>
            <p:nvPr/>
          </p:nvGraphicFramePr>
          <p:xfrm>
            <a:off x="3595" y="3430"/>
            <a:ext cx="1701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rmula" r:id="rId8" imgW="1362960" imgH="194400" progId="Equation.Ribbit">
                    <p:embed/>
                  </p:oleObj>
                </mc:Choice>
                <mc:Fallback>
                  <p:oleObj name="Formula" r:id="rId8" imgW="1362960" imgH="194400" progId="Equation.Ribbit">
                    <p:embed/>
                    <p:pic>
                      <p:nvPicPr>
                        <p:cNvPr id="124957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5" y="3430"/>
                          <a:ext cx="1701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矩形 21"/>
          <p:cNvSpPr/>
          <p:nvPr/>
        </p:nvSpPr>
        <p:spPr>
          <a:xfrm>
            <a:off x="0" y="0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样本自适应距离度量学习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3" name="标题 1"/>
          <p:cNvSpPr txBox="1">
            <a:spLocks/>
          </p:cNvSpPr>
          <p:nvPr/>
        </p:nvSpPr>
        <p:spPr>
          <a:xfrm>
            <a:off x="250825" y="260350"/>
            <a:ext cx="6192838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r>
              <a:rPr lang="zh-CN" altLang="en-US" dirty="0"/>
              <a:t>加速方法 </a:t>
            </a:r>
            <a:r>
              <a:rPr lang="en-US" altLang="zh-CN" dirty="0"/>
              <a:t>ISD-L2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056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4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距离度量学习困境之二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50825" y="466502"/>
            <a:ext cx="6192838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r>
              <a:rPr lang="zh-CN" altLang="en-US" sz="2800" dirty="0"/>
              <a:t>如果标记样本特别少，怎么办？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07" y="1772816"/>
            <a:ext cx="40862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95536" y="1210960"/>
            <a:ext cx="8064897" cy="1198655"/>
            <a:chOff x="611559" y="2825087"/>
            <a:chExt cx="8064897" cy="1198655"/>
          </a:xfrm>
        </p:grpSpPr>
        <p:cxnSp>
          <p:nvCxnSpPr>
            <p:cNvPr id="7" name="直接箭头连接符 6"/>
            <p:cNvCxnSpPr/>
            <p:nvPr/>
          </p:nvCxnSpPr>
          <p:spPr bwMode="auto">
            <a:xfrm flipV="1">
              <a:off x="611559" y="4007747"/>
              <a:ext cx="4824537" cy="15995"/>
            </a:xfrm>
            <a:prstGeom prst="straightConnector1">
              <a:avLst/>
            </a:prstGeom>
            <a:ln w="28575">
              <a:solidFill>
                <a:srgbClr val="0000CC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矩形标注 7"/>
            <p:cNvSpPr/>
            <p:nvPr/>
          </p:nvSpPr>
          <p:spPr bwMode="auto">
            <a:xfrm>
              <a:off x="5436096" y="2825087"/>
              <a:ext cx="3240360" cy="825974"/>
            </a:xfrm>
            <a:prstGeom prst="wedgeRectCallout">
              <a:avLst>
                <a:gd name="adj1" fmla="val -48315"/>
                <a:gd name="adj2" fmla="val 86031"/>
              </a:avLst>
            </a:prstGeom>
            <a:noFill/>
            <a:ln>
              <a:solidFill>
                <a:srgbClr val="0000CC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4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最小化同类之间的距离</a:t>
              </a:r>
              <a:endPara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195737" y="2409615"/>
            <a:ext cx="6264696" cy="1091393"/>
            <a:chOff x="2411760" y="4023742"/>
            <a:chExt cx="6264696" cy="1091393"/>
          </a:xfrm>
        </p:grpSpPr>
        <p:cxnSp>
          <p:nvCxnSpPr>
            <p:cNvPr id="10" name="直接箭头连接符 9"/>
            <p:cNvCxnSpPr/>
            <p:nvPr/>
          </p:nvCxnSpPr>
          <p:spPr bwMode="auto">
            <a:xfrm flipV="1">
              <a:off x="2411760" y="4637142"/>
              <a:ext cx="31767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矩形标注 10"/>
            <p:cNvSpPr/>
            <p:nvPr/>
          </p:nvSpPr>
          <p:spPr bwMode="auto">
            <a:xfrm>
              <a:off x="6156176" y="4023742"/>
              <a:ext cx="2520280" cy="1091393"/>
            </a:xfrm>
            <a:prstGeom prst="wedgeRectCallout">
              <a:avLst>
                <a:gd name="adj1" fmla="val -72683"/>
                <a:gd name="adj2" fmla="val -10257"/>
              </a:avLst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2000" dirty="0">
                  <a:solidFill>
                    <a:schemeClr val="tx1"/>
                  </a:solidFill>
                  <a:latin typeface="华文新魏" pitchFamily="2" charset="-122"/>
                  <a:ea typeface="华文新魏" pitchFamily="2" charset="-122"/>
                </a:rPr>
                <a:t>保持异类样本之间的距离大于某个阈值</a:t>
              </a:r>
              <a:endParaRPr kumimoji="0" lang="zh-C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23421" y="4005064"/>
            <a:ext cx="6032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华文楷体" pitchFamily="2" charset="-122"/>
                <a:ea typeface="华文楷体" pitchFamily="2" charset="-122"/>
              </a:rPr>
              <a:t>当标记样本极少的时候，无法得到这些约束</a:t>
            </a:r>
          </a:p>
        </p:txBody>
      </p:sp>
      <p:sp>
        <p:nvSpPr>
          <p:cNvPr id="13" name="矩形 12"/>
          <p:cNvSpPr/>
          <p:nvPr/>
        </p:nvSpPr>
        <p:spPr>
          <a:xfrm>
            <a:off x="611560" y="4830251"/>
            <a:ext cx="83695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但是，如果你在</a:t>
            </a:r>
            <a:r>
              <a:rPr lang="en-US" altLang="zh-CN" sz="24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web</a:t>
            </a:r>
            <a:r>
              <a:rPr lang="zh-CN" altLang="en-US" sz="24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上面搜索的时候会提交多个查询样本么？</a:t>
            </a:r>
            <a:endParaRPr lang="en-US" altLang="zh-CN" sz="2400" dirty="0">
              <a:solidFill>
                <a:srgbClr val="0000CC"/>
              </a:solidFill>
              <a:latin typeface="华文楷体" pitchFamily="2" charset="-122"/>
              <a:ea typeface="华文楷体" pitchFamily="2" charset="-122"/>
            </a:endParaRPr>
          </a:p>
          <a:p>
            <a:r>
              <a:rPr lang="zh-CN" altLang="en-US" sz="2400" dirty="0">
                <a:solidFill>
                  <a:srgbClr val="0000CC"/>
                </a:solidFill>
                <a:latin typeface="华文楷体" pitchFamily="2" charset="-122"/>
                <a:ea typeface="华文楷体" pitchFamily="2" charset="-122"/>
              </a:rPr>
              <a:t>（将查询样本看成标记正例）</a:t>
            </a:r>
          </a:p>
        </p:txBody>
      </p:sp>
    </p:spTree>
    <p:extLst>
      <p:ext uri="{BB962C8B-B14F-4D97-AF65-F5344CB8AC3E}">
        <p14:creationId xmlns:p14="http://schemas.microsoft.com/office/powerpoint/2010/main" val="140427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利用多视图信息进行度量学习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50824" y="466502"/>
            <a:ext cx="6553423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pPr lvl="0"/>
            <a:r>
              <a:rPr lang="zh-CN" altLang="en-US" sz="2800" dirty="0">
                <a:effectLst/>
              </a:rPr>
              <a:t>基于双视图关联距离度量的半监督学习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39552" y="1484784"/>
            <a:ext cx="1928826" cy="500066"/>
            <a:chOff x="1000100" y="1428736"/>
            <a:chExt cx="1928826" cy="500066"/>
          </a:xfrm>
        </p:grpSpPr>
        <p:sp>
          <p:nvSpPr>
            <p:cNvPr id="5" name="椭圆 4"/>
            <p:cNvSpPr/>
            <p:nvPr/>
          </p:nvSpPr>
          <p:spPr bwMode="auto">
            <a:xfrm>
              <a:off x="1000100" y="1428736"/>
              <a:ext cx="1928826" cy="500066"/>
            </a:xfrm>
            <a:prstGeom prst="ellipse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0166" y="1500174"/>
              <a:ext cx="857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视图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1</a:t>
              </a:r>
              <a:endParaRPr lang="zh-CN" altLang="en-US" sz="2000" b="1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540212" y="1556222"/>
            <a:ext cx="1928826" cy="500066"/>
            <a:chOff x="1000100" y="1428736"/>
            <a:chExt cx="1928826" cy="500066"/>
          </a:xfrm>
        </p:grpSpPr>
        <p:sp>
          <p:nvSpPr>
            <p:cNvPr id="8" name="椭圆 7"/>
            <p:cNvSpPr/>
            <p:nvPr/>
          </p:nvSpPr>
          <p:spPr bwMode="auto">
            <a:xfrm>
              <a:off x="1000100" y="1428736"/>
              <a:ext cx="192882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00166" y="1500174"/>
              <a:ext cx="857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视图</a:t>
              </a:r>
              <a:r>
                <a:rPr lang="en-US" altLang="zh-CN" sz="2000" b="1" dirty="0">
                  <a:latin typeface="华文楷体" pitchFamily="2" charset="-122"/>
                  <a:ea typeface="华文楷体" pitchFamily="2" charset="-122"/>
                </a:rPr>
                <a:t>2</a:t>
              </a:r>
              <a:endParaRPr lang="zh-CN" altLang="en-US" sz="2000" b="1" dirty="0"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68510" y="2199164"/>
            <a:ext cx="1143008" cy="1000132"/>
            <a:chOff x="3714744" y="2143116"/>
            <a:chExt cx="1143008" cy="1000132"/>
          </a:xfrm>
        </p:grpSpPr>
        <p:sp>
          <p:nvSpPr>
            <p:cNvPr id="11" name="正五边形 10"/>
            <p:cNvSpPr/>
            <p:nvPr/>
          </p:nvSpPr>
          <p:spPr bwMode="auto">
            <a:xfrm>
              <a:off x="3714744" y="2143116"/>
              <a:ext cx="1143008" cy="1000132"/>
            </a:xfrm>
            <a:prstGeom prst="pentagon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29058" y="235743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条件独立</a:t>
              </a:r>
            </a:p>
          </p:txBody>
        </p:sp>
      </p:grpSp>
      <p:sp>
        <p:nvSpPr>
          <p:cNvPr id="13" name="右箭头 12"/>
          <p:cNvSpPr/>
          <p:nvPr/>
        </p:nvSpPr>
        <p:spPr bwMode="auto">
          <a:xfrm rot="2144560">
            <a:off x="2755701" y="2034387"/>
            <a:ext cx="571504" cy="14287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4" name="右箭头 13"/>
          <p:cNvSpPr/>
          <p:nvPr/>
        </p:nvSpPr>
        <p:spPr bwMode="auto">
          <a:xfrm rot="5400000">
            <a:off x="3754261" y="3481725"/>
            <a:ext cx="571504" cy="322039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 rot="8725884">
            <a:off x="4673039" y="2134371"/>
            <a:ext cx="571504" cy="14287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7" name="组合 6"/>
          <p:cNvGrpSpPr/>
          <p:nvPr/>
        </p:nvGrpSpPr>
        <p:grpSpPr>
          <a:xfrm>
            <a:off x="3057588" y="4357519"/>
            <a:ext cx="1928826" cy="500066"/>
            <a:chOff x="1000100" y="1428736"/>
            <a:chExt cx="1928826" cy="500066"/>
          </a:xfrm>
        </p:grpSpPr>
        <p:sp>
          <p:nvSpPr>
            <p:cNvPr id="18" name="椭圆 4"/>
            <p:cNvSpPr/>
            <p:nvPr/>
          </p:nvSpPr>
          <p:spPr bwMode="auto">
            <a:xfrm>
              <a:off x="1000100" y="1428736"/>
              <a:ext cx="1928826" cy="500066"/>
            </a:xfrm>
            <a:prstGeom prst="ellipse">
              <a:avLst/>
            </a:prstGeom>
            <a:solidFill>
              <a:srgbClr val="CCEC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52512" y="1500174"/>
              <a:ext cx="1261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华文楷体" pitchFamily="2" charset="-122"/>
                  <a:ea typeface="华文楷体" pitchFamily="2" charset="-122"/>
                </a:rPr>
                <a:t>真实类别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43947" y="566496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华文楷体" pitchFamily="2" charset="-122"/>
                <a:ea typeface="华文楷体" pitchFamily="2" charset="-122"/>
              </a:rPr>
              <a:t>相关性</a:t>
            </a:r>
          </a:p>
        </p:txBody>
      </p: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1200200" y="4357519"/>
            <a:ext cx="574675" cy="862012"/>
            <a:chOff x="1429" y="1979"/>
            <a:chExt cx="362" cy="543"/>
          </a:xfrm>
        </p:grpSpPr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610" y="1979"/>
              <a:ext cx="91" cy="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H="1">
              <a:off x="1565" y="2069"/>
              <a:ext cx="9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1519" y="2205"/>
              <a:ext cx="91" cy="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1655" y="2069"/>
              <a:ext cx="9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1701" y="2205"/>
              <a:ext cx="90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>
              <a:off x="1474" y="2296"/>
              <a:ext cx="9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564" y="2296"/>
              <a:ext cx="9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1610" y="2432"/>
              <a:ext cx="90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0" name="Oval 14"/>
            <p:cNvSpPr>
              <a:spLocks noChangeArrowheads="1"/>
            </p:cNvSpPr>
            <p:nvPr/>
          </p:nvSpPr>
          <p:spPr bwMode="auto">
            <a:xfrm>
              <a:off x="1429" y="2432"/>
              <a:ext cx="90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6272298" y="4428957"/>
            <a:ext cx="574675" cy="862012"/>
            <a:chOff x="1429" y="1979"/>
            <a:chExt cx="362" cy="543"/>
          </a:xfrm>
        </p:grpSpPr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1610" y="1979"/>
              <a:ext cx="91" cy="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1565" y="2069"/>
              <a:ext cx="9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1519" y="2205"/>
              <a:ext cx="91" cy="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1655" y="2069"/>
              <a:ext cx="9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1701" y="2205"/>
              <a:ext cx="90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1474" y="2296"/>
              <a:ext cx="9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1564" y="2296"/>
              <a:ext cx="91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1610" y="2432"/>
              <a:ext cx="90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1429" y="2432"/>
              <a:ext cx="90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zh-CN" altLang="en-US"/>
            </a:p>
          </p:txBody>
        </p:sp>
      </p:grpSp>
      <p:sp>
        <p:nvSpPr>
          <p:cNvPr id="41" name="右箭头 62"/>
          <p:cNvSpPr/>
          <p:nvPr/>
        </p:nvSpPr>
        <p:spPr bwMode="auto">
          <a:xfrm>
            <a:off x="5272166" y="4571833"/>
            <a:ext cx="785818" cy="14287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2" name="左箭头 63"/>
          <p:cNvSpPr/>
          <p:nvPr/>
        </p:nvSpPr>
        <p:spPr bwMode="auto">
          <a:xfrm>
            <a:off x="1986018" y="4571833"/>
            <a:ext cx="857256" cy="142876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3" name="任意多边形 64"/>
          <p:cNvSpPr/>
          <p:nvPr/>
        </p:nvSpPr>
        <p:spPr bwMode="auto">
          <a:xfrm>
            <a:off x="1898745" y="5202929"/>
            <a:ext cx="1158843" cy="552261"/>
          </a:xfrm>
          <a:custGeom>
            <a:avLst/>
            <a:gdLst>
              <a:gd name="connsiteX0" fmla="*/ 0 w 1158843"/>
              <a:gd name="connsiteY0" fmla="*/ 0 h 552261"/>
              <a:gd name="connsiteX1" fmla="*/ 371192 w 1158843"/>
              <a:gd name="connsiteY1" fmla="*/ 380245 h 552261"/>
              <a:gd name="connsiteX2" fmla="*/ 1158843 w 1158843"/>
              <a:gd name="connsiteY2" fmla="*/ 552261 h 55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843" h="552261">
                <a:moveTo>
                  <a:pt x="0" y="0"/>
                </a:moveTo>
                <a:cubicBezTo>
                  <a:pt x="89026" y="144101"/>
                  <a:pt x="178052" y="288202"/>
                  <a:pt x="371192" y="380245"/>
                </a:cubicBezTo>
                <a:cubicBezTo>
                  <a:pt x="564332" y="472288"/>
                  <a:pt x="861587" y="512274"/>
                  <a:pt x="1158843" y="552261"/>
                </a:cubicBezTo>
              </a:path>
            </a:pathLst>
          </a:custGeom>
          <a:noFill/>
          <a:ln w="19050" cap="flat" cmpd="sng" algn="ctr">
            <a:solidFill>
              <a:srgbClr val="CC99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4" name="任意多边形 65"/>
          <p:cNvSpPr/>
          <p:nvPr/>
        </p:nvSpPr>
        <p:spPr bwMode="auto">
          <a:xfrm>
            <a:off x="4999032" y="5192003"/>
            <a:ext cx="959667" cy="579422"/>
          </a:xfrm>
          <a:custGeom>
            <a:avLst/>
            <a:gdLst>
              <a:gd name="connsiteX0" fmla="*/ 959667 w 959667"/>
              <a:gd name="connsiteY0" fmla="*/ 0 h 579422"/>
              <a:gd name="connsiteX1" fmla="*/ 669957 w 959667"/>
              <a:gd name="connsiteY1" fmla="*/ 371192 h 579422"/>
              <a:gd name="connsiteX2" fmla="*/ 0 w 959667"/>
              <a:gd name="connsiteY2" fmla="*/ 579422 h 579422"/>
              <a:gd name="connsiteX3" fmla="*/ 0 w 959667"/>
              <a:gd name="connsiteY3" fmla="*/ 579422 h 579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667" h="579422">
                <a:moveTo>
                  <a:pt x="959667" y="0"/>
                </a:moveTo>
                <a:cubicBezTo>
                  <a:pt x="894784" y="137311"/>
                  <a:pt x="829901" y="274622"/>
                  <a:pt x="669957" y="371192"/>
                </a:cubicBezTo>
                <a:cubicBezTo>
                  <a:pt x="510013" y="467762"/>
                  <a:pt x="0" y="579422"/>
                  <a:pt x="0" y="579422"/>
                </a:cubicBezTo>
                <a:lnTo>
                  <a:pt x="0" y="579422"/>
                </a:lnTo>
              </a:path>
            </a:pathLst>
          </a:custGeom>
          <a:noFill/>
          <a:ln w="19050" cap="flat" cmpd="sng" algn="ctr">
            <a:solidFill>
              <a:srgbClr val="CC9900"/>
            </a:solidFill>
            <a:prstDash val="sysDash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 bwMode="auto">
          <a:xfrm>
            <a:off x="971600" y="4005064"/>
            <a:ext cx="8402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视图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1</a:t>
            </a:r>
            <a:endParaRPr lang="zh-CN" altLang="en-US" sz="2000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 bwMode="auto">
          <a:xfrm>
            <a:off x="6151105" y="4033609"/>
            <a:ext cx="8402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视图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2</a:t>
            </a:r>
            <a:endParaRPr lang="zh-CN" altLang="en-US" sz="2000" dirty="0">
              <a:latin typeface="华文楷体" pitchFamily="2" charset="-122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4480745"/>
            <a:ext cx="8048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Cloud 68"/>
          <p:cNvSpPr/>
          <p:nvPr/>
        </p:nvSpPr>
        <p:spPr bwMode="auto">
          <a:xfrm>
            <a:off x="5004048" y="2765524"/>
            <a:ext cx="3916982" cy="1383556"/>
          </a:xfrm>
          <a:prstGeom prst="cloud">
            <a:avLst/>
          </a:prstGeom>
          <a:noFill/>
          <a:ln w="12700" cap="flat" cmpd="sng" algn="ctr">
            <a:solidFill>
              <a:srgbClr val="1508B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该“相关空间”应当浓缩了和分类相关的信息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8302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Information Retrieval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31B0794-89BA-4F44-A430-963854E55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5" y="1139825"/>
            <a:ext cx="3437680" cy="4930775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79CBF9D-367E-4175-8073-01DB5193898C}"/>
              </a:ext>
            </a:extLst>
          </p:cNvPr>
          <p:cNvSpPr txBox="1"/>
          <p:nvPr/>
        </p:nvSpPr>
        <p:spPr>
          <a:xfrm>
            <a:off x="4375150" y="1314450"/>
            <a:ext cx="233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Ranking based</a:t>
            </a:r>
          </a:p>
          <a:p>
            <a:r>
              <a:rPr lang="en-US" altLang="zh-CN" dirty="0"/>
              <a:t>Similarity Measure</a:t>
            </a:r>
            <a:endParaRPr lang="zh-CN" alt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CE92C77-B96E-47F0-83CB-59D0CDB2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915" y="2165349"/>
            <a:ext cx="46672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206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利用多视图信息进行度量学习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250824" y="466502"/>
            <a:ext cx="6553423" cy="73025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aco" pitchFamily="49" charset="0"/>
                <a:ea typeface="楷体" pitchFamily="49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姚体" pitchFamily="2" charset="-122"/>
              </a:defRPr>
            </a:lvl9pPr>
          </a:lstStyle>
          <a:p>
            <a:pPr lvl="0"/>
            <a:r>
              <a:rPr lang="zh-CN" altLang="en-US" sz="2800" dirty="0"/>
              <a:t>基于双视图关联距离度量的半监督学习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6" y="1215380"/>
            <a:ext cx="64770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97953" y="2420888"/>
            <a:ext cx="615553" cy="14401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Segoe Print" pitchFamily="2" charset="0"/>
              </a:rPr>
              <a:t>KCCA</a:t>
            </a:r>
            <a:endParaRPr lang="zh-CN" altLang="en-US" sz="2800" b="1" dirty="0">
              <a:solidFill>
                <a:srgbClr val="0000CC"/>
              </a:solidFill>
              <a:latin typeface="Segoe Print" pitchFamily="2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50825" y="4266703"/>
            <a:ext cx="8736013" cy="21146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Book Antiqua" pitchFamily="18" charset="0"/>
                <a:ea typeface="楷体" pitchFamily="49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Book Antiqua" pitchFamily="18" charset="0"/>
                <a:ea typeface="楷体" pitchFamily="49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Book Antiqua" pitchFamily="18" charset="0"/>
                <a:ea typeface="楷体" pitchFamily="49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Book Antiqua" pitchFamily="18" charset="0"/>
                <a:ea typeface="楷体" pitchFamily="49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  <a:ea typeface="楷体" pitchFamily="49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KCCA</a:t>
            </a: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寻找“相关性”大的空间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在此空间中定义距离度量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使用该距离度量扩充标记样本集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进行半监督学习</a:t>
            </a:r>
            <a:r>
              <a:rPr lang="en-US" altLang="zh-CN" dirty="0"/>
              <a:t>Co-training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5064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30B9FB-6C7E-48B2-9636-D8C7C705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Recommendation Systems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BB4D47-C6AC-4AED-A686-52DD56D3CE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19483"/>
            <a:ext cx="5125611" cy="28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C0119BA-4CEB-4FAA-AA47-BF120B7768B3}"/>
              </a:ext>
            </a:extLst>
          </p:cNvPr>
          <p:cNvSpPr txBox="1"/>
          <p:nvPr/>
        </p:nvSpPr>
        <p:spPr>
          <a:xfrm>
            <a:off x="1771650" y="4051300"/>
            <a:ext cx="23507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Similarity between</a:t>
            </a:r>
          </a:p>
          <a:p>
            <a:r>
              <a:rPr lang="en-US" altLang="zh-CN" dirty="0"/>
              <a:t>Concepts</a:t>
            </a:r>
          </a:p>
          <a:p>
            <a:r>
              <a:rPr lang="en-US" altLang="zh-CN" dirty="0"/>
              <a:t>Users</a:t>
            </a:r>
          </a:p>
          <a:p>
            <a:r>
              <a:rPr lang="en-US" altLang="zh-CN" dirty="0"/>
              <a:t>Items</a:t>
            </a:r>
          </a:p>
          <a:p>
            <a:r>
              <a:rPr lang="en-US" altLang="zh-CN" dirty="0"/>
              <a:t>Hybrids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346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距离度量的重要性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1295400"/>
            <a:ext cx="6337399" cy="5040313"/>
          </a:xfrm>
        </p:spPr>
        <p:txBody>
          <a:bodyPr/>
          <a:lstStyle/>
          <a:p>
            <a:r>
              <a:rPr lang="zh-CN" altLang="en-US" sz="2400" dirty="0"/>
              <a:t>人类很早就意识到距离的重要性，并且在文明发展之初就以统一</a:t>
            </a:r>
            <a:r>
              <a:rPr lang="zh-CN" altLang="en-US" sz="2400" dirty="0">
                <a:solidFill>
                  <a:srgbClr val="FF0000"/>
                </a:solidFill>
              </a:rPr>
              <a:t>度量衡</a:t>
            </a:r>
            <a:r>
              <a:rPr lang="zh-CN" altLang="en-US" sz="2400" dirty="0"/>
              <a:t>作为进步的标识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在信息检索中如何比较提交的查询和检索结果之间是否相似？</a:t>
            </a:r>
            <a:endParaRPr lang="en-US" altLang="zh-CN" sz="2400" dirty="0"/>
          </a:p>
          <a:p>
            <a:pPr lvl="1"/>
            <a:r>
              <a:rPr lang="zh-CN" altLang="en-US" sz="2000" dirty="0"/>
              <a:t>使用</a:t>
            </a:r>
            <a:r>
              <a:rPr lang="zh-CN" altLang="en-US" sz="2000" dirty="0">
                <a:solidFill>
                  <a:srgbClr val="FF0000"/>
                </a:solidFill>
              </a:rPr>
              <a:t>距离</a:t>
            </a:r>
            <a:r>
              <a:rPr lang="zh-CN" altLang="en-US" sz="2000" dirty="0"/>
              <a:t>来表示样本之间的不相似度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r>
              <a:rPr lang="zh-CN" altLang="en-US" sz="2400" dirty="0"/>
              <a:t>使用最近邻分类器如何判别一个样本属于哪个类别？</a:t>
            </a:r>
            <a:endParaRPr lang="en-US" altLang="zh-CN" sz="2400" dirty="0"/>
          </a:p>
          <a:p>
            <a:pPr lvl="1"/>
            <a:r>
              <a:rPr lang="zh-CN" altLang="en-US" sz="2000" dirty="0">
                <a:solidFill>
                  <a:srgbClr val="0000CC"/>
                </a:solidFill>
              </a:rPr>
              <a:t>近</a:t>
            </a:r>
            <a:r>
              <a:rPr lang="zh-CN" altLang="en-US" sz="2000" dirty="0">
                <a:solidFill>
                  <a:srgbClr val="FF0000"/>
                </a:solidFill>
              </a:rPr>
              <a:t>朱</a:t>
            </a:r>
            <a:r>
              <a:rPr lang="zh-CN" altLang="en-US" sz="2000" dirty="0">
                <a:solidFill>
                  <a:srgbClr val="0000CC"/>
                </a:solidFill>
              </a:rPr>
              <a:t>者，</a:t>
            </a:r>
            <a:r>
              <a:rPr lang="zh-CN" altLang="en-US" sz="2000" dirty="0">
                <a:solidFill>
                  <a:srgbClr val="FF0000"/>
                </a:solidFill>
              </a:rPr>
              <a:t>赤</a:t>
            </a:r>
            <a:r>
              <a:rPr lang="zh-CN" altLang="en-US" sz="2000" dirty="0">
                <a:solidFill>
                  <a:srgbClr val="0000CC"/>
                </a:solidFill>
              </a:rPr>
              <a:t>；近</a:t>
            </a:r>
            <a:r>
              <a:rPr lang="zh-CN" altLang="en-US" sz="2000" dirty="0"/>
              <a:t>墨</a:t>
            </a:r>
            <a:r>
              <a:rPr lang="zh-CN" altLang="en-US" sz="2000" dirty="0">
                <a:solidFill>
                  <a:srgbClr val="0000CC"/>
                </a:solidFill>
              </a:rPr>
              <a:t>者，</a:t>
            </a:r>
            <a:r>
              <a:rPr lang="zh-CN" altLang="en-US" sz="2000" dirty="0"/>
              <a:t>黑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r>
              <a:rPr lang="en-US" altLang="zh-CN" sz="2400" dirty="0"/>
              <a:t>Kernel Machine</a:t>
            </a:r>
            <a:r>
              <a:rPr lang="zh-CN" altLang="en-US" sz="2400" dirty="0"/>
              <a:t>核的生成也和</a:t>
            </a:r>
            <a:r>
              <a:rPr lang="zh-CN" altLang="en-US" sz="2400" dirty="0">
                <a:solidFill>
                  <a:srgbClr val="FF0000"/>
                </a:solidFill>
              </a:rPr>
              <a:t>距离度量</a:t>
            </a:r>
            <a:r>
              <a:rPr lang="zh-CN" altLang="en-US" sz="2400" dirty="0"/>
              <a:t>有着密切的关系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40768"/>
            <a:ext cx="1864923" cy="18722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77" y="4104240"/>
            <a:ext cx="1980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22" y="1052736"/>
            <a:ext cx="2520280" cy="1080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距离度量的种类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Euclidean Distance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Block Distance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Geodesic Distance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10" y="4797152"/>
            <a:ext cx="1981262" cy="15232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17" y="2132856"/>
            <a:ext cx="3450067" cy="2587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33" y="4797152"/>
            <a:ext cx="2278888" cy="15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05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研究者对距离度量的研究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dirty="0">
                <a:solidFill>
                  <a:srgbClr val="FF0000"/>
                </a:solidFill>
              </a:rPr>
              <a:t>为特定应用设计距离度量</a:t>
            </a:r>
            <a:endParaRPr lang="en-US" altLang="zh-CN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  <a:p>
            <a:endParaRPr lang="en-US" altLang="zh-CN" sz="3600" dirty="0"/>
          </a:p>
          <a:p>
            <a:r>
              <a:rPr lang="zh-CN" altLang="en-US" sz="3600" dirty="0"/>
              <a:t>距离度量学习</a:t>
            </a:r>
            <a:endParaRPr lang="en-US" altLang="zh-CN" dirty="0"/>
          </a:p>
        </p:txBody>
      </p:sp>
      <p:pic>
        <p:nvPicPr>
          <p:cNvPr id="4" name="Picture 11" descr="j02156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12" y="3933056"/>
            <a:ext cx="14795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99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6" y="144019"/>
            <a:ext cx="7886700" cy="777874"/>
          </a:xfrm>
        </p:spPr>
        <p:txBody>
          <a:bodyPr/>
          <a:lstStyle/>
          <a:p>
            <a:r>
              <a:rPr lang="en-US" altLang="zh-CN" dirty="0" err="1">
                <a:latin typeface="Book Antiqua" pitchFamily="18" charset="0"/>
              </a:rPr>
              <a:t>Isomap</a:t>
            </a:r>
            <a:endParaRPr lang="zh-CN" altLang="en-US" dirty="0">
              <a:latin typeface="Book Antiqua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6" y="1295400"/>
            <a:ext cx="4249166" cy="5040313"/>
          </a:xfrm>
        </p:spPr>
        <p:txBody>
          <a:bodyPr/>
          <a:lstStyle/>
          <a:p>
            <a:r>
              <a:rPr lang="zh-CN" altLang="en-US" dirty="0"/>
              <a:t>背景</a:t>
            </a:r>
            <a:endParaRPr lang="en-US" altLang="zh-CN" dirty="0"/>
          </a:p>
          <a:p>
            <a:pPr lvl="1"/>
            <a:r>
              <a:rPr lang="zh-CN" altLang="en-US" dirty="0"/>
              <a:t>高维数据</a:t>
            </a:r>
            <a:r>
              <a:rPr lang="zh-CN" altLang="en-US" dirty="0">
                <a:solidFill>
                  <a:srgbClr val="FF0000"/>
                </a:solidFill>
              </a:rPr>
              <a:t>具有</a:t>
            </a:r>
            <a:r>
              <a:rPr lang="zh-CN" altLang="en-US" dirty="0"/>
              <a:t>更加自然的</a:t>
            </a:r>
            <a:r>
              <a:rPr lang="zh-CN" altLang="en-US" dirty="0">
                <a:solidFill>
                  <a:srgbClr val="FF0000"/>
                </a:solidFill>
              </a:rPr>
              <a:t>低维结构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zh-CN" altLang="en-US" dirty="0"/>
              <a:t>使用低维结构上面的直线距离更加能够反映样本之间不相似的程度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为特定应用设计距离度量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69398" y="1340768"/>
            <a:ext cx="4123082" cy="1919916"/>
            <a:chOff x="4514158" y="1469868"/>
            <a:chExt cx="4123082" cy="191991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158" y="1484784"/>
              <a:ext cx="1905000" cy="1905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0" y="1469868"/>
              <a:ext cx="1905000" cy="1905000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780063" y="3573016"/>
            <a:ext cx="4112417" cy="1905000"/>
            <a:chOff x="4514158" y="3717032"/>
            <a:chExt cx="4112417" cy="1905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1575" y="3717032"/>
              <a:ext cx="1905000" cy="190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4158" y="3717032"/>
              <a:ext cx="1905000" cy="1905000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66050"/>
            <a:ext cx="4346620" cy="22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00" y="184666"/>
            <a:ext cx="7886700" cy="777874"/>
          </a:xfrm>
        </p:spPr>
        <p:txBody>
          <a:bodyPr/>
          <a:lstStyle/>
          <a:p>
            <a:r>
              <a:rPr lang="en-US" altLang="zh-CN" dirty="0" err="1">
                <a:latin typeface="Book Antiqua" pitchFamily="18" charset="0"/>
              </a:rPr>
              <a:t>Isomap</a:t>
            </a:r>
            <a:endParaRPr lang="zh-CN" altLang="en-US" dirty="0">
              <a:latin typeface="Book Antiqua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rPr>
              <a:t>为特定应用设计距离度量</a:t>
            </a:r>
            <a:endParaRPr lang="en-US" altLang="zh-CN" b="1" dirty="0">
              <a:solidFill>
                <a:srgbClr val="0000CC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772816"/>
            <a:ext cx="7646003" cy="38884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7054" y="129471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Book Antiqua" pitchFamily="18" charset="0"/>
                <a:ea typeface="楷体" pitchFamily="49" charset="-122"/>
              </a:rPr>
              <a:t>要求的是两点之间的测地线距离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3888" y="177281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Book Antiqua" pitchFamily="18" charset="0"/>
                <a:ea typeface="楷体" pitchFamily="49" charset="-122"/>
              </a:rPr>
              <a:t>无法获得测地线！怎么办！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054" y="4725144"/>
            <a:ext cx="68018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0000CC"/>
                </a:solidFill>
                <a:latin typeface="Book Antiqua" pitchFamily="18" charset="0"/>
                <a:ea typeface="楷体" pitchFamily="49" charset="-122"/>
              </a:rPr>
              <a:t>近似获得测地线距离：</a:t>
            </a:r>
            <a:endParaRPr lang="en-US" altLang="zh-CN" sz="2400" dirty="0">
              <a:solidFill>
                <a:srgbClr val="0000CC"/>
              </a:solidFill>
              <a:latin typeface="Book Antiqua" pitchFamily="18" charset="0"/>
              <a:ea typeface="楷体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  <a:ea typeface="楷体" pitchFamily="49" charset="-122"/>
              </a:rPr>
              <a:t>只有相近的点之间才能互相连接</a:t>
            </a:r>
            <a:endParaRPr lang="en-US" altLang="zh-CN" sz="2400" dirty="0">
              <a:solidFill>
                <a:schemeClr val="bg2">
                  <a:lumMod val="60000"/>
                  <a:lumOff val="40000"/>
                </a:schemeClr>
              </a:solidFill>
              <a:latin typeface="Book Antiqua" pitchFamily="18" charset="0"/>
              <a:ea typeface="楷体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  <a:ea typeface="楷体" pitchFamily="49" charset="-122"/>
              </a:rPr>
              <a:t>相隔较远的点之间的距离设置成无穷大</a:t>
            </a:r>
            <a:endParaRPr lang="en-US" altLang="zh-CN" sz="2400" dirty="0">
              <a:solidFill>
                <a:schemeClr val="bg2">
                  <a:lumMod val="60000"/>
                  <a:lumOff val="40000"/>
                </a:schemeClr>
              </a:solidFill>
              <a:latin typeface="Book Antiqua" pitchFamily="18" charset="0"/>
              <a:ea typeface="楷体" pitchFamily="49" charset="-122"/>
            </a:endParaRPr>
          </a:p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chemeClr val="bg2">
                    <a:lumMod val="60000"/>
                    <a:lumOff val="40000"/>
                  </a:schemeClr>
                </a:solidFill>
                <a:latin typeface="Book Antiqua" pitchFamily="18" charset="0"/>
                <a:ea typeface="楷体" pitchFamily="49" charset="-122"/>
              </a:rPr>
              <a:t>使用最短路径算法找任意两点之间的最短路径</a:t>
            </a:r>
          </a:p>
        </p:txBody>
      </p:sp>
    </p:spTree>
    <p:extLst>
      <p:ext uri="{BB962C8B-B14F-4D97-AF65-F5344CB8AC3E}">
        <p14:creationId xmlns:p14="http://schemas.microsoft.com/office/powerpoint/2010/main" val="17598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7" grpId="0"/>
    </p:bldLst>
  </p:timing>
</p:sld>
</file>

<file path=ppt/theme/theme1.xml><?xml version="1.0" encoding="utf-8"?>
<a:theme xmlns:a="http://schemas.openxmlformats.org/drawingml/2006/main" name="机器学习v2.1rgb">
  <a:themeElements>
    <a:clrScheme name="机器学习">
      <a:dk1>
        <a:sysClr val="windowText" lastClr="000000"/>
      </a:dk1>
      <a:lt1>
        <a:sysClr val="window" lastClr="FFFFFF"/>
      </a:lt1>
      <a:dk2>
        <a:srgbClr val="16754D"/>
      </a:dk2>
      <a:lt2>
        <a:srgbClr val="FFFFFF"/>
      </a:lt2>
      <a:accent1>
        <a:srgbClr val="16754D"/>
      </a:accent1>
      <a:accent2>
        <a:srgbClr val="329E6E"/>
      </a:accent2>
      <a:accent3>
        <a:srgbClr val="FFC000"/>
      </a:accent3>
      <a:accent4>
        <a:srgbClr val="C00000"/>
      </a:accent4>
      <a:accent5>
        <a:srgbClr val="0070C0"/>
      </a:accent5>
      <a:accent6>
        <a:srgbClr val="002060"/>
      </a:accent6>
      <a:hlink>
        <a:srgbClr val="80C000"/>
      </a:hlink>
      <a:folHlink>
        <a:srgbClr val="CC66FF"/>
      </a:folHlink>
    </a:clrScheme>
    <a:fontScheme name="机器学习">
      <a:majorFont>
        <a:latin typeface="Verdana"/>
        <a:ea typeface="幼圆"/>
        <a:cs typeface=""/>
      </a:majorFont>
      <a:minorFont>
        <a:latin typeface="Verdana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机器学习v2.1rgb</Template>
  <TotalTime>29</TotalTime>
  <Words>1795</Words>
  <Application>Microsoft Office PowerPoint</Application>
  <PresentationFormat>全屏显示(4:3)</PresentationFormat>
  <Paragraphs>257</Paragraphs>
  <Slides>31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方正舒体</vt:lpstr>
      <vt:lpstr>华文楷体</vt:lpstr>
      <vt:lpstr>华文新魏</vt:lpstr>
      <vt:lpstr>楷体</vt:lpstr>
      <vt:lpstr>幼圆</vt:lpstr>
      <vt:lpstr>Arial</vt:lpstr>
      <vt:lpstr>Book Antiqua</vt:lpstr>
      <vt:lpstr>Calibri</vt:lpstr>
      <vt:lpstr>Comic Sans MS</vt:lpstr>
      <vt:lpstr>Monaco</vt:lpstr>
      <vt:lpstr>Palatino Linotype</vt:lpstr>
      <vt:lpstr>Segoe Print</vt:lpstr>
      <vt:lpstr>Times New Roman</vt:lpstr>
      <vt:lpstr>Verdana</vt:lpstr>
      <vt:lpstr>Wingdings</vt:lpstr>
      <vt:lpstr>机器学习v2.1rgb</vt:lpstr>
      <vt:lpstr>Formula</vt:lpstr>
      <vt:lpstr>智能系统设计与应用 (2022 春季学期) </vt:lpstr>
      <vt:lpstr>PowerPoint 演示文稿</vt:lpstr>
      <vt:lpstr>Information Retrieval</vt:lpstr>
      <vt:lpstr>Recommendation Systems</vt:lpstr>
      <vt:lpstr>距离度量的重要性</vt:lpstr>
      <vt:lpstr>距离度量的种类</vt:lpstr>
      <vt:lpstr>研究者对距离度量的研究</vt:lpstr>
      <vt:lpstr>Isomap</vt:lpstr>
      <vt:lpstr>Isomap</vt:lpstr>
      <vt:lpstr>Isomap的缺陷及对其的改进</vt:lpstr>
      <vt:lpstr>研究者对距离度量的研究</vt:lpstr>
      <vt:lpstr>对马氏距离的进一步解释</vt:lpstr>
      <vt:lpstr>利用边信息的距离度量学习方法</vt:lpstr>
      <vt:lpstr>是否马氏距离就一定符合人们的认知？</vt:lpstr>
      <vt:lpstr>是否马氏距离就一定符合人们的认知？</vt:lpstr>
      <vt:lpstr>样本自适应方面已有的工作</vt:lpstr>
      <vt:lpstr>以往样本自适应方法的缺陷</vt:lpstr>
      <vt:lpstr>PowerPoint 演示文稿</vt:lpstr>
      <vt:lpstr>什么是标记传播？</vt:lpstr>
      <vt:lpstr>如何生成和传递样本自适应距离？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Company>LAMDA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机器学习-第一章</dc:title>
  <dc:creator>Zhi-Hua Zhou</dc:creator>
  <cp:lastModifiedBy>Zhan De-Chuan</cp:lastModifiedBy>
  <cp:revision>290</cp:revision>
  <dcterms:created xsi:type="dcterms:W3CDTF">2015-12-30T14:22:00Z</dcterms:created>
  <dcterms:modified xsi:type="dcterms:W3CDTF">2022-04-16T16:49:11Z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AC0C83432320493C9F57E9E0725124D9</vt:lpwstr>
  </property>
  <property fmtid="{D5CDD505-2E9C-101B-9397-08002B2CF9AE}" pid="3" name="KSOProductBuildVer">
    <vt:lpwstr>2052-11.1.0.11566</vt:lpwstr>
  </property>
</Properties>
</file>