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37" r:id="rId2"/>
    <p:sldId id="442" r:id="rId3"/>
    <p:sldId id="448" r:id="rId4"/>
    <p:sldId id="449" r:id="rId5"/>
    <p:sldId id="420" r:id="rId6"/>
    <p:sldId id="422" r:id="rId7"/>
    <p:sldId id="451" r:id="rId8"/>
    <p:sldId id="452" r:id="rId9"/>
    <p:sldId id="455" r:id="rId10"/>
    <p:sldId id="456" r:id="rId11"/>
    <p:sldId id="430" r:id="rId12"/>
    <p:sldId id="431" r:id="rId13"/>
    <p:sldId id="433" r:id="rId14"/>
    <p:sldId id="434" r:id="rId15"/>
    <p:sldId id="435" r:id="rId16"/>
    <p:sldId id="437" r:id="rId17"/>
    <p:sldId id="439" r:id="rId18"/>
    <p:sldId id="438" r:id="rId19"/>
    <p:sldId id="436" r:id="rId20"/>
    <p:sldId id="447"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181717"/>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1009F3-589A-4911-BB47-004152425B3E}" v="2" dt="2018-08-14T11:41:13.759"/>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20" autoAdjust="0"/>
    <p:restoredTop sz="75406" autoAdjust="0"/>
  </p:normalViewPr>
  <p:slideViewPr>
    <p:cSldViewPr snapToGrid="0">
      <p:cViewPr varScale="1">
        <p:scale>
          <a:sx n="65" d="100"/>
          <a:sy n="65" d="100"/>
        </p:scale>
        <p:origin x="130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u Yuri" userId="824a32339ddb4ca5" providerId="LiveId" clId="{0D1009F3-589A-4911-BB47-004152425B3E}"/>
    <pc:docChg chg="modSld">
      <pc:chgData name="Wu Yuri" userId="824a32339ddb4ca5" providerId="LiveId" clId="{0D1009F3-589A-4911-BB47-004152425B3E}" dt="2018-08-14T11:41:13.759" v="1" actId="20577"/>
      <pc:docMkLst>
        <pc:docMk/>
      </pc:docMkLst>
      <pc:sldChg chg="modNotesTx">
        <pc:chgData name="Wu Yuri" userId="824a32339ddb4ca5" providerId="LiveId" clId="{0D1009F3-589A-4911-BB47-004152425B3E}" dt="2018-08-14T11:41:00.745" v="0" actId="20577"/>
        <pc:sldMkLst>
          <pc:docMk/>
          <pc:sldMk cId="1107070207" sldId="431"/>
        </pc:sldMkLst>
      </pc:sldChg>
      <pc:sldChg chg="modNotesTx">
        <pc:chgData name="Wu Yuri" userId="824a32339ddb4ca5" providerId="LiveId" clId="{0D1009F3-589A-4911-BB47-004152425B3E}" dt="2018-08-14T11:41:13.759" v="1" actId="20577"/>
        <pc:sldMkLst>
          <pc:docMk/>
          <pc:sldMk cId="619563481" sldId="44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CA16B1-4A6A-42BD-8691-8D883C5C0B76}" type="datetimeFigureOut">
              <a:rPr lang="zh-CN" altLang="en-US" smtClean="0"/>
              <a:t>2018/8/14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93EC8-F060-4769-B52C-0ACEE797F7D2}" type="slidenum">
              <a:rPr lang="zh-CN" altLang="en-US" smtClean="0"/>
              <a:t>‹#›</a:t>
            </a:fld>
            <a:endParaRPr lang="zh-CN" altLang="en-US"/>
          </a:p>
        </p:txBody>
      </p:sp>
    </p:spTree>
    <p:extLst>
      <p:ext uri="{BB962C8B-B14F-4D97-AF65-F5344CB8AC3E}">
        <p14:creationId xmlns:p14="http://schemas.microsoft.com/office/powerpoint/2010/main" val="2546439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Thanks for introduction. </a:t>
            </a:r>
            <a:endParaRPr lang="zh-CN" altLang="en-US" dirty="0"/>
          </a:p>
        </p:txBody>
      </p:sp>
      <p:sp>
        <p:nvSpPr>
          <p:cNvPr id="4" name="灯片编号占位符 3"/>
          <p:cNvSpPr>
            <a:spLocks noGrp="1"/>
          </p:cNvSpPr>
          <p:nvPr>
            <p:ph type="sldNum" sz="quarter" idx="10"/>
          </p:nvPr>
        </p:nvSpPr>
        <p:spPr/>
        <p:txBody>
          <a:bodyPr/>
          <a:lstStyle/>
          <a:p>
            <a:fld id="{1B293EC8-F060-4769-B52C-0ACEE797F7D2}" type="slidenum">
              <a:rPr lang="zh-CN" altLang="en-US" smtClean="0"/>
              <a:t>1</a:t>
            </a:fld>
            <a:endParaRPr lang="zh-CN" altLang="en-US"/>
          </a:p>
        </p:txBody>
      </p:sp>
    </p:spTree>
    <p:extLst>
      <p:ext uri="{BB962C8B-B14F-4D97-AF65-F5344CB8AC3E}">
        <p14:creationId xmlns:p14="http://schemas.microsoft.com/office/powerpoint/2010/main" val="3416020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by the definition of the two margins, a prediction function F can optimize the label-wise margin, or optimize the instance-wise margin. Furthermore, it can optimize double margin, which means optimize both the two margins.</a:t>
            </a:r>
            <a:endParaRPr lang="zh-CN" altLang="en-US" dirty="0"/>
          </a:p>
        </p:txBody>
      </p:sp>
      <p:sp>
        <p:nvSpPr>
          <p:cNvPr id="4" name="灯片编号占位符 3"/>
          <p:cNvSpPr>
            <a:spLocks noGrp="1"/>
          </p:cNvSpPr>
          <p:nvPr>
            <p:ph type="sldNum" sz="quarter" idx="10"/>
          </p:nvPr>
        </p:nvSpPr>
        <p:spPr/>
        <p:txBody>
          <a:bodyPr/>
          <a:lstStyle/>
          <a:p>
            <a:fld id="{1B293EC8-F060-4769-B52C-0ACEE797F7D2}" type="slidenum">
              <a:rPr lang="zh-CN" altLang="en-US" smtClean="0"/>
              <a:t>10</a:t>
            </a:fld>
            <a:endParaRPr lang="zh-CN" altLang="en-US"/>
          </a:p>
        </p:txBody>
      </p:sp>
    </p:spTree>
    <p:extLst>
      <p:ext uri="{BB962C8B-B14F-4D97-AF65-F5344CB8AC3E}">
        <p14:creationId xmlns:p14="http://schemas.microsoft.com/office/powerpoint/2010/main" val="686314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is our main results. We prove that by optimizing different margins, according measures are to be optimized.</a:t>
            </a:r>
          </a:p>
          <a:p>
            <a:endParaRPr lang="en-US" altLang="zh-CN" dirty="0"/>
          </a:p>
          <a:p>
            <a:r>
              <a:rPr lang="en-US" altLang="zh-CN" dirty="0"/>
              <a:t>From the table, we can see some performance measures are closely related</a:t>
            </a:r>
          </a:p>
          <a:p>
            <a:endParaRPr lang="en-US" altLang="zh-CN" dirty="0"/>
          </a:p>
          <a:p>
            <a:endParaRPr lang="en-US" altLang="zh-CN" dirty="0"/>
          </a:p>
          <a:p>
            <a:r>
              <a:rPr lang="en-US" altLang="zh-CN" dirty="0"/>
              <a:t>The detailed discussion of thresholding can be found in our paper</a:t>
            </a:r>
            <a:endParaRPr lang="zh-CN" altLang="en-US" dirty="0"/>
          </a:p>
        </p:txBody>
      </p:sp>
      <p:sp>
        <p:nvSpPr>
          <p:cNvPr id="4" name="灯片编号占位符 3"/>
          <p:cNvSpPr>
            <a:spLocks noGrp="1"/>
          </p:cNvSpPr>
          <p:nvPr>
            <p:ph type="sldNum" sz="quarter" idx="10"/>
          </p:nvPr>
        </p:nvSpPr>
        <p:spPr/>
        <p:txBody>
          <a:bodyPr/>
          <a:lstStyle/>
          <a:p>
            <a:fld id="{1B293EC8-F060-4769-B52C-0ACEE797F7D2}" type="slidenum">
              <a:rPr lang="zh-CN" altLang="en-US" smtClean="0"/>
              <a:t>11</a:t>
            </a:fld>
            <a:endParaRPr lang="zh-CN" altLang="en-US"/>
          </a:p>
        </p:txBody>
      </p:sp>
    </p:spTree>
    <p:extLst>
      <p:ext uri="{BB962C8B-B14F-4D97-AF65-F5344CB8AC3E}">
        <p14:creationId xmlns:p14="http://schemas.microsoft.com/office/powerpoint/2010/main" val="2743180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293EC8-F060-4769-B52C-0ACEE797F7D2}" type="slidenum">
              <a:rPr lang="zh-CN" altLang="en-US" smtClean="0"/>
              <a:t>12</a:t>
            </a:fld>
            <a:endParaRPr lang="zh-CN" altLang="en-US"/>
          </a:p>
        </p:txBody>
      </p:sp>
    </p:spTree>
    <p:extLst>
      <p:ext uri="{BB962C8B-B14F-4D97-AF65-F5344CB8AC3E}">
        <p14:creationId xmlns:p14="http://schemas.microsoft.com/office/powerpoint/2010/main" val="3234830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each iteration, the algorithm</a:t>
            </a:r>
            <a:r>
              <a:rPr lang="en-US" altLang="zh-CN" baseline="0" dirty="0"/>
              <a:t> random pick some instances and labels to optimize the two margins</a:t>
            </a:r>
            <a:endParaRPr lang="zh-CN" altLang="en-US" dirty="0"/>
          </a:p>
        </p:txBody>
      </p:sp>
      <p:sp>
        <p:nvSpPr>
          <p:cNvPr id="4" name="灯片编号占位符 3"/>
          <p:cNvSpPr>
            <a:spLocks noGrp="1"/>
          </p:cNvSpPr>
          <p:nvPr>
            <p:ph type="sldNum" sz="quarter" idx="10"/>
          </p:nvPr>
        </p:nvSpPr>
        <p:spPr/>
        <p:txBody>
          <a:bodyPr/>
          <a:lstStyle/>
          <a:p>
            <a:fld id="{1B293EC8-F060-4769-B52C-0ACEE797F7D2}" type="slidenum">
              <a:rPr lang="zh-CN" altLang="en-US" smtClean="0"/>
              <a:t>13</a:t>
            </a:fld>
            <a:endParaRPr lang="zh-CN" altLang="en-US"/>
          </a:p>
        </p:txBody>
      </p:sp>
    </p:spTree>
    <p:extLst>
      <p:ext uri="{BB962C8B-B14F-4D97-AF65-F5344CB8AC3E}">
        <p14:creationId xmlns:p14="http://schemas.microsoft.com/office/powerpoint/2010/main" val="2729607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LIMO-label, we set lambda_2=0</a:t>
            </a:r>
            <a:r>
              <a:rPr lang="en-US" altLang="zh-CN" baseline="0" dirty="0"/>
              <a:t> and </a:t>
            </a:r>
            <a:r>
              <a:rPr lang="en-US" altLang="zh-CN" dirty="0"/>
              <a:t>only keep the second term (loss</a:t>
            </a:r>
            <a:r>
              <a:rPr lang="en-US" altLang="zh-CN" baseline="0" dirty="0"/>
              <a:t> on label-wise margin)</a:t>
            </a:r>
          </a:p>
          <a:p>
            <a:endParaRPr lang="zh-CN" altLang="en-US" dirty="0"/>
          </a:p>
        </p:txBody>
      </p:sp>
      <p:sp>
        <p:nvSpPr>
          <p:cNvPr id="4" name="灯片编号占位符 3"/>
          <p:cNvSpPr>
            <a:spLocks noGrp="1"/>
          </p:cNvSpPr>
          <p:nvPr>
            <p:ph type="sldNum" sz="quarter" idx="10"/>
          </p:nvPr>
        </p:nvSpPr>
        <p:spPr/>
        <p:txBody>
          <a:bodyPr/>
          <a:lstStyle/>
          <a:p>
            <a:fld id="{1B293EC8-F060-4769-B52C-0ACEE797F7D2}" type="slidenum">
              <a:rPr lang="zh-CN" altLang="en-US" smtClean="0"/>
              <a:t>14</a:t>
            </a:fld>
            <a:endParaRPr lang="zh-CN" altLang="en-US"/>
          </a:p>
        </p:txBody>
      </p:sp>
    </p:spTree>
    <p:extLst>
      <p:ext uri="{BB962C8B-B14F-4D97-AF65-F5344CB8AC3E}">
        <p14:creationId xmlns:p14="http://schemas.microsoft.com/office/powerpoint/2010/main" val="1368724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293EC8-F060-4769-B52C-0ACEE797F7D2}" type="slidenum">
              <a:rPr lang="zh-CN" altLang="en-US" smtClean="0"/>
              <a:t>15</a:t>
            </a:fld>
            <a:endParaRPr lang="zh-CN" altLang="en-US"/>
          </a:p>
        </p:txBody>
      </p:sp>
    </p:spTree>
    <p:extLst>
      <p:ext uri="{BB962C8B-B14F-4D97-AF65-F5344CB8AC3E}">
        <p14:creationId xmlns:p14="http://schemas.microsoft.com/office/powerpoint/2010/main" val="1545870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293EC8-F060-4769-B52C-0ACEE797F7D2}" type="slidenum">
              <a:rPr lang="zh-CN" altLang="en-US" smtClean="0"/>
              <a:t>16</a:t>
            </a:fld>
            <a:endParaRPr lang="zh-CN" altLang="en-US"/>
          </a:p>
        </p:txBody>
      </p:sp>
    </p:spTree>
    <p:extLst>
      <p:ext uri="{BB962C8B-B14F-4D97-AF65-F5344CB8AC3E}">
        <p14:creationId xmlns:p14="http://schemas.microsoft.com/office/powerpoint/2010/main" val="3784422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92D050"/>
                </a:solidFill>
              </a:rPr>
              <a:t>The experimental results are consistent with theoretical</a:t>
            </a:r>
            <a:r>
              <a:rPr lang="zh-CN" altLang="en-US" dirty="0">
                <a:solidFill>
                  <a:srgbClr val="92D050"/>
                </a:solidFill>
              </a:rPr>
              <a:t> </a:t>
            </a:r>
            <a:r>
              <a:rPr lang="en-US" altLang="zh-CN" dirty="0">
                <a:solidFill>
                  <a:srgbClr val="92D050"/>
                </a:solidFill>
              </a:rPr>
              <a:t>results</a:t>
            </a:r>
          </a:p>
        </p:txBody>
      </p:sp>
      <p:sp>
        <p:nvSpPr>
          <p:cNvPr id="4" name="灯片编号占位符 3"/>
          <p:cNvSpPr>
            <a:spLocks noGrp="1"/>
          </p:cNvSpPr>
          <p:nvPr>
            <p:ph type="sldNum" sz="quarter" idx="10"/>
          </p:nvPr>
        </p:nvSpPr>
        <p:spPr/>
        <p:txBody>
          <a:bodyPr/>
          <a:lstStyle/>
          <a:p>
            <a:fld id="{1B293EC8-F060-4769-B52C-0ACEE797F7D2}" type="slidenum">
              <a:rPr lang="zh-CN" altLang="en-US" smtClean="0"/>
              <a:t>17</a:t>
            </a:fld>
            <a:endParaRPr lang="zh-CN" altLang="en-US"/>
          </a:p>
        </p:txBody>
      </p:sp>
    </p:spTree>
    <p:extLst>
      <p:ext uri="{BB962C8B-B14F-4D97-AF65-F5344CB8AC3E}">
        <p14:creationId xmlns:p14="http://schemas.microsoft.com/office/powerpoint/2010/main" val="565576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293EC8-F060-4769-B52C-0ACEE797F7D2}" type="slidenum">
              <a:rPr lang="zh-CN" altLang="en-US" smtClean="0"/>
              <a:t>18</a:t>
            </a:fld>
            <a:endParaRPr lang="zh-CN" altLang="en-US"/>
          </a:p>
        </p:txBody>
      </p:sp>
    </p:spTree>
    <p:extLst>
      <p:ext uri="{BB962C8B-B14F-4D97-AF65-F5344CB8AC3E}">
        <p14:creationId xmlns:p14="http://schemas.microsoft.com/office/powerpoint/2010/main" val="1664344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293EC8-F060-4769-B52C-0ACEE797F7D2}" type="slidenum">
              <a:rPr lang="zh-CN" altLang="en-US" smtClean="0"/>
              <a:t>19</a:t>
            </a:fld>
            <a:endParaRPr lang="zh-CN" altLang="en-US"/>
          </a:p>
        </p:txBody>
      </p:sp>
    </p:spTree>
    <p:extLst>
      <p:ext uri="{BB962C8B-B14F-4D97-AF65-F5344CB8AC3E}">
        <p14:creationId xmlns:p14="http://schemas.microsoft.com/office/powerpoint/2010/main" val="3718057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a:t>First, let’s see what is multi-label classification.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Helvetica" panose="020B0604020202020204" pitchFamily="34" charset="0"/>
                <a:cs typeface="Helvetica" panose="020B0604020202020204" pitchFamily="34" charset="0"/>
              </a:rPr>
              <a:t>Multi-label classification deals with the problem where each instance is associated with multiple relevant labels.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For example, in multi-class problem, the first photo can be labeled as bicycle, and the second can be labeled as cow.</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But in multi-label problem, they can have multiple labels, like car, dog, and so on.</a:t>
            </a:r>
            <a:endParaRPr lang="zh-CN" altLang="en-US" dirty="0"/>
          </a:p>
        </p:txBody>
      </p:sp>
      <p:sp>
        <p:nvSpPr>
          <p:cNvPr id="4" name="灯片编号占位符 3"/>
          <p:cNvSpPr>
            <a:spLocks noGrp="1"/>
          </p:cNvSpPr>
          <p:nvPr>
            <p:ph type="sldNum" sz="quarter" idx="10"/>
          </p:nvPr>
        </p:nvSpPr>
        <p:spPr/>
        <p:txBody>
          <a:bodyPr/>
          <a:lstStyle/>
          <a:p>
            <a:fld id="{1B293EC8-F060-4769-B52C-0ACEE797F7D2}" type="slidenum">
              <a:rPr lang="zh-CN" altLang="en-US" smtClean="0"/>
              <a:t>2</a:t>
            </a:fld>
            <a:endParaRPr lang="zh-CN" altLang="en-US"/>
          </a:p>
        </p:txBody>
      </p:sp>
    </p:spTree>
    <p:extLst>
      <p:ext uri="{BB962C8B-B14F-4D97-AF65-F5344CB8AC3E}">
        <p14:creationId xmlns:p14="http://schemas.microsoft.com/office/powerpoint/2010/main" val="2422056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I’m happy to </a:t>
            </a:r>
            <a:r>
              <a:rPr lang="en-US" altLang="zh-CN"/>
              <a:t>take questions</a:t>
            </a:r>
            <a:endParaRPr lang="en-US" altLang="zh-CN" dirty="0"/>
          </a:p>
        </p:txBody>
      </p:sp>
      <p:sp>
        <p:nvSpPr>
          <p:cNvPr id="4" name="灯片编号占位符 3"/>
          <p:cNvSpPr>
            <a:spLocks noGrp="1"/>
          </p:cNvSpPr>
          <p:nvPr>
            <p:ph type="sldNum" sz="quarter" idx="10"/>
          </p:nvPr>
        </p:nvSpPr>
        <p:spPr/>
        <p:txBody>
          <a:bodyPr/>
          <a:lstStyle/>
          <a:p>
            <a:fld id="{1B293EC8-F060-4769-B52C-0ACEE797F7D2}" type="slidenum">
              <a:rPr lang="zh-CN" altLang="en-US" smtClean="0"/>
              <a:t>20</a:t>
            </a:fld>
            <a:endParaRPr lang="zh-CN" altLang="en-US"/>
          </a:p>
        </p:txBody>
      </p:sp>
    </p:spTree>
    <p:extLst>
      <p:ext uri="{BB962C8B-B14F-4D97-AF65-F5344CB8AC3E}">
        <p14:creationId xmlns:p14="http://schemas.microsoft.com/office/powerpoint/2010/main" val="816015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evaluation in </a:t>
            </a:r>
            <a:r>
              <a:rPr lang="en-US" altLang="zh-CN" sz="1200" dirty="0">
                <a:latin typeface="Helvetica" panose="020B0604020202020204" pitchFamily="34" charset="0"/>
                <a:cs typeface="Helvetica" panose="020B0604020202020204" pitchFamily="34" charset="0"/>
              </a:rPr>
              <a:t>multi-label classification is a bit complicated.</a:t>
            </a:r>
          </a:p>
          <a:p>
            <a:r>
              <a:rPr lang="en-US" altLang="zh-CN" dirty="0"/>
              <a:t>For example, the two pictures. Suppose we now have two predictions, prediction A and prediction B. Which is better?</a:t>
            </a:r>
          </a:p>
          <a:p>
            <a:r>
              <a:rPr lang="en-US" altLang="zh-CN" dirty="0"/>
              <a:t>In terms of correct predictions, we find that A has four correct predictions, more than B. So prediction A seems to be better. But if we care about the incorrect predictions, B has less incorrect predictions which means B is better.</a:t>
            </a:r>
            <a:endParaRPr lang="zh-CN" altLang="en-US" dirty="0"/>
          </a:p>
        </p:txBody>
      </p:sp>
      <p:sp>
        <p:nvSpPr>
          <p:cNvPr id="4" name="灯片编号占位符 3"/>
          <p:cNvSpPr>
            <a:spLocks noGrp="1"/>
          </p:cNvSpPr>
          <p:nvPr>
            <p:ph type="sldNum" sz="quarter" idx="10"/>
          </p:nvPr>
        </p:nvSpPr>
        <p:spPr/>
        <p:txBody>
          <a:bodyPr/>
          <a:lstStyle/>
          <a:p>
            <a:fld id="{1B293EC8-F060-4769-B52C-0ACEE797F7D2}" type="slidenum">
              <a:rPr lang="zh-CN" altLang="en-US" smtClean="0"/>
              <a:t>3</a:t>
            </a:fld>
            <a:endParaRPr lang="zh-CN" altLang="en-US"/>
          </a:p>
        </p:txBody>
      </p:sp>
    </p:spTree>
    <p:extLst>
      <p:ext uri="{BB962C8B-B14F-4D97-AF65-F5344CB8AC3E}">
        <p14:creationId xmlns:p14="http://schemas.microsoft.com/office/powerpoint/2010/main" val="3092487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Multi-label evaluation is complicated, that’s why so many performance measures are proposed. You can see there are many performance measures in multi-label.</a:t>
            </a:r>
          </a:p>
        </p:txBody>
      </p:sp>
      <p:sp>
        <p:nvSpPr>
          <p:cNvPr id="4" name="灯片编号占位符 3"/>
          <p:cNvSpPr>
            <a:spLocks noGrp="1"/>
          </p:cNvSpPr>
          <p:nvPr>
            <p:ph type="sldNum" sz="quarter" idx="10"/>
          </p:nvPr>
        </p:nvSpPr>
        <p:spPr/>
        <p:txBody>
          <a:bodyPr/>
          <a:lstStyle/>
          <a:p>
            <a:fld id="{1B293EC8-F060-4769-B52C-0ACEE797F7D2}" type="slidenum">
              <a:rPr lang="zh-CN" altLang="en-US" smtClean="0"/>
              <a:t>4</a:t>
            </a:fld>
            <a:endParaRPr lang="zh-CN" altLang="en-US"/>
          </a:p>
        </p:txBody>
      </p:sp>
    </p:spTree>
    <p:extLst>
      <p:ext uri="{BB962C8B-B14F-4D97-AF65-F5344CB8AC3E}">
        <p14:creationId xmlns:p14="http://schemas.microsoft.com/office/powerpoint/2010/main" val="4215463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previous works, when a new multi-label algorithm is proposed, the most common way to prove the superiority is to show the experimental results in different measures. However, there are so many performance measures, and they can only post the results on some of them.</a:t>
            </a:r>
            <a:endParaRPr lang="zh-CN" altLang="en-US" dirty="0"/>
          </a:p>
        </p:txBody>
      </p:sp>
      <p:sp>
        <p:nvSpPr>
          <p:cNvPr id="4" name="灯片编号占位符 3"/>
          <p:cNvSpPr>
            <a:spLocks noGrp="1"/>
          </p:cNvSpPr>
          <p:nvPr>
            <p:ph type="sldNum" sz="quarter" idx="10"/>
          </p:nvPr>
        </p:nvSpPr>
        <p:spPr/>
        <p:txBody>
          <a:bodyPr/>
          <a:lstStyle/>
          <a:p>
            <a:fld id="{1B293EC8-F060-4769-B52C-0ACEE797F7D2}" type="slidenum">
              <a:rPr lang="zh-CN" altLang="en-US" smtClean="0"/>
              <a:t>5</a:t>
            </a:fld>
            <a:endParaRPr lang="zh-CN" altLang="en-US"/>
          </a:p>
        </p:txBody>
      </p:sp>
    </p:spTree>
    <p:extLst>
      <p:ext uri="{BB962C8B-B14F-4D97-AF65-F5344CB8AC3E}">
        <p14:creationId xmlns:p14="http://schemas.microsoft.com/office/powerpoint/2010/main" val="2646009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Meanwhile, we have found this phenomenon that one algorithm performs well on some performance measures may be poor on other measures.</a:t>
            </a:r>
          </a:p>
          <a:p>
            <a:r>
              <a:rPr lang="en-US" altLang="zh-CN" dirty="0"/>
              <a:t>So, how to explain the phenomenon. Is it possible that if we do well on measure A, we will also do well on measure B? Or, is it possible if we do well on measure A, the performance on measure B becomes worse</a:t>
            </a:r>
          </a:p>
          <a:p>
            <a:r>
              <a:rPr lang="en-US" altLang="zh-CN" dirty="0"/>
              <a:t>To answer this question, </a:t>
            </a:r>
            <a:r>
              <a:rPr lang="en-US" altLang="zh-CN" sz="1200" dirty="0"/>
              <a:t>we need a unified view to analyze many measures at once to reveal the relationship between them. We proposed two new concepts called label-wise margin and instance-wise margin as tools to analyze them.</a:t>
            </a:r>
            <a:endParaRPr lang="zh-CN" altLang="en-US" dirty="0"/>
          </a:p>
        </p:txBody>
      </p:sp>
      <p:sp>
        <p:nvSpPr>
          <p:cNvPr id="4" name="灯片编号占位符 3"/>
          <p:cNvSpPr>
            <a:spLocks noGrp="1"/>
          </p:cNvSpPr>
          <p:nvPr>
            <p:ph type="sldNum" sz="quarter" idx="10"/>
          </p:nvPr>
        </p:nvSpPr>
        <p:spPr/>
        <p:txBody>
          <a:bodyPr/>
          <a:lstStyle/>
          <a:p>
            <a:fld id="{1B293EC8-F060-4769-B52C-0ACEE797F7D2}" type="slidenum">
              <a:rPr lang="zh-CN" altLang="en-US" smtClean="0"/>
              <a:t>6</a:t>
            </a:fld>
            <a:endParaRPr lang="zh-CN" altLang="en-US"/>
          </a:p>
        </p:txBody>
      </p:sp>
    </p:spTree>
    <p:extLst>
      <p:ext uri="{BB962C8B-B14F-4D97-AF65-F5344CB8AC3E}">
        <p14:creationId xmlns:p14="http://schemas.microsoft.com/office/powerpoint/2010/main" val="3039263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we introduce some notations. The instance matrix is X, with m instances. And the label matrix is Y, with m instances and l labels. And the real-value predictor F, which can be decomposed into f1 to fl.</a:t>
            </a:r>
          </a:p>
          <a:p>
            <a:endParaRPr lang="en-US" altLang="zh-CN" dirty="0"/>
          </a:p>
          <a:p>
            <a:r>
              <a:rPr lang="en-US" altLang="zh-CN" dirty="0"/>
              <a:t>For example, there is a label matrix Y and the according prediction matrix F(X).</a:t>
            </a:r>
          </a:p>
          <a:p>
            <a:r>
              <a:rPr lang="en-US" altLang="zh-CN" dirty="0"/>
              <a:t>The 1 in label matrix means the positive label,  and zero means negative label. We want the predictions higher on positive label and lower on negative label.</a:t>
            </a:r>
            <a:endParaRPr lang="zh-CN" altLang="en-US" dirty="0"/>
          </a:p>
        </p:txBody>
      </p:sp>
      <p:sp>
        <p:nvSpPr>
          <p:cNvPr id="4" name="灯片编号占位符 3"/>
          <p:cNvSpPr>
            <a:spLocks noGrp="1"/>
          </p:cNvSpPr>
          <p:nvPr>
            <p:ph type="sldNum" sz="quarter" idx="10"/>
          </p:nvPr>
        </p:nvSpPr>
        <p:spPr/>
        <p:txBody>
          <a:bodyPr/>
          <a:lstStyle/>
          <a:p>
            <a:fld id="{1B293EC8-F060-4769-B52C-0ACEE797F7D2}" type="slidenum">
              <a:rPr lang="zh-CN" altLang="en-US" smtClean="0"/>
              <a:t>7</a:t>
            </a:fld>
            <a:endParaRPr lang="zh-CN" altLang="en-US"/>
          </a:p>
        </p:txBody>
      </p:sp>
    </p:spTree>
    <p:extLst>
      <p:ext uri="{BB962C8B-B14F-4D97-AF65-F5344CB8AC3E}">
        <p14:creationId xmlns:p14="http://schemas.microsoft.com/office/powerpoint/2010/main" val="2197338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comes the definition of our two concepts, label-wise margin and instance-wise margin.</a:t>
            </a:r>
          </a:p>
          <a:p>
            <a:r>
              <a:rPr lang="en-US" altLang="zh-CN" dirty="0"/>
              <a:t>First, Margin is the minimum difference between the predictions of a positive and a negative label</a:t>
            </a:r>
          </a:p>
          <a:p>
            <a:endParaRPr lang="en-US" altLang="zh-CN" dirty="0"/>
          </a:p>
          <a:p>
            <a:r>
              <a:rPr lang="en-US" altLang="zh-CN" dirty="0"/>
              <a:t>Label-wise margin is the margin defined on each instance, between positive and negative labels.</a:t>
            </a:r>
          </a:p>
          <a:p>
            <a:r>
              <a:rPr lang="en-US" altLang="zh-CN" dirty="0"/>
              <a:t>For example, on the label matrix and the according prediction matrix, the minimum difference on the first instance is between 0.9 and 0.3</a:t>
            </a:r>
            <a:endParaRPr lang="zh-CN" altLang="en-US" dirty="0"/>
          </a:p>
        </p:txBody>
      </p:sp>
      <p:sp>
        <p:nvSpPr>
          <p:cNvPr id="4" name="灯片编号占位符 3"/>
          <p:cNvSpPr>
            <a:spLocks noGrp="1"/>
          </p:cNvSpPr>
          <p:nvPr>
            <p:ph type="sldNum" sz="quarter" idx="10"/>
          </p:nvPr>
        </p:nvSpPr>
        <p:spPr/>
        <p:txBody>
          <a:bodyPr/>
          <a:lstStyle/>
          <a:p>
            <a:fld id="{1B293EC8-F060-4769-B52C-0ACEE797F7D2}" type="slidenum">
              <a:rPr lang="zh-CN" altLang="en-US" smtClean="0"/>
              <a:t>8</a:t>
            </a:fld>
            <a:endParaRPr lang="zh-CN" altLang="en-US"/>
          </a:p>
        </p:txBody>
      </p:sp>
    </p:spTree>
    <p:extLst>
      <p:ext uri="{BB962C8B-B14F-4D97-AF65-F5344CB8AC3E}">
        <p14:creationId xmlns:p14="http://schemas.microsoft.com/office/powerpoint/2010/main" val="3475757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Similarly, we define the instance-wise margin. On the first label, the minimum difference is between 0.8 and 0.7, so the instance-wise margin on the first label is 0.1</a:t>
            </a:r>
          </a:p>
          <a:p>
            <a:endParaRPr lang="en-US" altLang="zh-CN" dirty="0"/>
          </a:p>
          <a:p>
            <a:r>
              <a:rPr lang="en-US" altLang="zh-CN" dirty="0"/>
              <a:t>That’s the definition of label-wise and instance-wise margin</a:t>
            </a:r>
          </a:p>
          <a:p>
            <a:endParaRPr lang="zh-CN" altLang="en-US" dirty="0"/>
          </a:p>
        </p:txBody>
      </p:sp>
      <p:sp>
        <p:nvSpPr>
          <p:cNvPr id="4" name="灯片编号占位符 3"/>
          <p:cNvSpPr>
            <a:spLocks noGrp="1"/>
          </p:cNvSpPr>
          <p:nvPr>
            <p:ph type="sldNum" sz="quarter" idx="10"/>
          </p:nvPr>
        </p:nvSpPr>
        <p:spPr/>
        <p:txBody>
          <a:bodyPr/>
          <a:lstStyle/>
          <a:p>
            <a:fld id="{1B293EC8-F060-4769-B52C-0ACEE797F7D2}" type="slidenum">
              <a:rPr lang="zh-CN" altLang="en-US" smtClean="0"/>
              <a:t>9</a:t>
            </a:fld>
            <a:endParaRPr lang="zh-CN" altLang="en-US"/>
          </a:p>
        </p:txBody>
      </p:sp>
    </p:spTree>
    <p:extLst>
      <p:ext uri="{BB962C8B-B14F-4D97-AF65-F5344CB8AC3E}">
        <p14:creationId xmlns:p14="http://schemas.microsoft.com/office/powerpoint/2010/main" val="4211626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E35FF3A-9638-4BAA-9CD2-53929CC3CDD1}" type="datetimeFigureOut">
              <a:rPr lang="zh-CN" altLang="en-US" smtClean="0"/>
              <a:t>2018/8/14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10A2FBE-9154-4A64-8B64-7CA9A45D182B}" type="slidenum">
              <a:rPr lang="zh-CN" altLang="en-US" smtClean="0"/>
              <a:t>‹#›</a:t>
            </a:fld>
            <a:endParaRPr lang="zh-CN" altLang="en-US"/>
          </a:p>
        </p:txBody>
      </p:sp>
    </p:spTree>
    <p:extLst>
      <p:ext uri="{BB962C8B-B14F-4D97-AF65-F5344CB8AC3E}">
        <p14:creationId xmlns:p14="http://schemas.microsoft.com/office/powerpoint/2010/main" val="2483029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E35FF3A-9638-4BAA-9CD2-53929CC3CDD1}" type="datetimeFigureOut">
              <a:rPr lang="zh-CN" altLang="en-US" smtClean="0"/>
              <a:t>2018/8/14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10A2FBE-9154-4A64-8B64-7CA9A45D182B}" type="slidenum">
              <a:rPr lang="zh-CN" altLang="en-US" smtClean="0"/>
              <a:t>‹#›</a:t>
            </a:fld>
            <a:endParaRPr lang="zh-CN" altLang="en-US"/>
          </a:p>
        </p:txBody>
      </p:sp>
    </p:spTree>
    <p:extLst>
      <p:ext uri="{BB962C8B-B14F-4D97-AF65-F5344CB8AC3E}">
        <p14:creationId xmlns:p14="http://schemas.microsoft.com/office/powerpoint/2010/main" val="534552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E35FF3A-9638-4BAA-9CD2-53929CC3CDD1}" type="datetimeFigureOut">
              <a:rPr lang="zh-CN" altLang="en-US" smtClean="0"/>
              <a:t>2018/8/14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10A2FBE-9154-4A64-8B64-7CA9A45D182B}" type="slidenum">
              <a:rPr lang="zh-CN" altLang="en-US" smtClean="0"/>
              <a:t>‹#›</a:t>
            </a:fld>
            <a:endParaRPr lang="zh-CN" altLang="en-US"/>
          </a:p>
        </p:txBody>
      </p:sp>
    </p:spTree>
    <p:extLst>
      <p:ext uri="{BB962C8B-B14F-4D97-AF65-F5344CB8AC3E}">
        <p14:creationId xmlns:p14="http://schemas.microsoft.com/office/powerpoint/2010/main" val="2527089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E35FF3A-9638-4BAA-9CD2-53929CC3CDD1}" type="datetimeFigureOut">
              <a:rPr lang="zh-CN" altLang="en-US" smtClean="0"/>
              <a:t>2018/8/14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10A2FBE-9154-4A64-8B64-7CA9A45D182B}" type="slidenum">
              <a:rPr lang="zh-CN" altLang="en-US" smtClean="0"/>
              <a:t>‹#›</a:t>
            </a:fld>
            <a:endParaRPr lang="zh-CN" altLang="en-US"/>
          </a:p>
        </p:txBody>
      </p:sp>
    </p:spTree>
    <p:extLst>
      <p:ext uri="{BB962C8B-B14F-4D97-AF65-F5344CB8AC3E}">
        <p14:creationId xmlns:p14="http://schemas.microsoft.com/office/powerpoint/2010/main" val="3196609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FE35FF3A-9638-4BAA-9CD2-53929CC3CDD1}" type="datetimeFigureOut">
              <a:rPr lang="zh-CN" altLang="en-US" smtClean="0"/>
              <a:t>2018/8/14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10A2FBE-9154-4A64-8B64-7CA9A45D182B}" type="slidenum">
              <a:rPr lang="zh-CN" altLang="en-US" smtClean="0"/>
              <a:t>‹#›</a:t>
            </a:fld>
            <a:endParaRPr lang="zh-CN" altLang="en-US"/>
          </a:p>
        </p:txBody>
      </p:sp>
    </p:spTree>
    <p:extLst>
      <p:ext uri="{BB962C8B-B14F-4D97-AF65-F5344CB8AC3E}">
        <p14:creationId xmlns:p14="http://schemas.microsoft.com/office/powerpoint/2010/main" val="3125924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E35FF3A-9638-4BAA-9CD2-53929CC3CDD1}" type="datetimeFigureOut">
              <a:rPr lang="zh-CN" altLang="en-US" smtClean="0"/>
              <a:t>2018/8/14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10A2FBE-9154-4A64-8B64-7CA9A45D182B}" type="slidenum">
              <a:rPr lang="zh-CN" altLang="en-US" smtClean="0"/>
              <a:t>‹#›</a:t>
            </a:fld>
            <a:endParaRPr lang="zh-CN" altLang="en-US"/>
          </a:p>
        </p:txBody>
      </p:sp>
    </p:spTree>
    <p:extLst>
      <p:ext uri="{BB962C8B-B14F-4D97-AF65-F5344CB8AC3E}">
        <p14:creationId xmlns:p14="http://schemas.microsoft.com/office/powerpoint/2010/main" val="419256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E35FF3A-9638-4BAA-9CD2-53929CC3CDD1}" type="datetimeFigureOut">
              <a:rPr lang="zh-CN" altLang="en-US" smtClean="0"/>
              <a:t>2018/8/14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10A2FBE-9154-4A64-8B64-7CA9A45D182B}" type="slidenum">
              <a:rPr lang="zh-CN" altLang="en-US" smtClean="0"/>
              <a:t>‹#›</a:t>
            </a:fld>
            <a:endParaRPr lang="zh-CN" altLang="en-US"/>
          </a:p>
        </p:txBody>
      </p:sp>
    </p:spTree>
    <p:extLst>
      <p:ext uri="{BB962C8B-B14F-4D97-AF65-F5344CB8AC3E}">
        <p14:creationId xmlns:p14="http://schemas.microsoft.com/office/powerpoint/2010/main" val="1762848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E35FF3A-9638-4BAA-9CD2-53929CC3CDD1}" type="datetimeFigureOut">
              <a:rPr lang="zh-CN" altLang="en-US" smtClean="0"/>
              <a:t>2018/8/14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10A2FBE-9154-4A64-8B64-7CA9A45D182B}" type="slidenum">
              <a:rPr lang="zh-CN" altLang="en-US" smtClean="0"/>
              <a:t>‹#›</a:t>
            </a:fld>
            <a:endParaRPr lang="zh-CN" altLang="en-US"/>
          </a:p>
        </p:txBody>
      </p:sp>
    </p:spTree>
    <p:extLst>
      <p:ext uri="{BB962C8B-B14F-4D97-AF65-F5344CB8AC3E}">
        <p14:creationId xmlns:p14="http://schemas.microsoft.com/office/powerpoint/2010/main" val="1538376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5FF3A-9638-4BAA-9CD2-53929CC3CDD1}" type="datetimeFigureOut">
              <a:rPr lang="zh-CN" altLang="en-US" smtClean="0"/>
              <a:t>2018/8/14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10A2FBE-9154-4A64-8B64-7CA9A45D182B}" type="slidenum">
              <a:rPr lang="zh-CN" altLang="en-US" smtClean="0"/>
              <a:t>‹#›</a:t>
            </a:fld>
            <a:endParaRPr lang="zh-CN" altLang="en-US"/>
          </a:p>
        </p:txBody>
      </p:sp>
    </p:spTree>
    <p:extLst>
      <p:ext uri="{BB962C8B-B14F-4D97-AF65-F5344CB8AC3E}">
        <p14:creationId xmlns:p14="http://schemas.microsoft.com/office/powerpoint/2010/main" val="406101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E35FF3A-9638-4BAA-9CD2-53929CC3CDD1}" type="datetimeFigureOut">
              <a:rPr lang="zh-CN" altLang="en-US" smtClean="0"/>
              <a:t>2018/8/14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10A2FBE-9154-4A64-8B64-7CA9A45D182B}" type="slidenum">
              <a:rPr lang="zh-CN" altLang="en-US" smtClean="0"/>
              <a:t>‹#›</a:t>
            </a:fld>
            <a:endParaRPr lang="zh-CN" altLang="en-US"/>
          </a:p>
        </p:txBody>
      </p:sp>
    </p:spTree>
    <p:extLst>
      <p:ext uri="{BB962C8B-B14F-4D97-AF65-F5344CB8AC3E}">
        <p14:creationId xmlns:p14="http://schemas.microsoft.com/office/powerpoint/2010/main" val="1118621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E35FF3A-9638-4BAA-9CD2-53929CC3CDD1}" type="datetimeFigureOut">
              <a:rPr lang="zh-CN" altLang="en-US" smtClean="0"/>
              <a:t>2018/8/14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10A2FBE-9154-4A64-8B64-7CA9A45D182B}" type="slidenum">
              <a:rPr lang="zh-CN" altLang="en-US" smtClean="0"/>
              <a:t>‹#›</a:t>
            </a:fld>
            <a:endParaRPr lang="zh-CN" altLang="en-US"/>
          </a:p>
        </p:txBody>
      </p:sp>
    </p:spTree>
    <p:extLst>
      <p:ext uri="{BB962C8B-B14F-4D97-AF65-F5344CB8AC3E}">
        <p14:creationId xmlns:p14="http://schemas.microsoft.com/office/powerpoint/2010/main" val="148455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5FF3A-9638-4BAA-9CD2-53929CC3CDD1}" type="datetimeFigureOut">
              <a:rPr lang="zh-CN" altLang="en-US" smtClean="0"/>
              <a:t>2018/8/14</a:t>
            </a:fld>
            <a:endParaRPr lang="zh-CN" alt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A2FBE-9154-4A64-8B64-7CA9A45D182B}" type="slidenum">
              <a:rPr lang="zh-CN" altLang="en-US" smtClean="0"/>
              <a:t>‹#›</a:t>
            </a:fld>
            <a:endParaRPr lang="zh-CN" altLang="en-US"/>
          </a:p>
        </p:txBody>
      </p:sp>
    </p:spTree>
    <p:extLst>
      <p:ext uri="{BB962C8B-B14F-4D97-AF65-F5344CB8AC3E}">
        <p14:creationId xmlns:p14="http://schemas.microsoft.com/office/powerpoint/2010/main" val="851508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github.com/YuriWu/LIMO"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881444"/>
            <a:ext cx="12192000" cy="2387600"/>
          </a:xfrm>
        </p:spPr>
        <p:txBody>
          <a:bodyPr>
            <a:noAutofit/>
          </a:bodyPr>
          <a:lstStyle/>
          <a:p>
            <a:r>
              <a:rPr lang="en-US" altLang="zh-CN" sz="4400" dirty="0">
                <a:latin typeface="Helvetica" panose="020B0604020202020204" pitchFamily="34" charset="0"/>
                <a:cs typeface="Helvetica" panose="020B0604020202020204" pitchFamily="34" charset="0"/>
              </a:rPr>
              <a:t>A Unified View of </a:t>
            </a:r>
            <a:br>
              <a:rPr lang="en-US" altLang="zh-CN" sz="4400" dirty="0">
                <a:latin typeface="Helvetica" panose="020B0604020202020204" pitchFamily="34" charset="0"/>
                <a:cs typeface="Helvetica" panose="020B0604020202020204" pitchFamily="34" charset="0"/>
              </a:rPr>
            </a:br>
            <a:r>
              <a:rPr lang="en-US" altLang="zh-CN" sz="4400" dirty="0">
                <a:latin typeface="Helvetica" panose="020B0604020202020204" pitchFamily="34" charset="0"/>
                <a:cs typeface="Helvetica" panose="020B0604020202020204" pitchFamily="34" charset="0"/>
              </a:rPr>
              <a:t>Multi-Label Performance Measures</a:t>
            </a:r>
            <a:endParaRPr lang="zh-CN" altLang="en-US" sz="1800" dirty="0">
              <a:latin typeface="Helvetica" panose="020B0604020202020204" pitchFamily="34" charset="0"/>
              <a:cs typeface="Helvetica" panose="020B0604020202020204" pitchFamily="34" charset="0"/>
            </a:endParaRPr>
          </a:p>
        </p:txBody>
      </p:sp>
      <p:sp>
        <p:nvSpPr>
          <p:cNvPr id="5" name="副标题 2"/>
          <p:cNvSpPr txBox="1">
            <a:spLocks/>
          </p:cNvSpPr>
          <p:nvPr/>
        </p:nvSpPr>
        <p:spPr>
          <a:xfrm>
            <a:off x="3712922" y="3374166"/>
            <a:ext cx="4296261" cy="778801"/>
          </a:xfrm>
          <a:prstGeom prst="rect">
            <a:avLst/>
          </a:prstGeom>
        </p:spPr>
        <p:txBody>
          <a:bodyPr vert="horz" lIns="91440" tIns="45720" rIns="91440" bIns="45720" rtlCol="0">
            <a:normAutofit/>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2000" dirty="0">
                <a:latin typeface="Helvetica" panose="020B0604020202020204" pitchFamily="34" charset="0"/>
                <a:cs typeface="Helvetica" panose="020B0604020202020204" pitchFamily="34" charset="0"/>
              </a:rPr>
              <a:t>Xi-Zhu Wu, </a:t>
            </a:r>
            <a:r>
              <a:rPr lang="en-US" altLang="zh-CN" sz="2000" dirty="0" err="1">
                <a:latin typeface="Helvetica" panose="020B0604020202020204" pitchFamily="34" charset="0"/>
                <a:cs typeface="Helvetica" panose="020B0604020202020204" pitchFamily="34" charset="0"/>
              </a:rPr>
              <a:t>Zhi</a:t>
            </a:r>
            <a:r>
              <a:rPr lang="en-US" altLang="zh-CN" sz="2000" dirty="0">
                <a:latin typeface="Helvetica" panose="020B0604020202020204" pitchFamily="34" charset="0"/>
                <a:cs typeface="Helvetica" panose="020B0604020202020204" pitchFamily="34" charset="0"/>
              </a:rPr>
              <a:t>-Hua Zhou</a:t>
            </a:r>
          </a:p>
          <a:p>
            <a:r>
              <a:rPr lang="en-US" altLang="zh-CN" sz="2000" dirty="0">
                <a:latin typeface="Helvetica" panose="020B0604020202020204" pitchFamily="34" charset="0"/>
                <a:cs typeface="Helvetica" panose="020B0604020202020204" pitchFamily="34" charset="0"/>
              </a:rPr>
              <a:t>LAMDA Group, Nanjing University</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3422" y="4258089"/>
            <a:ext cx="1630626" cy="728945"/>
          </a:xfrm>
          <a:prstGeom prst="rect">
            <a:avLst/>
          </a:prstGeom>
        </p:spPr>
      </p:pic>
      <p:pic>
        <p:nvPicPr>
          <p:cNvPr id="8" name="Picture 2" descr="C:\Users\yuy\Pictures\njulogo.png">
            <a:extLst>
              <a:ext uri="{FF2B5EF4-FFF2-40B4-BE49-F238E27FC236}">
                <a16:creationId xmlns:a16="http://schemas.microsoft.com/office/drawing/2014/main" id="{BCDD417D-CF21-49D7-8EC4-052B224F3A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r="81322" b="21454"/>
          <a:stretch>
            <a:fillRect/>
          </a:stretch>
        </p:blipFill>
        <p:spPr bwMode="auto">
          <a:xfrm>
            <a:off x="6304547" y="4051053"/>
            <a:ext cx="836003" cy="114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74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内容占位符 1">
            <a:extLst>
              <a:ext uri="{FF2B5EF4-FFF2-40B4-BE49-F238E27FC236}">
                <a16:creationId xmlns:a16="http://schemas.microsoft.com/office/drawing/2014/main" id="{5BCD4684-1121-4D55-AE3C-BA1CFCBF0CF1}"/>
              </a:ext>
            </a:extLst>
          </p:cNvPr>
          <p:cNvSpPr txBox="1">
            <a:spLocks/>
          </p:cNvSpPr>
          <p:nvPr/>
        </p:nvSpPr>
        <p:spPr>
          <a:xfrm>
            <a:off x="392359" y="588737"/>
            <a:ext cx="10515600" cy="3498556"/>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CN" sz="4000" dirty="0"/>
          </a:p>
          <a:p>
            <a:pPr marL="0" indent="0">
              <a:buNone/>
            </a:pPr>
            <a:r>
              <a:rPr lang="en-US" altLang="zh-CN" sz="4000" dirty="0"/>
              <a:t>A prediction function </a:t>
            </a:r>
            <a:r>
              <a:rPr lang="en-US" altLang="zh-CN" sz="4000" i="1" dirty="0"/>
              <a:t>F</a:t>
            </a:r>
            <a:r>
              <a:rPr lang="en-US" altLang="zh-CN" sz="4000" dirty="0"/>
              <a:t> can:</a:t>
            </a:r>
          </a:p>
          <a:p>
            <a:endParaRPr lang="en-US" altLang="zh-CN" sz="4000" dirty="0"/>
          </a:p>
          <a:p>
            <a:endParaRPr lang="en-US" altLang="zh-CN" sz="4000" dirty="0"/>
          </a:p>
        </p:txBody>
      </p:sp>
      <p:sp>
        <p:nvSpPr>
          <p:cNvPr id="38" name="内容占位符 1">
            <a:extLst>
              <a:ext uri="{FF2B5EF4-FFF2-40B4-BE49-F238E27FC236}">
                <a16:creationId xmlns:a16="http://schemas.microsoft.com/office/drawing/2014/main" id="{51DD85A0-75C7-492A-B45B-490A4CEB00EC}"/>
              </a:ext>
            </a:extLst>
          </p:cNvPr>
          <p:cNvSpPr txBox="1">
            <a:spLocks/>
          </p:cNvSpPr>
          <p:nvPr/>
        </p:nvSpPr>
        <p:spPr>
          <a:xfrm>
            <a:off x="793572" y="794664"/>
            <a:ext cx="10515600" cy="3498556"/>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CN" dirty="0"/>
          </a:p>
          <a:p>
            <a:endParaRPr lang="en-US" altLang="zh-CN" dirty="0"/>
          </a:p>
          <a:p>
            <a:endParaRPr lang="en-US" altLang="zh-CN" dirty="0"/>
          </a:p>
        </p:txBody>
      </p:sp>
      <p:grpSp>
        <p:nvGrpSpPr>
          <p:cNvPr id="21" name="组合 20">
            <a:extLst>
              <a:ext uri="{FF2B5EF4-FFF2-40B4-BE49-F238E27FC236}">
                <a16:creationId xmlns:a16="http://schemas.microsoft.com/office/drawing/2014/main" id="{ED8BF2BF-7A3A-4DE5-9AE2-51A25AC9DBA2}"/>
              </a:ext>
            </a:extLst>
          </p:cNvPr>
          <p:cNvGrpSpPr/>
          <p:nvPr/>
        </p:nvGrpSpPr>
        <p:grpSpPr>
          <a:xfrm>
            <a:off x="4669629" y="2894647"/>
            <a:ext cx="1973179" cy="1901372"/>
            <a:chOff x="9526977" y="4326393"/>
            <a:chExt cx="1973179" cy="1901372"/>
          </a:xfrm>
        </p:grpSpPr>
        <p:sp>
          <p:nvSpPr>
            <p:cNvPr id="22" name="流程图: 过程 21">
              <a:extLst>
                <a:ext uri="{FF2B5EF4-FFF2-40B4-BE49-F238E27FC236}">
                  <a16:creationId xmlns:a16="http://schemas.microsoft.com/office/drawing/2014/main" id="{7BDB2AAB-FDB4-4110-BF03-216A3EE989A4}"/>
                </a:ext>
              </a:extLst>
            </p:cNvPr>
            <p:cNvSpPr/>
            <p:nvPr/>
          </p:nvSpPr>
          <p:spPr>
            <a:xfrm>
              <a:off x="9526977" y="4326393"/>
              <a:ext cx="1973179" cy="1901372"/>
            </a:xfrm>
            <a:prstGeom prst="flowChart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44B0D7FE-3513-44D1-9948-39115958ED59}"/>
                </a:ext>
              </a:extLst>
            </p:cNvPr>
            <p:cNvSpPr/>
            <p:nvPr/>
          </p:nvSpPr>
          <p:spPr>
            <a:xfrm>
              <a:off x="10098260" y="4729557"/>
              <a:ext cx="212556" cy="21255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110EDCB1-172A-429C-80EA-BC710D79CDEC}"/>
                </a:ext>
              </a:extLst>
            </p:cNvPr>
            <p:cNvSpPr/>
            <p:nvPr/>
          </p:nvSpPr>
          <p:spPr>
            <a:xfrm>
              <a:off x="10098260" y="5153081"/>
              <a:ext cx="212556" cy="21255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4BB6FD9C-99C1-4DEB-9CFE-09DFE8D9C85E}"/>
                </a:ext>
              </a:extLst>
            </p:cNvPr>
            <p:cNvSpPr/>
            <p:nvPr/>
          </p:nvSpPr>
          <p:spPr>
            <a:xfrm>
              <a:off x="10098260" y="4340139"/>
              <a:ext cx="212556" cy="21255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箭头连接符 25">
              <a:extLst>
                <a:ext uri="{FF2B5EF4-FFF2-40B4-BE49-F238E27FC236}">
                  <a16:creationId xmlns:a16="http://schemas.microsoft.com/office/drawing/2014/main" id="{5D6C403C-3EB3-4072-BE7F-C92AA59A4C43}"/>
                </a:ext>
              </a:extLst>
            </p:cNvPr>
            <p:cNvCxnSpPr>
              <a:stCxn id="23" idx="4"/>
              <a:endCxn id="24" idx="0"/>
            </p:cNvCxnSpPr>
            <p:nvPr/>
          </p:nvCxnSpPr>
          <p:spPr>
            <a:xfrm>
              <a:off x="10204538" y="4942113"/>
              <a:ext cx="0" cy="210968"/>
            </a:xfrm>
            <a:prstGeom prst="straightConnector1">
              <a:avLst/>
            </a:prstGeom>
            <a:ln w="22225">
              <a:solidFill>
                <a:schemeClr val="accent5">
                  <a:lumMod val="60000"/>
                  <a:lumOff val="40000"/>
                </a:schemeClr>
              </a:solidFill>
              <a:headEnd type="none" w="med" len="sm"/>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AB2CFEBB-BAFD-4DF8-B6DB-6A90906A6871}"/>
                </a:ext>
              </a:extLst>
            </p:cNvPr>
            <p:cNvCxnSpPr>
              <a:stCxn id="23" idx="0"/>
              <a:endCxn id="25" idx="4"/>
            </p:cNvCxnSpPr>
            <p:nvPr/>
          </p:nvCxnSpPr>
          <p:spPr>
            <a:xfrm flipV="1">
              <a:off x="10204538" y="4552695"/>
              <a:ext cx="0" cy="176862"/>
            </a:xfrm>
            <a:prstGeom prst="straightConnector1">
              <a:avLst/>
            </a:prstGeom>
            <a:ln w="22225">
              <a:solidFill>
                <a:schemeClr val="accent5">
                  <a:lumMod val="60000"/>
                  <a:lumOff val="40000"/>
                </a:schemeClr>
              </a:solidFill>
              <a:headEnd type="none" w="med" len="sm"/>
              <a:tailEnd type="triangle" w="med" len="med"/>
            </a:ln>
          </p:spPr>
          <p:style>
            <a:lnRef idx="1">
              <a:schemeClr val="accent1"/>
            </a:lnRef>
            <a:fillRef idx="0">
              <a:schemeClr val="accent1"/>
            </a:fillRef>
            <a:effectRef idx="0">
              <a:schemeClr val="accent1"/>
            </a:effectRef>
            <a:fontRef idx="minor">
              <a:schemeClr val="tx1"/>
            </a:fontRef>
          </p:style>
        </p:cxnSp>
        <p:sp>
          <p:nvSpPr>
            <p:cNvPr id="28" name="椭圆 27">
              <a:extLst>
                <a:ext uri="{FF2B5EF4-FFF2-40B4-BE49-F238E27FC236}">
                  <a16:creationId xmlns:a16="http://schemas.microsoft.com/office/drawing/2014/main" id="{51E26BA8-E349-47FD-AA11-DC7EF64FFEB2}"/>
                </a:ext>
              </a:extLst>
            </p:cNvPr>
            <p:cNvSpPr/>
            <p:nvPr/>
          </p:nvSpPr>
          <p:spPr>
            <a:xfrm>
              <a:off x="10507507" y="5273170"/>
              <a:ext cx="212556" cy="21255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611641DD-B03B-49E6-A831-BB019C8B6574}"/>
                </a:ext>
              </a:extLst>
            </p:cNvPr>
            <p:cNvSpPr/>
            <p:nvPr/>
          </p:nvSpPr>
          <p:spPr>
            <a:xfrm>
              <a:off x="10507507" y="5696694"/>
              <a:ext cx="212556" cy="21255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82676B4A-6AFF-41F0-BA3C-47B7E8DDE4C1}"/>
                </a:ext>
              </a:extLst>
            </p:cNvPr>
            <p:cNvSpPr/>
            <p:nvPr/>
          </p:nvSpPr>
          <p:spPr>
            <a:xfrm>
              <a:off x="10507507" y="4534848"/>
              <a:ext cx="212556" cy="21255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箭头连接符 30">
              <a:extLst>
                <a:ext uri="{FF2B5EF4-FFF2-40B4-BE49-F238E27FC236}">
                  <a16:creationId xmlns:a16="http://schemas.microsoft.com/office/drawing/2014/main" id="{1A70DCFA-EFDA-4E07-804A-85B8054122A6}"/>
                </a:ext>
              </a:extLst>
            </p:cNvPr>
            <p:cNvCxnSpPr>
              <a:stCxn id="28" idx="4"/>
              <a:endCxn id="29" idx="0"/>
            </p:cNvCxnSpPr>
            <p:nvPr/>
          </p:nvCxnSpPr>
          <p:spPr>
            <a:xfrm>
              <a:off x="10613785" y="5485726"/>
              <a:ext cx="0" cy="210968"/>
            </a:xfrm>
            <a:prstGeom prst="straightConnector1">
              <a:avLst/>
            </a:prstGeom>
            <a:ln w="22225">
              <a:solidFill>
                <a:schemeClr val="accent5">
                  <a:lumMod val="60000"/>
                  <a:lumOff val="40000"/>
                </a:schemeClr>
              </a:solidFill>
              <a:headEnd type="none" w="med" len="sm"/>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D23B247E-C726-40FD-ABC5-B896F230596B}"/>
                </a:ext>
              </a:extLst>
            </p:cNvPr>
            <p:cNvCxnSpPr>
              <a:stCxn id="28" idx="0"/>
              <a:endCxn id="30" idx="4"/>
            </p:cNvCxnSpPr>
            <p:nvPr/>
          </p:nvCxnSpPr>
          <p:spPr>
            <a:xfrm flipV="1">
              <a:off x="10613785" y="4747404"/>
              <a:ext cx="0" cy="525766"/>
            </a:xfrm>
            <a:prstGeom prst="straightConnector1">
              <a:avLst/>
            </a:prstGeom>
            <a:ln w="22225">
              <a:solidFill>
                <a:schemeClr val="accent5">
                  <a:lumMod val="60000"/>
                  <a:lumOff val="40000"/>
                </a:schemeClr>
              </a:solidFill>
              <a:headEnd type="none" w="med" len="sm"/>
              <a:tailEnd type="triangle" w="med" len="med"/>
            </a:ln>
          </p:spPr>
          <p:style>
            <a:lnRef idx="1">
              <a:schemeClr val="accent1"/>
            </a:lnRef>
            <a:fillRef idx="0">
              <a:schemeClr val="accent1"/>
            </a:fillRef>
            <a:effectRef idx="0">
              <a:schemeClr val="accent1"/>
            </a:effectRef>
            <a:fontRef idx="minor">
              <a:schemeClr val="tx1"/>
            </a:fontRef>
          </p:style>
        </p:cxnSp>
        <p:sp>
          <p:nvSpPr>
            <p:cNvPr id="33" name="椭圆 32">
              <a:extLst>
                <a:ext uri="{FF2B5EF4-FFF2-40B4-BE49-F238E27FC236}">
                  <a16:creationId xmlns:a16="http://schemas.microsoft.com/office/drawing/2014/main" id="{C9A81A9E-8E09-42C0-8A62-52946BD15880}"/>
                </a:ext>
              </a:extLst>
            </p:cNvPr>
            <p:cNvSpPr/>
            <p:nvPr/>
          </p:nvSpPr>
          <p:spPr>
            <a:xfrm>
              <a:off x="11129309" y="4844087"/>
              <a:ext cx="212556" cy="21255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AC13E434-5195-4DA0-9AB0-8074E27573AD}"/>
                </a:ext>
              </a:extLst>
            </p:cNvPr>
            <p:cNvSpPr/>
            <p:nvPr/>
          </p:nvSpPr>
          <p:spPr>
            <a:xfrm>
              <a:off x="11129309" y="5475260"/>
              <a:ext cx="212556" cy="21255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079DE87C-E1E8-40CE-AD3E-550B7857B7AD}"/>
                </a:ext>
              </a:extLst>
            </p:cNvPr>
            <p:cNvSpPr/>
            <p:nvPr/>
          </p:nvSpPr>
          <p:spPr>
            <a:xfrm>
              <a:off x="11129309" y="4454669"/>
              <a:ext cx="212556" cy="21255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箭头连接符 40">
              <a:extLst>
                <a:ext uri="{FF2B5EF4-FFF2-40B4-BE49-F238E27FC236}">
                  <a16:creationId xmlns:a16="http://schemas.microsoft.com/office/drawing/2014/main" id="{1ECBDE03-B25D-4603-B61E-C9C6C9CED7EF}"/>
                </a:ext>
              </a:extLst>
            </p:cNvPr>
            <p:cNvCxnSpPr>
              <a:stCxn id="33" idx="4"/>
              <a:endCxn id="37" idx="0"/>
            </p:cNvCxnSpPr>
            <p:nvPr/>
          </p:nvCxnSpPr>
          <p:spPr>
            <a:xfrm>
              <a:off x="11235587" y="5056643"/>
              <a:ext cx="0" cy="418617"/>
            </a:xfrm>
            <a:prstGeom prst="straightConnector1">
              <a:avLst/>
            </a:prstGeom>
            <a:ln w="22225">
              <a:solidFill>
                <a:schemeClr val="accent5">
                  <a:lumMod val="60000"/>
                  <a:lumOff val="40000"/>
                </a:schemeClr>
              </a:solidFill>
              <a:headEnd type="none" w="med" len="sm"/>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9854981E-42B1-4901-8854-199760574D0A}"/>
                </a:ext>
              </a:extLst>
            </p:cNvPr>
            <p:cNvCxnSpPr>
              <a:stCxn id="33" idx="0"/>
              <a:endCxn id="40" idx="4"/>
            </p:cNvCxnSpPr>
            <p:nvPr/>
          </p:nvCxnSpPr>
          <p:spPr>
            <a:xfrm flipV="1">
              <a:off x="11235587" y="4667225"/>
              <a:ext cx="0" cy="176862"/>
            </a:xfrm>
            <a:prstGeom prst="straightConnector1">
              <a:avLst/>
            </a:prstGeom>
            <a:ln w="22225">
              <a:solidFill>
                <a:schemeClr val="accent5">
                  <a:lumMod val="60000"/>
                  <a:lumOff val="40000"/>
                </a:schemeClr>
              </a:solidFill>
              <a:headEnd type="none" w="med" len="sm"/>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3" name="组合 42">
            <a:extLst>
              <a:ext uri="{FF2B5EF4-FFF2-40B4-BE49-F238E27FC236}">
                <a16:creationId xmlns:a16="http://schemas.microsoft.com/office/drawing/2014/main" id="{90D0C31B-DA15-400B-BCDC-78B060CF56B1}"/>
              </a:ext>
            </a:extLst>
          </p:cNvPr>
          <p:cNvGrpSpPr/>
          <p:nvPr/>
        </p:nvGrpSpPr>
        <p:grpSpPr>
          <a:xfrm>
            <a:off x="1141637" y="2862063"/>
            <a:ext cx="1973179" cy="1901372"/>
            <a:chOff x="4982597" y="4202395"/>
            <a:chExt cx="1973179" cy="1901372"/>
          </a:xfrm>
        </p:grpSpPr>
        <p:sp>
          <p:nvSpPr>
            <p:cNvPr id="44" name="流程图: 过程 43">
              <a:extLst>
                <a:ext uri="{FF2B5EF4-FFF2-40B4-BE49-F238E27FC236}">
                  <a16:creationId xmlns:a16="http://schemas.microsoft.com/office/drawing/2014/main" id="{4E093F0B-DB9D-4546-A945-BE62EC99E129}"/>
                </a:ext>
              </a:extLst>
            </p:cNvPr>
            <p:cNvSpPr/>
            <p:nvPr/>
          </p:nvSpPr>
          <p:spPr>
            <a:xfrm>
              <a:off x="4982597" y="4202395"/>
              <a:ext cx="1973179" cy="1901372"/>
            </a:xfrm>
            <a:prstGeom prst="flowChart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28A5EB54-CFFE-40B2-88CE-397BF991251F}"/>
                </a:ext>
              </a:extLst>
            </p:cNvPr>
            <p:cNvSpPr/>
            <p:nvPr/>
          </p:nvSpPr>
          <p:spPr>
            <a:xfrm>
              <a:off x="5569072" y="4509121"/>
              <a:ext cx="212556" cy="21255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1FC87CB5-FB56-4951-9D38-B9CD0501456E}"/>
                </a:ext>
              </a:extLst>
            </p:cNvPr>
            <p:cNvSpPr/>
            <p:nvPr/>
          </p:nvSpPr>
          <p:spPr>
            <a:xfrm>
              <a:off x="6296208" y="4509121"/>
              <a:ext cx="212556" cy="21255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0510A4F1-EECF-4E0A-B7FC-582BB0618250}"/>
                </a:ext>
              </a:extLst>
            </p:cNvPr>
            <p:cNvSpPr/>
            <p:nvPr/>
          </p:nvSpPr>
          <p:spPr>
            <a:xfrm>
              <a:off x="5171258" y="4509121"/>
              <a:ext cx="212556" cy="21255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箭头连接符 47">
              <a:extLst>
                <a:ext uri="{FF2B5EF4-FFF2-40B4-BE49-F238E27FC236}">
                  <a16:creationId xmlns:a16="http://schemas.microsoft.com/office/drawing/2014/main" id="{91169465-4A28-4A30-8CE3-89004E98E698}"/>
                </a:ext>
              </a:extLst>
            </p:cNvPr>
            <p:cNvCxnSpPr>
              <a:endCxn id="46" idx="2"/>
            </p:cNvCxnSpPr>
            <p:nvPr/>
          </p:nvCxnSpPr>
          <p:spPr>
            <a:xfrm>
              <a:off x="5781628" y="4615399"/>
              <a:ext cx="514580" cy="0"/>
            </a:xfrm>
            <a:prstGeom prst="straightConnector1">
              <a:avLst/>
            </a:prstGeom>
            <a:ln w="22225">
              <a:solidFill>
                <a:schemeClr val="accent5">
                  <a:lumMod val="60000"/>
                  <a:lumOff val="40000"/>
                </a:schemeClr>
              </a:solidFill>
              <a:headEnd type="none" w="med" len="sm"/>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D727E5A1-DAA1-45AB-A6F9-5793CA471E67}"/>
                </a:ext>
              </a:extLst>
            </p:cNvPr>
            <p:cNvCxnSpPr>
              <a:stCxn id="45" idx="2"/>
              <a:endCxn id="47" idx="6"/>
            </p:cNvCxnSpPr>
            <p:nvPr/>
          </p:nvCxnSpPr>
          <p:spPr>
            <a:xfrm flipH="1">
              <a:off x="5383814" y="4615399"/>
              <a:ext cx="185258" cy="0"/>
            </a:xfrm>
            <a:prstGeom prst="straightConnector1">
              <a:avLst/>
            </a:prstGeom>
            <a:ln w="22225">
              <a:solidFill>
                <a:schemeClr val="accent5">
                  <a:lumMod val="60000"/>
                  <a:lumOff val="40000"/>
                </a:schemeClr>
              </a:solidFill>
              <a:headEnd type="none" w="med" len="sm"/>
              <a:tailEnd type="triangle" w="med" len="med"/>
            </a:ln>
          </p:spPr>
          <p:style>
            <a:lnRef idx="1">
              <a:schemeClr val="accent1"/>
            </a:lnRef>
            <a:fillRef idx="0">
              <a:schemeClr val="accent1"/>
            </a:fillRef>
            <a:effectRef idx="0">
              <a:schemeClr val="accent1"/>
            </a:effectRef>
            <a:fontRef idx="minor">
              <a:schemeClr val="tx1"/>
            </a:fontRef>
          </p:style>
        </p:cxnSp>
        <p:sp>
          <p:nvSpPr>
            <p:cNvPr id="55" name="椭圆 54">
              <a:extLst>
                <a:ext uri="{FF2B5EF4-FFF2-40B4-BE49-F238E27FC236}">
                  <a16:creationId xmlns:a16="http://schemas.microsoft.com/office/drawing/2014/main" id="{C6BA95DB-DA26-410F-B50A-2954A368F584}"/>
                </a:ext>
              </a:extLst>
            </p:cNvPr>
            <p:cNvSpPr/>
            <p:nvPr/>
          </p:nvSpPr>
          <p:spPr>
            <a:xfrm>
              <a:off x="5885980" y="4835835"/>
              <a:ext cx="212556" cy="21255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34B6CE6D-9C88-48AB-872B-8339B06F24D8}"/>
                </a:ext>
              </a:extLst>
            </p:cNvPr>
            <p:cNvSpPr/>
            <p:nvPr/>
          </p:nvSpPr>
          <p:spPr>
            <a:xfrm>
              <a:off x="6457263" y="4835835"/>
              <a:ext cx="212556" cy="21255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DB18B2B7-E5EC-4B9B-811E-AD455877F491}"/>
                </a:ext>
              </a:extLst>
            </p:cNvPr>
            <p:cNvSpPr/>
            <p:nvPr/>
          </p:nvSpPr>
          <p:spPr>
            <a:xfrm>
              <a:off x="5488166" y="4835835"/>
              <a:ext cx="212556" cy="21255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箭头连接符 57">
              <a:extLst>
                <a:ext uri="{FF2B5EF4-FFF2-40B4-BE49-F238E27FC236}">
                  <a16:creationId xmlns:a16="http://schemas.microsoft.com/office/drawing/2014/main" id="{07F9FAFD-F4F6-4CBB-8EF6-26BB1ABB00A4}"/>
                </a:ext>
              </a:extLst>
            </p:cNvPr>
            <p:cNvCxnSpPr>
              <a:stCxn id="55" idx="6"/>
              <a:endCxn id="56" idx="2"/>
            </p:cNvCxnSpPr>
            <p:nvPr/>
          </p:nvCxnSpPr>
          <p:spPr>
            <a:xfrm>
              <a:off x="6098536" y="4942113"/>
              <a:ext cx="358727" cy="0"/>
            </a:xfrm>
            <a:prstGeom prst="straightConnector1">
              <a:avLst/>
            </a:prstGeom>
            <a:ln w="22225">
              <a:solidFill>
                <a:schemeClr val="accent5">
                  <a:lumMod val="60000"/>
                  <a:lumOff val="40000"/>
                </a:schemeClr>
              </a:solidFill>
              <a:headEnd type="none" w="med" len="sm"/>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直接箭头连接符 58">
              <a:extLst>
                <a:ext uri="{FF2B5EF4-FFF2-40B4-BE49-F238E27FC236}">
                  <a16:creationId xmlns:a16="http://schemas.microsoft.com/office/drawing/2014/main" id="{8915D97F-DC6E-4127-A65C-6C3D5BB8D76B}"/>
                </a:ext>
              </a:extLst>
            </p:cNvPr>
            <p:cNvCxnSpPr>
              <a:stCxn id="55" idx="2"/>
              <a:endCxn id="57" idx="6"/>
            </p:cNvCxnSpPr>
            <p:nvPr/>
          </p:nvCxnSpPr>
          <p:spPr>
            <a:xfrm flipH="1">
              <a:off x="5700722" y="4942113"/>
              <a:ext cx="185258" cy="0"/>
            </a:xfrm>
            <a:prstGeom prst="straightConnector1">
              <a:avLst/>
            </a:prstGeom>
            <a:ln w="22225">
              <a:solidFill>
                <a:schemeClr val="accent5">
                  <a:lumMod val="60000"/>
                  <a:lumOff val="40000"/>
                </a:schemeClr>
              </a:solidFill>
              <a:headEnd type="none" w="med" len="sm"/>
              <a:tailEnd type="triangle" w="med" len="med"/>
            </a:ln>
          </p:spPr>
          <p:style>
            <a:lnRef idx="1">
              <a:schemeClr val="accent1"/>
            </a:lnRef>
            <a:fillRef idx="0">
              <a:schemeClr val="accent1"/>
            </a:fillRef>
            <a:effectRef idx="0">
              <a:schemeClr val="accent1"/>
            </a:effectRef>
            <a:fontRef idx="minor">
              <a:schemeClr val="tx1"/>
            </a:fontRef>
          </p:style>
        </p:cxnSp>
        <p:sp>
          <p:nvSpPr>
            <p:cNvPr id="62" name="椭圆 61">
              <a:extLst>
                <a:ext uri="{FF2B5EF4-FFF2-40B4-BE49-F238E27FC236}">
                  <a16:creationId xmlns:a16="http://schemas.microsoft.com/office/drawing/2014/main" id="{75248B35-ABEB-479C-A413-F725DCCF3F34}"/>
                </a:ext>
              </a:extLst>
            </p:cNvPr>
            <p:cNvSpPr/>
            <p:nvPr/>
          </p:nvSpPr>
          <p:spPr>
            <a:xfrm>
              <a:off x="5681357" y="5451555"/>
              <a:ext cx="212556" cy="21255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C02981B5-E689-4366-99A4-FACC977FDAD7}"/>
                </a:ext>
              </a:extLst>
            </p:cNvPr>
            <p:cNvSpPr/>
            <p:nvPr/>
          </p:nvSpPr>
          <p:spPr>
            <a:xfrm>
              <a:off x="6169376" y="5451555"/>
              <a:ext cx="212556" cy="21255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4F12AD28-D2BC-48D4-B431-668799A6110F}"/>
                </a:ext>
              </a:extLst>
            </p:cNvPr>
            <p:cNvSpPr/>
            <p:nvPr/>
          </p:nvSpPr>
          <p:spPr>
            <a:xfrm>
              <a:off x="5243224" y="5451555"/>
              <a:ext cx="212556" cy="21255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5" name="直接箭头连接符 64">
              <a:extLst>
                <a:ext uri="{FF2B5EF4-FFF2-40B4-BE49-F238E27FC236}">
                  <a16:creationId xmlns:a16="http://schemas.microsoft.com/office/drawing/2014/main" id="{500EF17E-6D52-4EE3-B968-AA454FECFED9}"/>
                </a:ext>
              </a:extLst>
            </p:cNvPr>
            <p:cNvCxnSpPr>
              <a:stCxn id="62" idx="6"/>
              <a:endCxn id="63" idx="2"/>
            </p:cNvCxnSpPr>
            <p:nvPr/>
          </p:nvCxnSpPr>
          <p:spPr>
            <a:xfrm>
              <a:off x="5893913" y="5557833"/>
              <a:ext cx="275463" cy="0"/>
            </a:xfrm>
            <a:prstGeom prst="straightConnector1">
              <a:avLst/>
            </a:prstGeom>
            <a:ln w="22225">
              <a:solidFill>
                <a:schemeClr val="accent5">
                  <a:lumMod val="60000"/>
                  <a:lumOff val="40000"/>
                </a:schemeClr>
              </a:solidFill>
              <a:headEnd type="none" w="med" len="sm"/>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直接箭头连接符 65">
              <a:extLst>
                <a:ext uri="{FF2B5EF4-FFF2-40B4-BE49-F238E27FC236}">
                  <a16:creationId xmlns:a16="http://schemas.microsoft.com/office/drawing/2014/main" id="{24F97C64-DEB7-474A-90FF-2E93952A03B3}"/>
                </a:ext>
              </a:extLst>
            </p:cNvPr>
            <p:cNvCxnSpPr>
              <a:stCxn id="62" idx="2"/>
              <a:endCxn id="64" idx="6"/>
            </p:cNvCxnSpPr>
            <p:nvPr/>
          </p:nvCxnSpPr>
          <p:spPr>
            <a:xfrm flipH="1">
              <a:off x="5455780" y="5557833"/>
              <a:ext cx="225577" cy="0"/>
            </a:xfrm>
            <a:prstGeom prst="straightConnector1">
              <a:avLst/>
            </a:prstGeom>
            <a:ln w="22225">
              <a:solidFill>
                <a:schemeClr val="accent5">
                  <a:lumMod val="60000"/>
                  <a:lumOff val="40000"/>
                </a:schemeClr>
              </a:solidFill>
              <a:headEnd type="none" w="med" len="sm"/>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7" name="组合 66">
            <a:extLst>
              <a:ext uri="{FF2B5EF4-FFF2-40B4-BE49-F238E27FC236}">
                <a16:creationId xmlns:a16="http://schemas.microsoft.com/office/drawing/2014/main" id="{AF911205-CB5D-4674-99E0-01CD2EBDF9E9}"/>
              </a:ext>
            </a:extLst>
          </p:cNvPr>
          <p:cNvGrpSpPr/>
          <p:nvPr/>
        </p:nvGrpSpPr>
        <p:grpSpPr>
          <a:xfrm>
            <a:off x="8257773" y="2880901"/>
            <a:ext cx="1973179" cy="1901372"/>
            <a:chOff x="5355257" y="3526689"/>
            <a:chExt cx="1973179" cy="1901372"/>
          </a:xfrm>
        </p:grpSpPr>
        <p:sp>
          <p:nvSpPr>
            <p:cNvPr id="68" name="流程图: 过程 67">
              <a:extLst>
                <a:ext uri="{FF2B5EF4-FFF2-40B4-BE49-F238E27FC236}">
                  <a16:creationId xmlns:a16="http://schemas.microsoft.com/office/drawing/2014/main" id="{30D4A0A7-EFAB-4A70-B930-340F4D32285A}"/>
                </a:ext>
              </a:extLst>
            </p:cNvPr>
            <p:cNvSpPr/>
            <p:nvPr/>
          </p:nvSpPr>
          <p:spPr>
            <a:xfrm>
              <a:off x="5355257" y="3526689"/>
              <a:ext cx="1973179" cy="1901372"/>
            </a:xfrm>
            <a:prstGeom prst="flowChart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D6342E45-2FE5-47FB-BA83-AD8E3443FE0D}"/>
                </a:ext>
              </a:extLst>
            </p:cNvPr>
            <p:cNvSpPr/>
            <p:nvPr/>
          </p:nvSpPr>
          <p:spPr>
            <a:xfrm>
              <a:off x="5926540" y="3929853"/>
              <a:ext cx="212556" cy="21255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2CA31120-2562-4E07-B6A5-EB09FB1DB585}"/>
                </a:ext>
              </a:extLst>
            </p:cNvPr>
            <p:cNvSpPr/>
            <p:nvPr/>
          </p:nvSpPr>
          <p:spPr>
            <a:xfrm>
              <a:off x="6653676" y="3929853"/>
              <a:ext cx="212556" cy="21255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BEF59A67-885D-4EA5-9DB0-D90E672AD5CC}"/>
                </a:ext>
              </a:extLst>
            </p:cNvPr>
            <p:cNvSpPr/>
            <p:nvPr/>
          </p:nvSpPr>
          <p:spPr>
            <a:xfrm>
              <a:off x="5926540" y="4353377"/>
              <a:ext cx="212556" cy="21255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03054EF4-C76B-4C70-A8FE-54473FC74519}"/>
                </a:ext>
              </a:extLst>
            </p:cNvPr>
            <p:cNvSpPr/>
            <p:nvPr/>
          </p:nvSpPr>
          <p:spPr>
            <a:xfrm>
              <a:off x="5528726" y="3929853"/>
              <a:ext cx="212556" cy="21255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E9500A0A-FAFD-4442-9064-B2B4A893E02C}"/>
                </a:ext>
              </a:extLst>
            </p:cNvPr>
            <p:cNvSpPr/>
            <p:nvPr/>
          </p:nvSpPr>
          <p:spPr>
            <a:xfrm>
              <a:off x="5926540" y="3540435"/>
              <a:ext cx="212556" cy="21255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4" name="直接箭头连接符 73">
              <a:extLst>
                <a:ext uri="{FF2B5EF4-FFF2-40B4-BE49-F238E27FC236}">
                  <a16:creationId xmlns:a16="http://schemas.microsoft.com/office/drawing/2014/main" id="{36365C45-1665-480F-A1B6-484AFAD041D2}"/>
                </a:ext>
              </a:extLst>
            </p:cNvPr>
            <p:cNvCxnSpPr>
              <a:endCxn id="70" idx="2"/>
            </p:cNvCxnSpPr>
            <p:nvPr/>
          </p:nvCxnSpPr>
          <p:spPr>
            <a:xfrm>
              <a:off x="6139096" y="4036131"/>
              <a:ext cx="514580" cy="0"/>
            </a:xfrm>
            <a:prstGeom prst="straightConnector1">
              <a:avLst/>
            </a:prstGeom>
            <a:ln w="22225">
              <a:solidFill>
                <a:schemeClr val="accent5">
                  <a:lumMod val="60000"/>
                  <a:lumOff val="40000"/>
                </a:schemeClr>
              </a:solidFill>
              <a:headEnd type="none" w="med" len="sm"/>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直接箭头连接符 74">
              <a:extLst>
                <a:ext uri="{FF2B5EF4-FFF2-40B4-BE49-F238E27FC236}">
                  <a16:creationId xmlns:a16="http://schemas.microsoft.com/office/drawing/2014/main" id="{1A587AB2-A69D-4F66-852E-76B35930A68E}"/>
                </a:ext>
              </a:extLst>
            </p:cNvPr>
            <p:cNvCxnSpPr>
              <a:stCxn id="69" idx="4"/>
              <a:endCxn id="71" idx="0"/>
            </p:cNvCxnSpPr>
            <p:nvPr/>
          </p:nvCxnSpPr>
          <p:spPr>
            <a:xfrm>
              <a:off x="6032818" y="4142409"/>
              <a:ext cx="0" cy="210968"/>
            </a:xfrm>
            <a:prstGeom prst="straightConnector1">
              <a:avLst/>
            </a:prstGeom>
            <a:ln w="22225">
              <a:solidFill>
                <a:schemeClr val="accent5">
                  <a:lumMod val="60000"/>
                  <a:lumOff val="40000"/>
                </a:schemeClr>
              </a:solidFill>
              <a:headEnd type="none" w="med" len="sm"/>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直接箭头连接符 75">
              <a:extLst>
                <a:ext uri="{FF2B5EF4-FFF2-40B4-BE49-F238E27FC236}">
                  <a16:creationId xmlns:a16="http://schemas.microsoft.com/office/drawing/2014/main" id="{63E3F2CA-59B7-40D1-BC7A-41F60C4621EE}"/>
                </a:ext>
              </a:extLst>
            </p:cNvPr>
            <p:cNvCxnSpPr>
              <a:endCxn id="72" idx="6"/>
            </p:cNvCxnSpPr>
            <p:nvPr/>
          </p:nvCxnSpPr>
          <p:spPr>
            <a:xfrm flipH="1">
              <a:off x="5741282" y="4036131"/>
              <a:ext cx="173469" cy="0"/>
            </a:xfrm>
            <a:prstGeom prst="straightConnector1">
              <a:avLst/>
            </a:prstGeom>
            <a:ln w="22225">
              <a:solidFill>
                <a:schemeClr val="accent5">
                  <a:lumMod val="60000"/>
                  <a:lumOff val="40000"/>
                </a:schemeClr>
              </a:solidFill>
              <a:headEnd type="none" w="med" len="sm"/>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直接箭头连接符 76">
              <a:extLst>
                <a:ext uri="{FF2B5EF4-FFF2-40B4-BE49-F238E27FC236}">
                  <a16:creationId xmlns:a16="http://schemas.microsoft.com/office/drawing/2014/main" id="{0985DEBA-3FAB-46C8-84E4-F9418E1B8E27}"/>
                </a:ext>
              </a:extLst>
            </p:cNvPr>
            <p:cNvCxnSpPr>
              <a:stCxn id="69" idx="0"/>
              <a:endCxn id="73" idx="4"/>
            </p:cNvCxnSpPr>
            <p:nvPr/>
          </p:nvCxnSpPr>
          <p:spPr>
            <a:xfrm flipV="1">
              <a:off x="6032818" y="3752991"/>
              <a:ext cx="0" cy="176862"/>
            </a:xfrm>
            <a:prstGeom prst="straightConnector1">
              <a:avLst/>
            </a:prstGeom>
            <a:ln w="22225">
              <a:solidFill>
                <a:schemeClr val="accent5">
                  <a:lumMod val="60000"/>
                  <a:lumOff val="40000"/>
                </a:schemeClr>
              </a:solidFill>
              <a:headEnd type="none" w="med" len="sm"/>
              <a:tailEnd type="triangle" w="med" len="med"/>
            </a:ln>
          </p:spPr>
          <p:style>
            <a:lnRef idx="1">
              <a:schemeClr val="accent1"/>
            </a:lnRef>
            <a:fillRef idx="0">
              <a:schemeClr val="accent1"/>
            </a:fillRef>
            <a:effectRef idx="0">
              <a:schemeClr val="accent1"/>
            </a:effectRef>
            <a:fontRef idx="minor">
              <a:schemeClr val="tx1"/>
            </a:fontRef>
          </p:style>
        </p:cxnSp>
        <p:sp>
          <p:nvSpPr>
            <p:cNvPr id="78" name="椭圆 77">
              <a:extLst>
                <a:ext uri="{FF2B5EF4-FFF2-40B4-BE49-F238E27FC236}">
                  <a16:creationId xmlns:a16="http://schemas.microsoft.com/office/drawing/2014/main" id="{E40A3D97-2B13-47CD-A7EE-2D2FFBCE1799}"/>
                </a:ext>
              </a:extLst>
            </p:cNvPr>
            <p:cNvSpPr/>
            <p:nvPr/>
          </p:nvSpPr>
          <p:spPr>
            <a:xfrm>
              <a:off x="6239026" y="4626803"/>
              <a:ext cx="212556" cy="21255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03EB20BC-9098-48D3-8AD7-486E1F8DCF2E}"/>
                </a:ext>
              </a:extLst>
            </p:cNvPr>
            <p:cNvSpPr/>
            <p:nvPr/>
          </p:nvSpPr>
          <p:spPr>
            <a:xfrm>
              <a:off x="6836869" y="4626803"/>
              <a:ext cx="212556" cy="21255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id="{7F46E223-EC96-475D-9620-0800CC22588E}"/>
                </a:ext>
              </a:extLst>
            </p:cNvPr>
            <p:cNvSpPr/>
            <p:nvPr/>
          </p:nvSpPr>
          <p:spPr>
            <a:xfrm>
              <a:off x="6239026" y="5050327"/>
              <a:ext cx="212556" cy="21255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a:extLst>
                <a:ext uri="{FF2B5EF4-FFF2-40B4-BE49-F238E27FC236}">
                  <a16:creationId xmlns:a16="http://schemas.microsoft.com/office/drawing/2014/main" id="{2016764C-A11E-4A77-BD03-0880CB3E7C7E}"/>
                </a:ext>
              </a:extLst>
            </p:cNvPr>
            <p:cNvSpPr/>
            <p:nvPr/>
          </p:nvSpPr>
          <p:spPr>
            <a:xfrm>
              <a:off x="5570943" y="4626803"/>
              <a:ext cx="212556" cy="21255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a:extLst>
                <a:ext uri="{FF2B5EF4-FFF2-40B4-BE49-F238E27FC236}">
                  <a16:creationId xmlns:a16="http://schemas.microsoft.com/office/drawing/2014/main" id="{DF8DBEC1-66B8-42E8-B16A-746403EF3B88}"/>
                </a:ext>
              </a:extLst>
            </p:cNvPr>
            <p:cNvSpPr/>
            <p:nvPr/>
          </p:nvSpPr>
          <p:spPr>
            <a:xfrm>
              <a:off x="6239026" y="3634358"/>
              <a:ext cx="212556" cy="21255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3" name="直接箭头连接符 82">
              <a:extLst>
                <a:ext uri="{FF2B5EF4-FFF2-40B4-BE49-F238E27FC236}">
                  <a16:creationId xmlns:a16="http://schemas.microsoft.com/office/drawing/2014/main" id="{AB84770B-C2AC-4F6C-9C1E-A0CFE45A081B}"/>
                </a:ext>
              </a:extLst>
            </p:cNvPr>
            <p:cNvCxnSpPr>
              <a:stCxn id="78" idx="6"/>
              <a:endCxn id="79" idx="2"/>
            </p:cNvCxnSpPr>
            <p:nvPr/>
          </p:nvCxnSpPr>
          <p:spPr>
            <a:xfrm>
              <a:off x="6451582" y="4733081"/>
              <a:ext cx="385287" cy="0"/>
            </a:xfrm>
            <a:prstGeom prst="straightConnector1">
              <a:avLst/>
            </a:prstGeom>
            <a:ln w="22225">
              <a:solidFill>
                <a:schemeClr val="accent5">
                  <a:lumMod val="60000"/>
                  <a:lumOff val="40000"/>
                </a:schemeClr>
              </a:solidFill>
              <a:headEnd type="none" w="med" len="sm"/>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直接箭头连接符 83">
              <a:extLst>
                <a:ext uri="{FF2B5EF4-FFF2-40B4-BE49-F238E27FC236}">
                  <a16:creationId xmlns:a16="http://schemas.microsoft.com/office/drawing/2014/main" id="{99E66592-DFE6-4B2F-875F-C436116995FE}"/>
                </a:ext>
              </a:extLst>
            </p:cNvPr>
            <p:cNvCxnSpPr>
              <a:stCxn id="78" idx="4"/>
              <a:endCxn id="80" idx="0"/>
            </p:cNvCxnSpPr>
            <p:nvPr/>
          </p:nvCxnSpPr>
          <p:spPr>
            <a:xfrm>
              <a:off x="6345304" y="4839359"/>
              <a:ext cx="0" cy="210968"/>
            </a:xfrm>
            <a:prstGeom prst="straightConnector1">
              <a:avLst/>
            </a:prstGeom>
            <a:ln w="22225">
              <a:solidFill>
                <a:schemeClr val="accent5">
                  <a:lumMod val="60000"/>
                  <a:lumOff val="40000"/>
                </a:schemeClr>
              </a:solidFill>
              <a:headEnd type="none" w="med" len="sm"/>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直接箭头连接符 84">
              <a:extLst>
                <a:ext uri="{FF2B5EF4-FFF2-40B4-BE49-F238E27FC236}">
                  <a16:creationId xmlns:a16="http://schemas.microsoft.com/office/drawing/2014/main" id="{AC37E677-6383-4943-A4F4-4DA3106F9EEE}"/>
                </a:ext>
              </a:extLst>
            </p:cNvPr>
            <p:cNvCxnSpPr>
              <a:stCxn id="78" idx="2"/>
              <a:endCxn id="81" idx="6"/>
            </p:cNvCxnSpPr>
            <p:nvPr/>
          </p:nvCxnSpPr>
          <p:spPr>
            <a:xfrm flipH="1">
              <a:off x="5783499" y="4733081"/>
              <a:ext cx="455527" cy="0"/>
            </a:xfrm>
            <a:prstGeom prst="straightConnector1">
              <a:avLst/>
            </a:prstGeom>
            <a:ln w="22225">
              <a:solidFill>
                <a:schemeClr val="accent5">
                  <a:lumMod val="60000"/>
                  <a:lumOff val="40000"/>
                </a:schemeClr>
              </a:solidFill>
              <a:headEnd type="none" w="med" len="sm"/>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直接箭头连接符 85">
              <a:extLst>
                <a:ext uri="{FF2B5EF4-FFF2-40B4-BE49-F238E27FC236}">
                  <a16:creationId xmlns:a16="http://schemas.microsoft.com/office/drawing/2014/main" id="{2613DD95-62DD-4238-AE5D-D3C89736BDB4}"/>
                </a:ext>
              </a:extLst>
            </p:cNvPr>
            <p:cNvCxnSpPr>
              <a:stCxn id="78" idx="0"/>
              <a:endCxn id="82" idx="4"/>
            </p:cNvCxnSpPr>
            <p:nvPr/>
          </p:nvCxnSpPr>
          <p:spPr>
            <a:xfrm flipV="1">
              <a:off x="6345304" y="3846914"/>
              <a:ext cx="0" cy="779889"/>
            </a:xfrm>
            <a:prstGeom prst="straightConnector1">
              <a:avLst/>
            </a:prstGeom>
            <a:ln w="22225">
              <a:solidFill>
                <a:schemeClr val="accent5">
                  <a:lumMod val="60000"/>
                  <a:lumOff val="40000"/>
                </a:schemeClr>
              </a:solidFill>
              <a:headEnd type="none" w="med" len="sm"/>
              <a:tailEnd type="triangle" w="med" len="med"/>
            </a:ln>
          </p:spPr>
          <p:style>
            <a:lnRef idx="1">
              <a:schemeClr val="accent1"/>
            </a:lnRef>
            <a:fillRef idx="0">
              <a:schemeClr val="accent1"/>
            </a:fillRef>
            <a:effectRef idx="0">
              <a:schemeClr val="accent1"/>
            </a:effectRef>
            <a:fontRef idx="minor">
              <a:schemeClr val="tx1"/>
            </a:fontRef>
          </p:style>
        </p:cxnSp>
      </p:grpSp>
      <p:sp>
        <p:nvSpPr>
          <p:cNvPr id="3" name="文本框 2">
            <a:extLst>
              <a:ext uri="{FF2B5EF4-FFF2-40B4-BE49-F238E27FC236}">
                <a16:creationId xmlns:a16="http://schemas.microsoft.com/office/drawing/2014/main" id="{01875B97-6EBD-4AF0-9EF9-C3A8FEFE00FF}"/>
              </a:ext>
            </a:extLst>
          </p:cNvPr>
          <p:cNvSpPr txBox="1"/>
          <p:nvPr/>
        </p:nvSpPr>
        <p:spPr>
          <a:xfrm>
            <a:off x="647996" y="2372639"/>
            <a:ext cx="3882695" cy="400110"/>
          </a:xfrm>
          <a:prstGeom prst="rect">
            <a:avLst/>
          </a:prstGeom>
          <a:noFill/>
        </p:spPr>
        <p:txBody>
          <a:bodyPr wrap="square" rtlCol="0">
            <a:spAutoFit/>
          </a:bodyPr>
          <a:lstStyle/>
          <a:p>
            <a:r>
              <a:rPr lang="en-US" altLang="zh-CN" sz="2000" dirty="0"/>
              <a:t>Optimize label-wise margin</a:t>
            </a:r>
            <a:endParaRPr lang="zh-CN" altLang="en-US" sz="2000" dirty="0"/>
          </a:p>
        </p:txBody>
      </p:sp>
      <p:sp>
        <p:nvSpPr>
          <p:cNvPr id="90" name="文本框 89">
            <a:extLst>
              <a:ext uri="{FF2B5EF4-FFF2-40B4-BE49-F238E27FC236}">
                <a16:creationId xmlns:a16="http://schemas.microsoft.com/office/drawing/2014/main" id="{B8D1823F-036E-4386-9B2F-30257146E82A}"/>
              </a:ext>
            </a:extLst>
          </p:cNvPr>
          <p:cNvSpPr txBox="1"/>
          <p:nvPr/>
        </p:nvSpPr>
        <p:spPr>
          <a:xfrm>
            <a:off x="4178716" y="2379573"/>
            <a:ext cx="3882695" cy="400110"/>
          </a:xfrm>
          <a:prstGeom prst="rect">
            <a:avLst/>
          </a:prstGeom>
          <a:noFill/>
        </p:spPr>
        <p:txBody>
          <a:bodyPr wrap="square" rtlCol="0">
            <a:spAutoFit/>
          </a:bodyPr>
          <a:lstStyle/>
          <a:p>
            <a:r>
              <a:rPr lang="en-US" altLang="zh-CN" sz="2000" dirty="0"/>
              <a:t>Optimize </a:t>
            </a:r>
            <a:r>
              <a:rPr lang="en-US" altLang="zh-CN" sz="2000" dirty="0" err="1"/>
              <a:t>inst</a:t>
            </a:r>
            <a:r>
              <a:rPr lang="en-US" altLang="zh-CN" sz="2000" dirty="0"/>
              <a:t>-wise margin</a:t>
            </a:r>
            <a:endParaRPr lang="zh-CN" altLang="en-US" sz="2000" dirty="0"/>
          </a:p>
        </p:txBody>
      </p:sp>
      <p:sp>
        <p:nvSpPr>
          <p:cNvPr id="91" name="文本框 90">
            <a:extLst>
              <a:ext uri="{FF2B5EF4-FFF2-40B4-BE49-F238E27FC236}">
                <a16:creationId xmlns:a16="http://schemas.microsoft.com/office/drawing/2014/main" id="{7B8A4C61-8E8A-417A-94CF-7D638ECD133B}"/>
              </a:ext>
            </a:extLst>
          </p:cNvPr>
          <p:cNvSpPr txBox="1"/>
          <p:nvPr/>
        </p:nvSpPr>
        <p:spPr>
          <a:xfrm>
            <a:off x="7928379" y="2398925"/>
            <a:ext cx="3882695" cy="400110"/>
          </a:xfrm>
          <a:prstGeom prst="rect">
            <a:avLst/>
          </a:prstGeom>
          <a:noFill/>
        </p:spPr>
        <p:txBody>
          <a:bodyPr wrap="square" rtlCol="0">
            <a:spAutoFit/>
          </a:bodyPr>
          <a:lstStyle/>
          <a:p>
            <a:r>
              <a:rPr lang="en-US" altLang="zh-CN" sz="2000" dirty="0"/>
              <a:t>Optimize double margin</a:t>
            </a:r>
            <a:endParaRPr lang="zh-CN" altLang="en-US" sz="2000" dirty="0"/>
          </a:p>
        </p:txBody>
      </p:sp>
    </p:spTree>
    <p:extLst>
      <p:ext uri="{BB962C8B-B14F-4D97-AF65-F5344CB8AC3E}">
        <p14:creationId xmlns:p14="http://schemas.microsoft.com/office/powerpoint/2010/main" val="385954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655320" y="985048"/>
            <a:ext cx="9635309" cy="0"/>
          </a:xfrm>
          <a:prstGeom prst="line">
            <a:avLst/>
          </a:prstGeom>
          <a:ln w="57150" cap="rnd" cmpd="sng">
            <a:solidFill>
              <a:schemeClr val="accent1"/>
            </a:solidFill>
            <a:round/>
            <a:headEnd type="oval" w="lg" len="lg"/>
          </a:ln>
        </p:spPr>
        <p:style>
          <a:lnRef idx="1">
            <a:schemeClr val="accent1"/>
          </a:lnRef>
          <a:fillRef idx="0">
            <a:schemeClr val="accent1"/>
          </a:fillRef>
          <a:effectRef idx="0">
            <a:schemeClr val="accent1"/>
          </a:effectRef>
          <a:fontRef idx="minor">
            <a:schemeClr val="tx1"/>
          </a:fontRef>
        </p:style>
      </p:cxnSp>
      <p:sp>
        <p:nvSpPr>
          <p:cNvPr id="12" name="标题 1"/>
          <p:cNvSpPr>
            <a:spLocks noGrp="1"/>
          </p:cNvSpPr>
          <p:nvPr>
            <p:ph type="title"/>
          </p:nvPr>
        </p:nvSpPr>
        <p:spPr>
          <a:xfrm>
            <a:off x="838200" y="-73285"/>
            <a:ext cx="10515600" cy="1325563"/>
          </a:xfrm>
        </p:spPr>
        <p:txBody>
          <a:bodyPr/>
          <a:lstStyle/>
          <a:p>
            <a:r>
              <a:rPr lang="en-US" altLang="zh-CN" dirty="0"/>
              <a:t>The main results</a:t>
            </a:r>
            <a:endParaRPr lang="zh-CN" altLang="en-US" dirty="0"/>
          </a:p>
        </p:txBody>
      </p:sp>
      <p:pic>
        <p:nvPicPr>
          <p:cNvPr id="3" name="图片 2"/>
          <p:cNvPicPr>
            <a:picLocks noChangeAspect="1"/>
          </p:cNvPicPr>
          <p:nvPr/>
        </p:nvPicPr>
        <p:blipFill rotWithShape="1">
          <a:blip r:embed="rId3"/>
          <a:srcRect t="1153"/>
          <a:stretch/>
        </p:blipFill>
        <p:spPr>
          <a:xfrm>
            <a:off x="1021080" y="2066617"/>
            <a:ext cx="5862918" cy="4324776"/>
          </a:xfrm>
          <a:prstGeom prst="rect">
            <a:avLst/>
          </a:prstGeom>
        </p:spPr>
      </p:pic>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D02DB304-D618-46E5-8517-BB8139C7FB4B}"/>
                  </a:ext>
                </a:extLst>
              </p:cNvPr>
              <p:cNvSpPr/>
              <p:nvPr/>
            </p:nvSpPr>
            <p:spPr>
              <a:xfrm>
                <a:off x="6518238" y="3118445"/>
                <a:ext cx="5348439" cy="2221121"/>
              </a:xfrm>
              <a:prstGeom prst="rect">
                <a:avLst/>
              </a:prstGeom>
            </p:spPr>
            <p:txBody>
              <a:bodyPr wrap="square">
                <a:spAutoFit/>
              </a:bodyPr>
              <a:lstStyle/>
              <a:p>
                <a:pPr marL="1085850" lvl="1" indent="-342900" algn="just">
                  <a:spcBef>
                    <a:spcPts val="0"/>
                  </a:spcBef>
                  <a:spcAft>
                    <a:spcPts val="1109"/>
                  </a:spcAft>
                  <a:buSzPct val="100000"/>
                  <a:buFontTx/>
                  <a:buChar char="–"/>
                </a:pPr>
                <a14:m>
                  <m:oMath xmlns:m="http://schemas.openxmlformats.org/officeDocument/2006/math">
                    <m:r>
                      <a:rPr lang="en-US" altLang="zh-CN" sz="2000" i="1" dirty="0" smtClean="0">
                        <a:latin typeface="Cambria Math" panose="02040503050406030204" pitchFamily="18" charset="0"/>
                        <a:ea typeface="Verdana" panose="020B0604030504040204" pitchFamily="34" charset="0"/>
                        <a:cs typeface="Arial" panose="020B0604020202020204" pitchFamily="34" charset="0"/>
                      </a:rPr>
                      <m:t> </m:t>
                    </m:r>
                  </m:oMath>
                </a14:m>
                <a:r>
                  <a:rPr lang="en-US" altLang="zh-CN" sz="2000" dirty="0">
                    <a:latin typeface="Helvetica" panose="020B0604020202030204" pitchFamily="34" charset="0"/>
                    <a:ea typeface="Verdana" panose="020B0604030504040204" pitchFamily="34" charset="0"/>
                    <a:cs typeface="Arial" panose="020B0604020202020204" pitchFamily="34" charset="0"/>
                  </a:rPr>
                  <a:t>‘✔’ means </a:t>
                </a:r>
                <a14:m>
                  <m:oMath xmlns:m="http://schemas.openxmlformats.org/officeDocument/2006/math">
                    <m:r>
                      <a:rPr lang="en-US" altLang="zh-CN" sz="2000" i="1" dirty="0">
                        <a:latin typeface="Cambria Math" panose="02040503050406030204" pitchFamily="18" charset="0"/>
                        <a:ea typeface="Verdana" panose="020B0604030504040204" pitchFamily="34" charset="0"/>
                        <a:cs typeface="Arial" panose="020B0604020202020204" pitchFamily="34" charset="0"/>
                      </a:rPr>
                      <m:t>𝐹</m:t>
                    </m:r>
                  </m:oMath>
                </a14:m>
                <a:r>
                  <a:rPr lang="en-US" altLang="zh-CN" sz="2000" dirty="0">
                    <a:latin typeface="Helvetica" panose="020B0604020202030204" pitchFamily="34" charset="0"/>
                    <a:ea typeface="Verdana" panose="020B0604030504040204" pitchFamily="34" charset="0"/>
                    <a:cs typeface="Arial" panose="020B0604020202020204" pitchFamily="34" charset="0"/>
                  </a:rPr>
                  <a:t> in this cell is proved to optimize this measure; </a:t>
                </a:r>
              </a:p>
              <a:p>
                <a:pPr marL="1085850" lvl="1" indent="-342900" algn="just">
                  <a:spcBef>
                    <a:spcPts val="0"/>
                  </a:spcBef>
                  <a:spcAft>
                    <a:spcPts val="1109"/>
                  </a:spcAft>
                  <a:buSzPct val="100000"/>
                  <a:buFontTx/>
                  <a:buChar char="–"/>
                </a:pPr>
                <a:r>
                  <a:rPr lang="en-US" altLang="zh-CN" sz="2000" dirty="0">
                    <a:latin typeface="Helvetica" panose="020B0604020202030204" pitchFamily="34" charset="0"/>
                    <a:ea typeface="Verdana" panose="020B0604030504040204" pitchFamily="34" charset="0"/>
                    <a:cs typeface="Arial" panose="020B0604020202020204" pitchFamily="34" charset="0"/>
                  </a:rPr>
                  <a:t>‘✘’ means </a:t>
                </a:r>
                <a14:m>
                  <m:oMath xmlns:m="http://schemas.openxmlformats.org/officeDocument/2006/math">
                    <m:r>
                      <a:rPr lang="en-US" altLang="zh-CN" sz="2000" i="1" dirty="0">
                        <a:latin typeface="Cambria Math" panose="02040503050406030204" pitchFamily="18" charset="0"/>
                        <a:ea typeface="Verdana" panose="020B0604030504040204" pitchFamily="34" charset="0"/>
                        <a:cs typeface="Arial" panose="020B0604020202020204" pitchFamily="34" charset="0"/>
                      </a:rPr>
                      <m:t>𝐹</m:t>
                    </m:r>
                  </m:oMath>
                </a14:m>
                <a:r>
                  <a:rPr lang="en-US" altLang="zh-CN" sz="2000" dirty="0">
                    <a:latin typeface="Helvetica" panose="020B0604020202030204" pitchFamily="34" charset="0"/>
                    <a:ea typeface="Verdana" panose="020B0604030504040204" pitchFamily="34" charset="0"/>
                    <a:cs typeface="Arial" panose="020B0604020202020204" pitchFamily="34" charset="0"/>
                  </a:rPr>
                  <a:t> in this cell does not necessarily optimize the measure; </a:t>
                </a:r>
              </a:p>
              <a:p>
                <a:pPr marL="1085850" lvl="1" indent="-342900" algn="just">
                  <a:spcBef>
                    <a:spcPts val="0"/>
                  </a:spcBef>
                  <a:spcAft>
                    <a:spcPts val="1109"/>
                  </a:spcAft>
                  <a:buSzPct val="100000"/>
                  <a:buFontTx/>
                  <a:buChar char="–"/>
                </a:pPr>
                <a:r>
                  <a:rPr lang="en-US" altLang="zh-CN" sz="2000" dirty="0">
                    <a:latin typeface="Helvetica" panose="020B0604020202030204" pitchFamily="34" charset="0"/>
                    <a:ea typeface="Verdana" panose="020B0604030504040204" pitchFamily="34" charset="0"/>
                    <a:cs typeface="Arial" panose="020B0604020202020204" pitchFamily="34" charset="0"/>
                  </a:rPr>
                  <a:t>‘●’/‘○’ means the calculation is with/without thresholding.</a:t>
                </a:r>
              </a:p>
            </p:txBody>
          </p:sp>
        </mc:Choice>
        <mc:Fallback xmlns="">
          <p:sp>
            <p:nvSpPr>
              <p:cNvPr id="4" name="矩形 3">
                <a:extLst>
                  <a:ext uri="{FF2B5EF4-FFF2-40B4-BE49-F238E27FC236}">
                    <a16:creationId xmlns:a16="http://schemas.microsoft.com/office/drawing/2014/main" id="{D02DB304-D618-46E5-8517-BB8139C7FB4B}"/>
                  </a:ext>
                </a:extLst>
              </p:cNvPr>
              <p:cNvSpPr>
                <a:spLocks noRot="1" noChangeAspect="1" noMove="1" noResize="1" noEditPoints="1" noAdjustHandles="1" noChangeArrowheads="1" noChangeShapeType="1" noTextEdit="1"/>
              </p:cNvSpPr>
              <p:nvPr/>
            </p:nvSpPr>
            <p:spPr>
              <a:xfrm>
                <a:off x="6518238" y="3118445"/>
                <a:ext cx="5348439" cy="2221121"/>
              </a:xfrm>
              <a:prstGeom prst="rect">
                <a:avLst/>
              </a:prstGeom>
              <a:blipFill>
                <a:blip r:embed="rId5"/>
                <a:stretch>
                  <a:fillRect t="-1374" r="-1139" b="-4121"/>
                </a:stretch>
              </a:blipFill>
            </p:spPr>
            <p:txBody>
              <a:bodyPr/>
              <a:lstStyle/>
              <a:p>
                <a:r>
                  <a:rPr lang="zh-CN" altLang="en-US">
                    <a:noFill/>
                  </a:rPr>
                  <a:t> </a:t>
                </a:r>
              </a:p>
            </p:txBody>
          </p:sp>
        </mc:Fallback>
      </mc:AlternateContent>
      <p:sp>
        <p:nvSpPr>
          <p:cNvPr id="9" name="内容占位符 1">
            <a:extLst>
              <a:ext uri="{FF2B5EF4-FFF2-40B4-BE49-F238E27FC236}">
                <a16:creationId xmlns:a16="http://schemas.microsoft.com/office/drawing/2014/main" id="{F1EDC3AF-D716-4FDE-885A-C9EA60D8B57A}"/>
              </a:ext>
            </a:extLst>
          </p:cNvPr>
          <p:cNvSpPr txBox="1">
            <a:spLocks/>
          </p:cNvSpPr>
          <p:nvPr/>
        </p:nvSpPr>
        <p:spPr>
          <a:xfrm>
            <a:off x="838200" y="1148232"/>
            <a:ext cx="10515600" cy="3498556"/>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By optimizing different margins, according measures are to be optimized.</a:t>
            </a:r>
          </a:p>
          <a:p>
            <a:endParaRPr lang="en-US" altLang="zh-CN" dirty="0"/>
          </a:p>
          <a:p>
            <a:endParaRPr lang="en-US" altLang="zh-CN" dirty="0"/>
          </a:p>
        </p:txBody>
      </p:sp>
      <p:sp>
        <p:nvSpPr>
          <p:cNvPr id="10" name="矩形 9">
            <a:extLst>
              <a:ext uri="{FF2B5EF4-FFF2-40B4-BE49-F238E27FC236}">
                <a16:creationId xmlns:a16="http://schemas.microsoft.com/office/drawing/2014/main" id="{8FCD7254-B43D-4F8A-9787-C12106FAA168}"/>
              </a:ext>
            </a:extLst>
          </p:cNvPr>
          <p:cNvSpPr/>
          <p:nvPr/>
        </p:nvSpPr>
        <p:spPr>
          <a:xfrm>
            <a:off x="1021080" y="2795263"/>
            <a:ext cx="4636008" cy="1545089"/>
          </a:xfrm>
          <a:prstGeom prst="rect">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70B946A5-6C81-444A-A045-C6E71CFE2600}"/>
              </a:ext>
            </a:extLst>
          </p:cNvPr>
          <p:cNvSpPr/>
          <p:nvPr/>
        </p:nvSpPr>
        <p:spPr>
          <a:xfrm>
            <a:off x="1021080" y="4646789"/>
            <a:ext cx="4636008" cy="692778"/>
          </a:xfrm>
          <a:prstGeom prst="rect">
            <a:avLst/>
          </a:prstGeom>
          <a:noFill/>
          <a:ln w="3810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A0131D85-4796-4059-B238-C39924F8E2C4}"/>
              </a:ext>
            </a:extLst>
          </p:cNvPr>
          <p:cNvSpPr txBox="1"/>
          <p:nvPr/>
        </p:nvSpPr>
        <p:spPr>
          <a:xfrm>
            <a:off x="65532" y="3383141"/>
            <a:ext cx="899160" cy="369332"/>
          </a:xfrm>
          <a:prstGeom prst="rect">
            <a:avLst/>
          </a:prstGeom>
          <a:noFill/>
        </p:spPr>
        <p:txBody>
          <a:bodyPr wrap="square" rtlCol="0">
            <a:spAutoFit/>
          </a:bodyPr>
          <a:lstStyle/>
          <a:p>
            <a:r>
              <a:rPr lang="en-US" altLang="zh-CN" dirty="0">
                <a:solidFill>
                  <a:srgbClr val="FFC000"/>
                </a:solidFill>
              </a:rPr>
              <a:t>similar</a:t>
            </a:r>
            <a:endParaRPr lang="zh-CN" altLang="en-US" dirty="0">
              <a:solidFill>
                <a:srgbClr val="FFC000"/>
              </a:solidFill>
            </a:endParaRPr>
          </a:p>
        </p:txBody>
      </p:sp>
      <p:sp>
        <p:nvSpPr>
          <p:cNvPr id="13" name="文本框 12">
            <a:extLst>
              <a:ext uri="{FF2B5EF4-FFF2-40B4-BE49-F238E27FC236}">
                <a16:creationId xmlns:a16="http://schemas.microsoft.com/office/drawing/2014/main" id="{85E769B4-D965-4DEA-814C-65A344DB6B53}"/>
              </a:ext>
            </a:extLst>
          </p:cNvPr>
          <p:cNvSpPr txBox="1"/>
          <p:nvPr/>
        </p:nvSpPr>
        <p:spPr>
          <a:xfrm>
            <a:off x="9144" y="4724613"/>
            <a:ext cx="1395984" cy="369332"/>
          </a:xfrm>
          <a:prstGeom prst="rect">
            <a:avLst/>
          </a:prstGeom>
          <a:noFill/>
        </p:spPr>
        <p:txBody>
          <a:bodyPr wrap="square" rtlCol="0">
            <a:spAutoFit/>
          </a:bodyPr>
          <a:lstStyle/>
          <a:p>
            <a:r>
              <a:rPr lang="en-US" altLang="zh-CN" dirty="0">
                <a:solidFill>
                  <a:srgbClr val="92D050"/>
                </a:solidFill>
              </a:rPr>
              <a:t>different</a:t>
            </a:r>
            <a:endParaRPr lang="zh-CN" altLang="en-US" dirty="0">
              <a:solidFill>
                <a:srgbClr val="92D050"/>
              </a:solidFill>
            </a:endParaRPr>
          </a:p>
        </p:txBody>
      </p:sp>
      <p:sp>
        <p:nvSpPr>
          <p:cNvPr id="14" name="椭圆 13">
            <a:extLst>
              <a:ext uri="{FF2B5EF4-FFF2-40B4-BE49-F238E27FC236}">
                <a16:creationId xmlns:a16="http://schemas.microsoft.com/office/drawing/2014/main" id="{667EB27C-2B0E-489D-A666-B14025B9CC2D}"/>
              </a:ext>
            </a:extLst>
          </p:cNvPr>
          <p:cNvSpPr/>
          <p:nvPr/>
        </p:nvSpPr>
        <p:spPr>
          <a:xfrm flipH="1">
            <a:off x="3104924" y="2754014"/>
            <a:ext cx="273247" cy="273247"/>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E5A910D7-82F4-4A59-AC21-3EE8EC8F4E5D}"/>
              </a:ext>
            </a:extLst>
          </p:cNvPr>
          <p:cNvSpPr/>
          <p:nvPr/>
        </p:nvSpPr>
        <p:spPr>
          <a:xfrm flipH="1">
            <a:off x="3117116" y="4352544"/>
            <a:ext cx="273247" cy="273247"/>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0752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8" grpId="0"/>
      <p:bldP spid="13" grpId="0"/>
      <p:bldP spid="14" grpId="0" animBg="1"/>
      <p:bldP spid="14" grpId="1" animBg="1"/>
      <p:bldP spid="15" grpId="0" animBg="1"/>
      <p:bldP spid="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1"/>
          <p:cNvSpPr>
            <a:spLocks noGrp="1"/>
          </p:cNvSpPr>
          <p:nvPr>
            <p:ph idx="1"/>
          </p:nvPr>
        </p:nvSpPr>
        <p:spPr>
          <a:xfrm>
            <a:off x="838199" y="1183756"/>
            <a:ext cx="11061358" cy="4945820"/>
          </a:xfrm>
        </p:spPr>
        <p:txBody>
          <a:bodyPr>
            <a:normAutofit/>
          </a:bodyPr>
          <a:lstStyle/>
          <a:p>
            <a:r>
              <a:rPr lang="en-US" altLang="zh-CN" sz="3200" dirty="0"/>
              <a:t>Optimizing each/both margins proved to have different results on different measures</a:t>
            </a:r>
          </a:p>
          <a:p>
            <a:r>
              <a:rPr lang="en-US" altLang="zh-CN" sz="3200" dirty="0"/>
              <a:t>The results are true in practice? </a:t>
            </a:r>
          </a:p>
          <a:p>
            <a:pPr lvl="1"/>
            <a:r>
              <a:rPr lang="en-US" altLang="zh-CN" dirty="0"/>
              <a:t>Definition -&gt; Formulation -&gt; Algorithm -&gt; Experiments</a:t>
            </a:r>
            <a:endParaRPr lang="en-US" altLang="zh-CN" sz="3200" dirty="0"/>
          </a:p>
          <a:p>
            <a:r>
              <a:rPr lang="en-US" altLang="zh-CN" sz="3200" dirty="0"/>
              <a:t>Formulation:</a:t>
            </a:r>
          </a:p>
          <a:p>
            <a:pPr marL="0" indent="0">
              <a:buNone/>
            </a:pPr>
            <a:endParaRPr lang="en-US" altLang="zh-CN" sz="3200" dirty="0"/>
          </a:p>
          <a:p>
            <a:endParaRPr lang="en-US" altLang="zh-CN" sz="3200" dirty="0"/>
          </a:p>
          <a:p>
            <a:endParaRPr lang="en-US" altLang="zh-CN" sz="3200" dirty="0"/>
          </a:p>
          <a:p>
            <a:pPr marL="0" indent="0">
              <a:buNone/>
            </a:pPr>
            <a:endParaRPr lang="en-US" altLang="zh-CN" sz="3200" dirty="0"/>
          </a:p>
          <a:p>
            <a:endParaRPr lang="en-US" altLang="zh-CN" sz="3200" dirty="0"/>
          </a:p>
          <a:p>
            <a:endParaRPr lang="en-US" altLang="zh-CN" sz="3200" dirty="0"/>
          </a:p>
          <a:p>
            <a:endParaRPr lang="en-US" altLang="zh-CN" sz="2800" dirty="0"/>
          </a:p>
          <a:p>
            <a:endParaRPr lang="en-US" altLang="zh-CN" dirty="0"/>
          </a:p>
          <a:p>
            <a:endParaRPr lang="en-US" altLang="zh-CN" dirty="0"/>
          </a:p>
          <a:p>
            <a:endParaRPr lang="en-US" altLang="zh-CN" dirty="0"/>
          </a:p>
          <a:p>
            <a:endParaRPr lang="en-US" altLang="zh-CN" dirty="0"/>
          </a:p>
        </p:txBody>
      </p:sp>
      <p:cxnSp>
        <p:nvCxnSpPr>
          <p:cNvPr id="6" name="直接连接符 5"/>
          <p:cNvCxnSpPr/>
          <p:nvPr/>
        </p:nvCxnSpPr>
        <p:spPr>
          <a:xfrm>
            <a:off x="655320" y="985048"/>
            <a:ext cx="9635309" cy="0"/>
          </a:xfrm>
          <a:prstGeom prst="line">
            <a:avLst/>
          </a:prstGeom>
          <a:ln w="57150" cap="rnd" cmpd="sng">
            <a:solidFill>
              <a:schemeClr val="accent1"/>
            </a:solidFill>
            <a:round/>
            <a:headEnd type="oval" w="lg" len="lg"/>
          </a:ln>
        </p:spPr>
        <p:style>
          <a:lnRef idx="1">
            <a:schemeClr val="accent1"/>
          </a:lnRef>
          <a:fillRef idx="0">
            <a:schemeClr val="accent1"/>
          </a:fillRef>
          <a:effectRef idx="0">
            <a:schemeClr val="accent1"/>
          </a:effectRef>
          <a:fontRef idx="minor">
            <a:schemeClr val="tx1"/>
          </a:fontRef>
        </p:style>
      </p:cxnSp>
      <p:sp>
        <p:nvSpPr>
          <p:cNvPr id="12" name="标题 1"/>
          <p:cNvSpPr>
            <a:spLocks noGrp="1"/>
          </p:cNvSpPr>
          <p:nvPr>
            <p:ph type="title"/>
          </p:nvPr>
        </p:nvSpPr>
        <p:spPr>
          <a:xfrm>
            <a:off x="838200" y="-73285"/>
            <a:ext cx="10515600" cy="1325563"/>
          </a:xfrm>
        </p:spPr>
        <p:txBody>
          <a:bodyPr/>
          <a:lstStyle/>
          <a:p>
            <a:r>
              <a:rPr lang="en-US" altLang="zh-CN" dirty="0"/>
              <a:t>Validate the theoretical results</a:t>
            </a:r>
            <a:endParaRPr lang="zh-CN" altLang="en-US" dirty="0"/>
          </a:p>
        </p:txBody>
      </p:sp>
      <p:pic>
        <p:nvPicPr>
          <p:cNvPr id="3" name="图片 2"/>
          <p:cNvPicPr>
            <a:picLocks noChangeAspect="1"/>
          </p:cNvPicPr>
          <p:nvPr/>
        </p:nvPicPr>
        <p:blipFill rotWithShape="1">
          <a:blip r:embed="rId3"/>
          <a:srcRect t="26301" b="7045"/>
          <a:stretch/>
        </p:blipFill>
        <p:spPr>
          <a:xfrm>
            <a:off x="1784710" y="3633479"/>
            <a:ext cx="6934200" cy="2996587"/>
          </a:xfrm>
          <a:prstGeom prst="rect">
            <a:avLst/>
          </a:prstGeom>
        </p:spPr>
      </p:pic>
      <p:sp>
        <p:nvSpPr>
          <p:cNvPr id="7" name="矩形 6"/>
          <p:cNvSpPr/>
          <p:nvPr/>
        </p:nvSpPr>
        <p:spPr>
          <a:xfrm>
            <a:off x="4939666" y="3622462"/>
            <a:ext cx="1531345" cy="1024568"/>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950570" y="3198690"/>
            <a:ext cx="4673652" cy="707886"/>
          </a:xfrm>
          <a:prstGeom prst="rect">
            <a:avLst/>
          </a:prstGeom>
        </p:spPr>
        <p:txBody>
          <a:bodyPr wrap="square">
            <a:spAutoFit/>
          </a:bodyPr>
          <a:lstStyle/>
          <a:p>
            <a:r>
              <a:rPr lang="en-US" altLang="zh-CN" sz="2000" dirty="0">
                <a:solidFill>
                  <a:srgbClr val="FF0000"/>
                </a:solidFill>
              </a:rPr>
              <a:t>Loss on label-wise margins</a:t>
            </a:r>
          </a:p>
          <a:p>
            <a:endParaRPr lang="en-US" altLang="zh-CN" sz="2000" dirty="0">
              <a:solidFill>
                <a:srgbClr val="FF0000"/>
              </a:solidFill>
            </a:endParaRPr>
          </a:p>
        </p:txBody>
      </p:sp>
      <p:sp>
        <p:nvSpPr>
          <p:cNvPr id="9" name="矩形 8"/>
          <p:cNvSpPr/>
          <p:nvPr/>
        </p:nvSpPr>
        <p:spPr>
          <a:xfrm>
            <a:off x="7121006" y="3622462"/>
            <a:ext cx="1465243" cy="1055781"/>
          </a:xfrm>
          <a:prstGeom prst="rect">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10" name="矩形 9"/>
          <p:cNvSpPr/>
          <p:nvPr/>
        </p:nvSpPr>
        <p:spPr>
          <a:xfrm>
            <a:off x="8725909" y="3804065"/>
            <a:ext cx="3015868" cy="1015663"/>
          </a:xfrm>
          <a:prstGeom prst="rect">
            <a:avLst/>
          </a:prstGeom>
        </p:spPr>
        <p:txBody>
          <a:bodyPr wrap="square">
            <a:spAutoFit/>
          </a:bodyPr>
          <a:lstStyle/>
          <a:p>
            <a:r>
              <a:rPr lang="en-US" altLang="zh-CN" sz="2000" dirty="0">
                <a:solidFill>
                  <a:srgbClr val="FFC000"/>
                </a:solidFill>
              </a:rPr>
              <a:t>Loss on</a:t>
            </a:r>
          </a:p>
          <a:p>
            <a:r>
              <a:rPr lang="en-US" altLang="zh-CN" sz="2000" dirty="0">
                <a:solidFill>
                  <a:srgbClr val="FFC000"/>
                </a:solidFill>
              </a:rPr>
              <a:t>instance-wise margins</a:t>
            </a:r>
          </a:p>
          <a:p>
            <a:endParaRPr lang="en-US" altLang="zh-CN" sz="2000" dirty="0">
              <a:solidFill>
                <a:srgbClr val="FFC000"/>
              </a:solidFill>
            </a:endParaRPr>
          </a:p>
        </p:txBody>
      </p:sp>
    </p:spTree>
    <p:extLst>
      <p:ext uri="{BB962C8B-B14F-4D97-AF65-F5344CB8AC3E}">
        <p14:creationId xmlns:p14="http://schemas.microsoft.com/office/powerpoint/2010/main" val="110707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Effect transition="in" filter="fade">
                                      <p:cBhvr>
                                        <p:cTn id="11" dur="500"/>
                                        <p:tgtEl>
                                          <p:spTgt spid="11">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fade">
                                      <p:cBhvr>
                                        <p:cTn id="16" dur="500"/>
                                        <p:tgtEl>
                                          <p:spTgt spid="11">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289686" y="38943"/>
            <a:ext cx="5793719" cy="5966901"/>
          </a:xfrm>
          <a:prstGeom prst="rect">
            <a:avLst/>
          </a:prstGeom>
        </p:spPr>
      </p:pic>
      <p:pic>
        <p:nvPicPr>
          <p:cNvPr id="5" name="图片 4"/>
          <p:cNvPicPr>
            <a:picLocks noChangeAspect="1"/>
          </p:cNvPicPr>
          <p:nvPr/>
        </p:nvPicPr>
        <p:blipFill>
          <a:blip r:embed="rId4"/>
          <a:stretch>
            <a:fillRect/>
          </a:stretch>
        </p:blipFill>
        <p:spPr>
          <a:xfrm>
            <a:off x="6083405" y="3066177"/>
            <a:ext cx="5888182" cy="2597727"/>
          </a:xfrm>
          <a:prstGeom prst="rect">
            <a:avLst/>
          </a:prstGeom>
        </p:spPr>
      </p:pic>
      <p:sp>
        <p:nvSpPr>
          <p:cNvPr id="7" name="矩形 6"/>
          <p:cNvSpPr/>
          <p:nvPr/>
        </p:nvSpPr>
        <p:spPr>
          <a:xfrm>
            <a:off x="976185" y="4819135"/>
            <a:ext cx="3657600" cy="1186709"/>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88542" y="6018201"/>
            <a:ext cx="3657600" cy="400110"/>
          </a:xfrm>
          <a:prstGeom prst="rect">
            <a:avLst/>
          </a:prstGeom>
        </p:spPr>
        <p:txBody>
          <a:bodyPr wrap="square">
            <a:spAutoFit/>
          </a:bodyPr>
          <a:lstStyle/>
          <a:p>
            <a:r>
              <a:rPr lang="en-US" altLang="zh-CN" sz="2000" dirty="0">
                <a:solidFill>
                  <a:srgbClr val="FF0000"/>
                </a:solidFill>
              </a:rPr>
              <a:t>optimize label-wise margins</a:t>
            </a:r>
          </a:p>
        </p:txBody>
      </p:sp>
      <p:sp>
        <p:nvSpPr>
          <p:cNvPr id="9" name="矩形 8"/>
          <p:cNvSpPr/>
          <p:nvPr/>
        </p:nvSpPr>
        <p:spPr>
          <a:xfrm>
            <a:off x="6769904" y="3959981"/>
            <a:ext cx="4202896" cy="908235"/>
          </a:xfrm>
          <a:prstGeom prst="rect">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10" name="矩形 9"/>
          <p:cNvSpPr/>
          <p:nvPr/>
        </p:nvSpPr>
        <p:spPr>
          <a:xfrm>
            <a:off x="8257035" y="4810711"/>
            <a:ext cx="4783664" cy="400110"/>
          </a:xfrm>
          <a:prstGeom prst="rect">
            <a:avLst/>
          </a:prstGeom>
        </p:spPr>
        <p:txBody>
          <a:bodyPr wrap="square">
            <a:spAutoFit/>
          </a:bodyPr>
          <a:lstStyle/>
          <a:p>
            <a:r>
              <a:rPr lang="en-US" altLang="zh-CN" sz="2000" dirty="0">
                <a:solidFill>
                  <a:srgbClr val="FFC000"/>
                </a:solidFill>
              </a:rPr>
              <a:t>optimize instance-wise margins</a:t>
            </a:r>
          </a:p>
        </p:txBody>
      </p:sp>
      <p:sp>
        <p:nvSpPr>
          <p:cNvPr id="11" name="内容占位符 1"/>
          <p:cNvSpPr>
            <a:spLocks noGrp="1"/>
          </p:cNvSpPr>
          <p:nvPr>
            <p:ph idx="1"/>
          </p:nvPr>
        </p:nvSpPr>
        <p:spPr>
          <a:xfrm>
            <a:off x="6441196" y="868638"/>
            <a:ext cx="5750804" cy="1854934"/>
          </a:xfrm>
        </p:spPr>
        <p:txBody>
          <a:bodyPr>
            <a:normAutofit/>
          </a:bodyPr>
          <a:lstStyle/>
          <a:p>
            <a:r>
              <a:rPr lang="en-US" altLang="zh-CN" dirty="0">
                <a:solidFill>
                  <a:srgbClr val="FF0000"/>
                </a:solidFill>
              </a:rPr>
              <a:t>LIMO</a:t>
            </a:r>
            <a:r>
              <a:rPr lang="en-US" altLang="zh-CN" dirty="0"/>
              <a:t> </a:t>
            </a:r>
            <a:r>
              <a:rPr lang="en-US" altLang="zh-CN" sz="2000" dirty="0"/>
              <a:t>(Label-wise and Instance-wise Margin Optimization)</a:t>
            </a:r>
          </a:p>
          <a:p>
            <a:r>
              <a:rPr lang="en-US" altLang="zh-CN" dirty="0"/>
              <a:t>SGD</a:t>
            </a:r>
          </a:p>
          <a:p>
            <a:endParaRPr lang="en-US" altLang="zh-CN" dirty="0"/>
          </a:p>
          <a:p>
            <a:endParaRPr lang="en-US" altLang="zh-CN" dirty="0"/>
          </a:p>
          <a:p>
            <a:endParaRPr lang="en-US" altLang="zh-CN" dirty="0"/>
          </a:p>
          <a:p>
            <a:endParaRPr lang="en-US" altLang="zh-CN" dirty="0"/>
          </a:p>
        </p:txBody>
      </p:sp>
    </p:spTree>
    <p:extLst>
      <p:ext uri="{BB962C8B-B14F-4D97-AF65-F5344CB8AC3E}">
        <p14:creationId xmlns:p14="http://schemas.microsoft.com/office/powerpoint/2010/main" val="108202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655320" y="985048"/>
            <a:ext cx="9635309" cy="0"/>
          </a:xfrm>
          <a:prstGeom prst="line">
            <a:avLst/>
          </a:prstGeom>
          <a:ln w="57150" cap="rnd" cmpd="sng">
            <a:solidFill>
              <a:schemeClr val="accent1"/>
            </a:solidFill>
            <a:round/>
            <a:headEnd type="oval" w="lg" len="lg"/>
          </a:ln>
        </p:spPr>
        <p:style>
          <a:lnRef idx="1">
            <a:schemeClr val="accent1"/>
          </a:lnRef>
          <a:fillRef idx="0">
            <a:schemeClr val="accent1"/>
          </a:fillRef>
          <a:effectRef idx="0">
            <a:schemeClr val="accent1"/>
          </a:effectRef>
          <a:fontRef idx="minor">
            <a:schemeClr val="tx1"/>
          </a:fontRef>
        </p:style>
      </p:cxnSp>
      <p:sp>
        <p:nvSpPr>
          <p:cNvPr id="12" name="标题 1"/>
          <p:cNvSpPr>
            <a:spLocks noGrp="1"/>
          </p:cNvSpPr>
          <p:nvPr>
            <p:ph type="title"/>
          </p:nvPr>
        </p:nvSpPr>
        <p:spPr>
          <a:xfrm>
            <a:off x="838200" y="-73285"/>
            <a:ext cx="10515600" cy="1325563"/>
          </a:xfrm>
        </p:spPr>
        <p:txBody>
          <a:bodyPr/>
          <a:lstStyle/>
          <a:p>
            <a:r>
              <a:rPr lang="en-US" altLang="zh-CN" dirty="0"/>
              <a:t>Experiments - synthetic</a:t>
            </a:r>
            <a:endParaRPr lang="zh-CN" altLang="en-US" dirty="0"/>
          </a:p>
        </p:txBody>
      </p:sp>
      <p:sp>
        <p:nvSpPr>
          <p:cNvPr id="5" name="内容占位符 1"/>
          <p:cNvSpPr>
            <a:spLocks noGrp="1"/>
          </p:cNvSpPr>
          <p:nvPr>
            <p:ph idx="1"/>
          </p:nvPr>
        </p:nvSpPr>
        <p:spPr>
          <a:xfrm>
            <a:off x="838200" y="1383143"/>
            <a:ext cx="9862751" cy="4708363"/>
          </a:xfrm>
        </p:spPr>
        <p:txBody>
          <a:bodyPr>
            <a:noAutofit/>
          </a:bodyPr>
          <a:lstStyle/>
          <a:p>
            <a:r>
              <a:rPr lang="en-US" altLang="zh-CN" sz="3200" dirty="0"/>
              <a:t>The synthetic data</a:t>
            </a:r>
          </a:p>
          <a:p>
            <a:pPr lvl="1"/>
            <a:r>
              <a:rPr lang="en-US" altLang="zh-CN" dirty="0"/>
              <a:t>4 labels</a:t>
            </a:r>
          </a:p>
          <a:p>
            <a:pPr lvl="1"/>
            <a:r>
              <a:rPr lang="en-US" altLang="zh-CN" dirty="0"/>
              <a:t>On [-1,1] square</a:t>
            </a:r>
          </a:p>
          <a:p>
            <a:r>
              <a:rPr lang="en-US" altLang="zh-CN" sz="3200" dirty="0"/>
              <a:t>Comparison:</a:t>
            </a:r>
          </a:p>
          <a:p>
            <a:pPr lvl="1"/>
            <a:r>
              <a:rPr lang="en-US" altLang="zh-CN" dirty="0"/>
              <a:t>LIMO-label</a:t>
            </a:r>
          </a:p>
          <a:p>
            <a:pPr lvl="1"/>
            <a:r>
              <a:rPr lang="en-US" altLang="zh-CN" dirty="0"/>
              <a:t>LIMO-</a:t>
            </a:r>
            <a:r>
              <a:rPr lang="en-US" altLang="zh-CN" dirty="0" err="1"/>
              <a:t>inst</a:t>
            </a:r>
            <a:endParaRPr lang="en-US" altLang="zh-CN" dirty="0"/>
          </a:p>
          <a:p>
            <a:pPr lvl="1"/>
            <a:r>
              <a:rPr lang="en-US" altLang="zh-CN" dirty="0"/>
              <a:t>LIMO</a:t>
            </a:r>
          </a:p>
          <a:p>
            <a:endParaRPr lang="en-US" altLang="zh-CN" sz="3200" dirty="0"/>
          </a:p>
          <a:p>
            <a:endParaRPr lang="en-US" altLang="zh-CN" sz="3200" dirty="0"/>
          </a:p>
          <a:p>
            <a:endParaRPr lang="en-US" altLang="zh-CN" sz="3200" dirty="0"/>
          </a:p>
          <a:p>
            <a:endParaRPr lang="en-US" altLang="zh-CN" sz="3200" dirty="0"/>
          </a:p>
        </p:txBody>
      </p:sp>
      <p:pic>
        <p:nvPicPr>
          <p:cNvPr id="3" name="图片 2"/>
          <p:cNvPicPr>
            <a:picLocks noChangeAspect="1"/>
          </p:cNvPicPr>
          <p:nvPr/>
        </p:nvPicPr>
        <p:blipFill>
          <a:blip r:embed="rId3"/>
          <a:stretch>
            <a:fillRect/>
          </a:stretch>
        </p:blipFill>
        <p:spPr>
          <a:xfrm>
            <a:off x="6337996" y="1252278"/>
            <a:ext cx="3272810" cy="3336154"/>
          </a:xfrm>
          <a:prstGeom prst="rect">
            <a:avLst/>
          </a:prstGeom>
        </p:spPr>
      </p:pic>
      <p:pic>
        <p:nvPicPr>
          <p:cNvPr id="8" name="图片 7"/>
          <p:cNvPicPr>
            <a:picLocks noChangeAspect="1"/>
          </p:cNvPicPr>
          <p:nvPr/>
        </p:nvPicPr>
        <p:blipFill rotWithShape="1">
          <a:blip r:embed="rId4"/>
          <a:srcRect t="26301" b="51443"/>
          <a:stretch/>
        </p:blipFill>
        <p:spPr>
          <a:xfrm>
            <a:off x="1910590" y="4995290"/>
            <a:ext cx="6934200" cy="1000559"/>
          </a:xfrm>
          <a:prstGeom prst="rect">
            <a:avLst/>
          </a:prstGeom>
        </p:spPr>
      </p:pic>
      <p:sp>
        <p:nvSpPr>
          <p:cNvPr id="9" name="矩形 8"/>
          <p:cNvSpPr/>
          <p:nvPr/>
        </p:nvSpPr>
        <p:spPr>
          <a:xfrm>
            <a:off x="4707301" y="4971281"/>
            <a:ext cx="1902505" cy="1024568"/>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897322" y="4940068"/>
            <a:ext cx="1789478" cy="1055781"/>
          </a:xfrm>
          <a:prstGeom prst="rect">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4" name="矩形 3"/>
          <p:cNvSpPr/>
          <p:nvPr/>
        </p:nvSpPr>
        <p:spPr>
          <a:xfrm>
            <a:off x="4535858" y="6071504"/>
            <a:ext cx="1874231" cy="369332"/>
          </a:xfrm>
          <a:prstGeom prst="rect">
            <a:avLst/>
          </a:prstGeom>
        </p:spPr>
        <p:txBody>
          <a:bodyPr wrap="none">
            <a:spAutoFit/>
          </a:bodyPr>
          <a:lstStyle/>
          <a:p>
            <a:pPr lvl="1"/>
            <a:r>
              <a:rPr lang="en-US" altLang="zh-CN" dirty="0"/>
              <a:t>LIMO-label</a:t>
            </a:r>
          </a:p>
        </p:txBody>
      </p:sp>
      <p:sp>
        <p:nvSpPr>
          <p:cNvPr id="14" name="矩形 13"/>
          <p:cNvSpPr/>
          <p:nvPr/>
        </p:nvSpPr>
        <p:spPr>
          <a:xfrm>
            <a:off x="6720476" y="6071504"/>
            <a:ext cx="1742785" cy="369332"/>
          </a:xfrm>
          <a:prstGeom prst="rect">
            <a:avLst/>
          </a:prstGeom>
        </p:spPr>
        <p:txBody>
          <a:bodyPr wrap="none">
            <a:spAutoFit/>
          </a:bodyPr>
          <a:lstStyle/>
          <a:p>
            <a:pPr lvl="1"/>
            <a:r>
              <a:rPr lang="en-US" altLang="zh-CN" dirty="0"/>
              <a:t>LIMO-inst</a:t>
            </a:r>
          </a:p>
        </p:txBody>
      </p:sp>
      <p:sp>
        <p:nvSpPr>
          <p:cNvPr id="13" name="矩形 12">
            <a:extLst>
              <a:ext uri="{FF2B5EF4-FFF2-40B4-BE49-F238E27FC236}">
                <a16:creationId xmlns:a16="http://schemas.microsoft.com/office/drawing/2014/main" id="{E7BFA7B5-0C24-452A-B2A1-64BC9CCA743F}"/>
              </a:ext>
            </a:extLst>
          </p:cNvPr>
          <p:cNvSpPr/>
          <p:nvPr/>
        </p:nvSpPr>
        <p:spPr>
          <a:xfrm>
            <a:off x="4458622" y="4664087"/>
            <a:ext cx="4386168" cy="1852404"/>
          </a:xfrm>
          <a:prstGeom prst="rect">
            <a:avLst/>
          </a:prstGeom>
          <a:noFill/>
          <a:ln w="3810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6B450B89-AB25-4A3B-BDBE-C4EBB8B1367B}"/>
              </a:ext>
            </a:extLst>
          </p:cNvPr>
          <p:cNvSpPr/>
          <p:nvPr/>
        </p:nvSpPr>
        <p:spPr>
          <a:xfrm>
            <a:off x="8463261" y="5335771"/>
            <a:ext cx="1210588" cy="369332"/>
          </a:xfrm>
          <a:prstGeom prst="rect">
            <a:avLst/>
          </a:prstGeom>
        </p:spPr>
        <p:txBody>
          <a:bodyPr wrap="none">
            <a:spAutoFit/>
          </a:bodyPr>
          <a:lstStyle/>
          <a:p>
            <a:pPr lvl="1"/>
            <a:r>
              <a:rPr lang="en-US" altLang="zh-CN" dirty="0"/>
              <a:t>LIMO</a:t>
            </a:r>
          </a:p>
        </p:txBody>
      </p:sp>
    </p:spTree>
    <p:extLst>
      <p:ext uri="{BB962C8B-B14F-4D97-AF65-F5344CB8AC3E}">
        <p14:creationId xmlns:p14="http://schemas.microsoft.com/office/powerpoint/2010/main" val="122097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Effect transition="in" filter="fade">
                                      <p:cBhvr>
                                        <p:cTn id="13" dur="500"/>
                                        <p:tgtEl>
                                          <p:spTgt spid="5">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fade">
                                      <p:cBhvr>
                                        <p:cTn id="16" dur="500"/>
                                        <p:tgtEl>
                                          <p:spTgt spid="5">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4" grpId="0"/>
      <p:bldP spid="14" grpId="0"/>
      <p:bldP spid="13"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655320" y="985048"/>
            <a:ext cx="9635309" cy="0"/>
          </a:xfrm>
          <a:prstGeom prst="line">
            <a:avLst/>
          </a:prstGeom>
          <a:ln w="57150" cap="rnd" cmpd="sng">
            <a:solidFill>
              <a:schemeClr val="accent1"/>
            </a:solidFill>
            <a:round/>
            <a:headEnd type="oval" w="lg" len="lg"/>
          </a:ln>
        </p:spPr>
        <p:style>
          <a:lnRef idx="1">
            <a:schemeClr val="accent1"/>
          </a:lnRef>
          <a:fillRef idx="0">
            <a:schemeClr val="accent1"/>
          </a:fillRef>
          <a:effectRef idx="0">
            <a:schemeClr val="accent1"/>
          </a:effectRef>
          <a:fontRef idx="minor">
            <a:schemeClr val="tx1"/>
          </a:fontRef>
        </p:style>
      </p:cxnSp>
      <p:sp>
        <p:nvSpPr>
          <p:cNvPr id="12" name="标题 1"/>
          <p:cNvSpPr>
            <a:spLocks noGrp="1"/>
          </p:cNvSpPr>
          <p:nvPr>
            <p:ph type="title"/>
          </p:nvPr>
        </p:nvSpPr>
        <p:spPr>
          <a:xfrm>
            <a:off x="838200" y="-73285"/>
            <a:ext cx="10515600" cy="1325563"/>
          </a:xfrm>
        </p:spPr>
        <p:txBody>
          <a:bodyPr/>
          <a:lstStyle/>
          <a:p>
            <a:r>
              <a:rPr lang="en-US" altLang="zh-CN" dirty="0"/>
              <a:t>Experimental results</a:t>
            </a:r>
            <a:endParaRPr lang="zh-CN" altLang="en-US" dirty="0"/>
          </a:p>
        </p:txBody>
      </p:sp>
      <p:pic>
        <p:nvPicPr>
          <p:cNvPr id="2" name="图片 1"/>
          <p:cNvPicPr>
            <a:picLocks noChangeAspect="1"/>
          </p:cNvPicPr>
          <p:nvPr/>
        </p:nvPicPr>
        <p:blipFill rotWithShape="1">
          <a:blip r:embed="rId3"/>
          <a:srcRect r="13643"/>
          <a:stretch/>
        </p:blipFill>
        <p:spPr>
          <a:xfrm>
            <a:off x="217143" y="1660859"/>
            <a:ext cx="6398809" cy="4804506"/>
          </a:xfrm>
          <a:prstGeom prst="rect">
            <a:avLst/>
          </a:prstGeom>
        </p:spPr>
      </p:pic>
      <p:pic>
        <p:nvPicPr>
          <p:cNvPr id="3" name="图片 2"/>
          <p:cNvPicPr>
            <a:picLocks noChangeAspect="1"/>
          </p:cNvPicPr>
          <p:nvPr/>
        </p:nvPicPr>
        <p:blipFill rotWithShape="1">
          <a:blip r:embed="rId4"/>
          <a:srcRect t="4238" b="5327"/>
          <a:stretch/>
        </p:blipFill>
        <p:spPr>
          <a:xfrm>
            <a:off x="6809155" y="1594543"/>
            <a:ext cx="2649750" cy="1398495"/>
          </a:xfrm>
          <a:prstGeom prst="rect">
            <a:avLst/>
          </a:prstGeom>
        </p:spPr>
      </p:pic>
      <p:pic>
        <p:nvPicPr>
          <p:cNvPr id="13" name="图片 12"/>
          <p:cNvPicPr>
            <a:picLocks noChangeAspect="1"/>
          </p:cNvPicPr>
          <p:nvPr/>
        </p:nvPicPr>
        <p:blipFill rotWithShape="1">
          <a:blip r:embed="rId5"/>
          <a:srcRect t="1153" r="21506" b="31149"/>
          <a:stretch/>
        </p:blipFill>
        <p:spPr>
          <a:xfrm>
            <a:off x="6782261" y="3058571"/>
            <a:ext cx="5010810" cy="3225025"/>
          </a:xfrm>
          <a:prstGeom prst="rect">
            <a:avLst/>
          </a:prstGeom>
        </p:spPr>
      </p:pic>
      <p:sp>
        <p:nvSpPr>
          <p:cNvPr id="15" name="矩形 14">
            <a:extLst>
              <a:ext uri="{FF2B5EF4-FFF2-40B4-BE49-F238E27FC236}">
                <a16:creationId xmlns:a16="http://schemas.microsoft.com/office/drawing/2014/main" id="{1FE01C0C-CC79-4C78-B52A-8CF717F54F32}"/>
              </a:ext>
            </a:extLst>
          </p:cNvPr>
          <p:cNvSpPr/>
          <p:nvPr/>
        </p:nvSpPr>
        <p:spPr>
          <a:xfrm>
            <a:off x="6902251" y="3753858"/>
            <a:ext cx="4890819" cy="372979"/>
          </a:xfrm>
          <a:prstGeom prst="rect">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17" name="矩形 16">
            <a:extLst>
              <a:ext uri="{FF2B5EF4-FFF2-40B4-BE49-F238E27FC236}">
                <a16:creationId xmlns:a16="http://schemas.microsoft.com/office/drawing/2014/main" id="{275CE0F6-0574-44E0-8F86-8EDB889FBFBD}"/>
              </a:ext>
            </a:extLst>
          </p:cNvPr>
          <p:cNvSpPr/>
          <p:nvPr/>
        </p:nvSpPr>
        <p:spPr>
          <a:xfrm>
            <a:off x="217143" y="1660859"/>
            <a:ext cx="6398809" cy="659255"/>
          </a:xfrm>
          <a:prstGeom prst="rect">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18" name="矩形 17">
            <a:extLst>
              <a:ext uri="{FF2B5EF4-FFF2-40B4-BE49-F238E27FC236}">
                <a16:creationId xmlns:a16="http://schemas.microsoft.com/office/drawing/2014/main" id="{C792A43E-8F1E-4E21-99CF-A163F7309809}"/>
              </a:ext>
            </a:extLst>
          </p:cNvPr>
          <p:cNvSpPr/>
          <p:nvPr/>
        </p:nvSpPr>
        <p:spPr>
          <a:xfrm>
            <a:off x="6902251" y="5865419"/>
            <a:ext cx="4890819" cy="372979"/>
          </a:xfrm>
          <a:prstGeom prst="rect">
            <a:avLst/>
          </a:prstGeom>
          <a:noFill/>
          <a:ln w="3810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20" name="矩形 19">
            <a:extLst>
              <a:ext uri="{FF2B5EF4-FFF2-40B4-BE49-F238E27FC236}">
                <a16:creationId xmlns:a16="http://schemas.microsoft.com/office/drawing/2014/main" id="{BB7999F1-C3CB-46C8-93F8-8F46E4028E27}"/>
              </a:ext>
            </a:extLst>
          </p:cNvPr>
          <p:cNvSpPr/>
          <p:nvPr/>
        </p:nvSpPr>
        <p:spPr>
          <a:xfrm>
            <a:off x="217143" y="5206164"/>
            <a:ext cx="6398809" cy="659255"/>
          </a:xfrm>
          <a:prstGeom prst="rect">
            <a:avLst/>
          </a:prstGeom>
          <a:noFill/>
          <a:ln w="3810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21" name="内容占位符 1">
            <a:extLst>
              <a:ext uri="{FF2B5EF4-FFF2-40B4-BE49-F238E27FC236}">
                <a16:creationId xmlns:a16="http://schemas.microsoft.com/office/drawing/2014/main" id="{07ECAD63-01FA-41B8-A745-A5DAC230B254}"/>
              </a:ext>
            </a:extLst>
          </p:cNvPr>
          <p:cNvSpPr>
            <a:spLocks noGrp="1"/>
          </p:cNvSpPr>
          <p:nvPr>
            <p:ph idx="1"/>
          </p:nvPr>
        </p:nvSpPr>
        <p:spPr>
          <a:xfrm>
            <a:off x="655320" y="1050582"/>
            <a:ext cx="9862751" cy="4708363"/>
          </a:xfrm>
        </p:spPr>
        <p:txBody>
          <a:bodyPr>
            <a:noAutofit/>
          </a:bodyPr>
          <a:lstStyle/>
          <a:p>
            <a:r>
              <a:rPr lang="en-US" altLang="zh-CN" dirty="0"/>
              <a:t>Rescale to [0,1], higher are better</a:t>
            </a:r>
          </a:p>
          <a:p>
            <a:pPr marL="0" indent="0">
              <a:buNone/>
            </a:pPr>
            <a:endParaRPr lang="en-US" altLang="zh-CN" dirty="0"/>
          </a:p>
        </p:txBody>
      </p:sp>
    </p:spTree>
    <p:extLst>
      <p:ext uri="{BB962C8B-B14F-4D97-AF65-F5344CB8AC3E}">
        <p14:creationId xmlns:p14="http://schemas.microsoft.com/office/powerpoint/2010/main" val="93546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655320" y="985048"/>
            <a:ext cx="9635309" cy="0"/>
          </a:xfrm>
          <a:prstGeom prst="line">
            <a:avLst/>
          </a:prstGeom>
          <a:ln w="57150" cap="rnd" cmpd="sng">
            <a:solidFill>
              <a:schemeClr val="accent1"/>
            </a:solidFill>
            <a:round/>
            <a:headEnd type="oval" w="lg" len="lg"/>
          </a:ln>
        </p:spPr>
        <p:style>
          <a:lnRef idx="1">
            <a:schemeClr val="accent1"/>
          </a:lnRef>
          <a:fillRef idx="0">
            <a:schemeClr val="accent1"/>
          </a:fillRef>
          <a:effectRef idx="0">
            <a:schemeClr val="accent1"/>
          </a:effectRef>
          <a:fontRef idx="minor">
            <a:schemeClr val="tx1"/>
          </a:fontRef>
        </p:style>
      </p:cxnSp>
      <p:sp>
        <p:nvSpPr>
          <p:cNvPr id="12" name="标题 1"/>
          <p:cNvSpPr>
            <a:spLocks noGrp="1"/>
          </p:cNvSpPr>
          <p:nvPr>
            <p:ph type="title"/>
          </p:nvPr>
        </p:nvSpPr>
        <p:spPr>
          <a:xfrm>
            <a:off x="838200" y="-73285"/>
            <a:ext cx="10515600" cy="1325563"/>
          </a:xfrm>
        </p:spPr>
        <p:txBody>
          <a:bodyPr/>
          <a:lstStyle/>
          <a:p>
            <a:r>
              <a:rPr lang="en-US" altLang="zh-CN" dirty="0"/>
              <a:t>Experimental results – cont’d</a:t>
            </a:r>
            <a:endParaRPr lang="zh-CN" altLang="en-US" dirty="0"/>
          </a:p>
        </p:txBody>
      </p:sp>
      <p:pic>
        <p:nvPicPr>
          <p:cNvPr id="3" name="图片 2"/>
          <p:cNvPicPr>
            <a:picLocks noChangeAspect="1"/>
          </p:cNvPicPr>
          <p:nvPr/>
        </p:nvPicPr>
        <p:blipFill rotWithShape="1">
          <a:blip r:embed="rId3"/>
          <a:srcRect r="13355"/>
          <a:stretch/>
        </p:blipFill>
        <p:spPr>
          <a:xfrm>
            <a:off x="89742" y="1369112"/>
            <a:ext cx="6164189" cy="4247917"/>
          </a:xfrm>
          <a:prstGeom prst="rect">
            <a:avLst/>
          </a:prstGeom>
        </p:spPr>
      </p:pic>
      <p:pic>
        <p:nvPicPr>
          <p:cNvPr id="4" name="图片 3"/>
          <p:cNvPicPr>
            <a:picLocks noChangeAspect="1"/>
          </p:cNvPicPr>
          <p:nvPr/>
        </p:nvPicPr>
        <p:blipFill>
          <a:blip r:embed="rId4"/>
          <a:stretch>
            <a:fillRect/>
          </a:stretch>
        </p:blipFill>
        <p:spPr>
          <a:xfrm>
            <a:off x="6424749" y="1408301"/>
            <a:ext cx="2795563" cy="2309949"/>
          </a:xfrm>
          <a:prstGeom prst="rect">
            <a:avLst/>
          </a:prstGeom>
        </p:spPr>
      </p:pic>
      <p:grpSp>
        <p:nvGrpSpPr>
          <p:cNvPr id="5" name="组合 4"/>
          <p:cNvGrpSpPr/>
          <p:nvPr/>
        </p:nvGrpSpPr>
        <p:grpSpPr>
          <a:xfrm>
            <a:off x="6408220" y="3705187"/>
            <a:ext cx="4879204" cy="2183236"/>
            <a:chOff x="6790563" y="3542323"/>
            <a:chExt cx="5708682" cy="2554392"/>
          </a:xfrm>
        </p:grpSpPr>
        <p:pic>
          <p:nvPicPr>
            <p:cNvPr id="15" name="图片 14"/>
            <p:cNvPicPr>
              <a:picLocks noChangeAspect="1"/>
            </p:cNvPicPr>
            <p:nvPr/>
          </p:nvPicPr>
          <p:blipFill rotWithShape="1">
            <a:blip r:embed="rId5"/>
            <a:srcRect t="1153" r="20929" b="82796"/>
            <a:stretch/>
          </p:blipFill>
          <p:spPr>
            <a:xfrm>
              <a:off x="6790564" y="3542323"/>
              <a:ext cx="5708681" cy="864782"/>
            </a:xfrm>
            <a:prstGeom prst="rect">
              <a:avLst/>
            </a:prstGeom>
          </p:spPr>
        </p:pic>
        <p:pic>
          <p:nvPicPr>
            <p:cNvPr id="16" name="图片 15"/>
            <p:cNvPicPr>
              <a:picLocks noChangeAspect="1"/>
            </p:cNvPicPr>
            <p:nvPr/>
          </p:nvPicPr>
          <p:blipFill rotWithShape="1">
            <a:blip r:embed="rId5"/>
            <a:srcRect t="68640" r="20929"/>
            <a:stretch/>
          </p:blipFill>
          <p:spPr>
            <a:xfrm>
              <a:off x="6790563" y="4407105"/>
              <a:ext cx="5708681" cy="1689610"/>
            </a:xfrm>
            <a:prstGeom prst="rect">
              <a:avLst/>
            </a:prstGeom>
          </p:spPr>
        </p:pic>
      </p:grpSp>
    </p:spTree>
    <p:extLst>
      <p:ext uri="{BB962C8B-B14F-4D97-AF65-F5344CB8AC3E}">
        <p14:creationId xmlns:p14="http://schemas.microsoft.com/office/powerpoint/2010/main" val="2334728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655320" y="985048"/>
            <a:ext cx="9635309" cy="0"/>
          </a:xfrm>
          <a:prstGeom prst="line">
            <a:avLst/>
          </a:prstGeom>
          <a:ln w="57150" cap="rnd" cmpd="sng">
            <a:solidFill>
              <a:schemeClr val="accent1"/>
            </a:solidFill>
            <a:round/>
            <a:headEnd type="oval" w="lg" len="lg"/>
          </a:ln>
        </p:spPr>
        <p:style>
          <a:lnRef idx="1">
            <a:schemeClr val="accent1"/>
          </a:lnRef>
          <a:fillRef idx="0">
            <a:schemeClr val="accent1"/>
          </a:fillRef>
          <a:effectRef idx="0">
            <a:schemeClr val="accent1"/>
          </a:effectRef>
          <a:fontRef idx="minor">
            <a:schemeClr val="tx1"/>
          </a:fontRef>
        </p:style>
      </p:cxnSp>
      <p:sp>
        <p:nvSpPr>
          <p:cNvPr id="12" name="标题 1"/>
          <p:cNvSpPr>
            <a:spLocks noGrp="1"/>
          </p:cNvSpPr>
          <p:nvPr>
            <p:ph type="title"/>
          </p:nvPr>
        </p:nvSpPr>
        <p:spPr>
          <a:xfrm>
            <a:off x="838200" y="-73285"/>
            <a:ext cx="10515600" cy="1325563"/>
          </a:xfrm>
        </p:spPr>
        <p:txBody>
          <a:bodyPr/>
          <a:lstStyle/>
          <a:p>
            <a:r>
              <a:rPr lang="en-US" altLang="zh-CN" dirty="0"/>
              <a:t>Experimental results on benchmark</a:t>
            </a:r>
            <a:endParaRPr lang="zh-CN" altLang="en-US" dirty="0"/>
          </a:p>
        </p:txBody>
      </p:sp>
      <p:pic>
        <p:nvPicPr>
          <p:cNvPr id="2" name="图片 1"/>
          <p:cNvPicPr>
            <a:picLocks noChangeAspect="1"/>
          </p:cNvPicPr>
          <p:nvPr/>
        </p:nvPicPr>
        <p:blipFill rotWithShape="1">
          <a:blip r:embed="rId3"/>
          <a:srcRect t="1907"/>
          <a:stretch/>
        </p:blipFill>
        <p:spPr>
          <a:xfrm>
            <a:off x="655320" y="1220830"/>
            <a:ext cx="9331779" cy="5637170"/>
          </a:xfrm>
          <a:prstGeom prst="rect">
            <a:avLst/>
          </a:prstGeom>
        </p:spPr>
      </p:pic>
      <p:sp>
        <p:nvSpPr>
          <p:cNvPr id="4" name="矩形 3">
            <a:extLst>
              <a:ext uri="{FF2B5EF4-FFF2-40B4-BE49-F238E27FC236}">
                <a16:creationId xmlns:a16="http://schemas.microsoft.com/office/drawing/2014/main" id="{4D98079E-0AD4-40C2-83D5-3DF9F07FB250}"/>
              </a:ext>
            </a:extLst>
          </p:cNvPr>
          <p:cNvSpPr/>
          <p:nvPr/>
        </p:nvSpPr>
        <p:spPr>
          <a:xfrm>
            <a:off x="7454806" y="6211669"/>
            <a:ext cx="4737194" cy="646331"/>
          </a:xfrm>
          <a:prstGeom prst="rect">
            <a:avLst/>
          </a:prstGeom>
        </p:spPr>
        <p:txBody>
          <a:bodyPr wrap="none">
            <a:spAutoFit/>
          </a:bodyPr>
          <a:lstStyle/>
          <a:p>
            <a:pPr lvl="1"/>
            <a:r>
              <a:rPr lang="en-US" altLang="zh-CN" dirty="0">
                <a:solidFill>
                  <a:srgbClr val="92D050"/>
                </a:solidFill>
              </a:rPr>
              <a:t>Datasets:</a:t>
            </a:r>
          </a:p>
          <a:p>
            <a:pPr lvl="1"/>
            <a:r>
              <a:rPr lang="en-US" altLang="zh-CN" dirty="0">
                <a:solidFill>
                  <a:srgbClr val="92D050"/>
                </a:solidFill>
              </a:rPr>
              <a:t>CAL500, </a:t>
            </a:r>
            <a:r>
              <a:rPr lang="en-US" altLang="zh-CN" dirty="0" err="1">
                <a:solidFill>
                  <a:srgbClr val="92D050"/>
                </a:solidFill>
              </a:rPr>
              <a:t>enron</a:t>
            </a:r>
            <a:r>
              <a:rPr lang="en-US" altLang="zh-CN" dirty="0">
                <a:solidFill>
                  <a:srgbClr val="92D050"/>
                </a:solidFill>
              </a:rPr>
              <a:t>, medical, corel5k, </a:t>
            </a:r>
            <a:r>
              <a:rPr lang="en-US" altLang="zh-CN" dirty="0" err="1">
                <a:solidFill>
                  <a:srgbClr val="92D050"/>
                </a:solidFill>
              </a:rPr>
              <a:t>bibtex</a:t>
            </a:r>
            <a:endParaRPr lang="en-US" altLang="zh-CN" dirty="0">
              <a:solidFill>
                <a:srgbClr val="92D050"/>
              </a:solidFill>
            </a:endParaRPr>
          </a:p>
        </p:txBody>
      </p:sp>
      <p:sp>
        <p:nvSpPr>
          <p:cNvPr id="7" name="矩形 6">
            <a:extLst>
              <a:ext uri="{FF2B5EF4-FFF2-40B4-BE49-F238E27FC236}">
                <a16:creationId xmlns:a16="http://schemas.microsoft.com/office/drawing/2014/main" id="{2EC0CB8D-12BA-423D-946A-4659FA3614FF}"/>
              </a:ext>
            </a:extLst>
          </p:cNvPr>
          <p:cNvSpPr/>
          <p:nvPr/>
        </p:nvSpPr>
        <p:spPr>
          <a:xfrm>
            <a:off x="7396894" y="1266100"/>
            <a:ext cx="6096000" cy="923330"/>
          </a:xfrm>
          <a:prstGeom prst="rect">
            <a:avLst/>
          </a:prstGeom>
        </p:spPr>
        <p:txBody>
          <a:bodyPr>
            <a:spAutoFit/>
          </a:bodyPr>
          <a:lstStyle/>
          <a:p>
            <a:pPr lvl="0">
              <a:defRPr/>
            </a:pPr>
            <a:r>
              <a:rPr lang="en-US" altLang="zh-CN" sz="5400" dirty="0">
                <a:solidFill>
                  <a:srgbClr val="FFC000"/>
                </a:solidFill>
              </a:rPr>
              <a:t>Consistent!</a:t>
            </a:r>
          </a:p>
        </p:txBody>
      </p:sp>
    </p:spTree>
    <p:extLst>
      <p:ext uri="{BB962C8B-B14F-4D97-AF65-F5344CB8AC3E}">
        <p14:creationId xmlns:p14="http://schemas.microsoft.com/office/powerpoint/2010/main" val="620714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 name="直接连接符 5"/>
          <p:cNvCxnSpPr/>
          <p:nvPr/>
        </p:nvCxnSpPr>
        <p:spPr>
          <a:xfrm>
            <a:off x="655320" y="985048"/>
            <a:ext cx="9635309" cy="0"/>
          </a:xfrm>
          <a:prstGeom prst="line">
            <a:avLst/>
          </a:prstGeom>
          <a:ln w="57150" cap="rnd" cmpd="sng">
            <a:solidFill>
              <a:schemeClr val="accent1"/>
            </a:solidFill>
            <a:round/>
            <a:headEnd type="oval" w="lg" len="lg"/>
          </a:ln>
        </p:spPr>
        <p:style>
          <a:lnRef idx="1">
            <a:schemeClr val="accent1"/>
          </a:lnRef>
          <a:fillRef idx="0">
            <a:schemeClr val="accent1"/>
          </a:fillRef>
          <a:effectRef idx="0">
            <a:schemeClr val="accent1"/>
          </a:effectRef>
          <a:fontRef idx="minor">
            <a:schemeClr val="tx1"/>
          </a:fontRef>
        </p:style>
      </p:cxnSp>
      <p:sp>
        <p:nvSpPr>
          <p:cNvPr id="12" name="标题 1"/>
          <p:cNvSpPr>
            <a:spLocks noGrp="1"/>
          </p:cNvSpPr>
          <p:nvPr>
            <p:ph type="title"/>
          </p:nvPr>
        </p:nvSpPr>
        <p:spPr>
          <a:xfrm>
            <a:off x="838200" y="-73285"/>
            <a:ext cx="10515600" cy="1325563"/>
          </a:xfrm>
        </p:spPr>
        <p:txBody>
          <a:bodyPr/>
          <a:lstStyle/>
          <a:p>
            <a:r>
              <a:rPr lang="en-US" altLang="zh-CN" dirty="0"/>
              <a:t>Experiments - benchmark</a:t>
            </a:r>
            <a:endParaRPr lang="zh-CN" altLang="en-US" dirty="0"/>
          </a:p>
        </p:txBody>
      </p:sp>
      <p:sp>
        <p:nvSpPr>
          <p:cNvPr id="10" name="内容占位符 1"/>
          <p:cNvSpPr>
            <a:spLocks noGrp="1"/>
          </p:cNvSpPr>
          <p:nvPr>
            <p:ph idx="1"/>
          </p:nvPr>
        </p:nvSpPr>
        <p:spPr>
          <a:xfrm>
            <a:off x="838200" y="1383143"/>
            <a:ext cx="9862751" cy="4708363"/>
          </a:xfrm>
        </p:spPr>
        <p:txBody>
          <a:bodyPr>
            <a:noAutofit/>
          </a:bodyPr>
          <a:lstStyle/>
          <a:p>
            <a:r>
              <a:rPr lang="en-US" altLang="zh-CN" sz="3200" dirty="0"/>
              <a:t>Datasets</a:t>
            </a:r>
          </a:p>
          <a:p>
            <a:pPr lvl="1"/>
            <a:r>
              <a:rPr lang="en-US" altLang="zh-CN" dirty="0"/>
              <a:t>CAL500, </a:t>
            </a:r>
            <a:r>
              <a:rPr lang="en-US" altLang="zh-CN" dirty="0" err="1"/>
              <a:t>enron</a:t>
            </a:r>
            <a:r>
              <a:rPr lang="en-US" altLang="zh-CN" dirty="0"/>
              <a:t>, medical, corel5k, </a:t>
            </a:r>
            <a:r>
              <a:rPr lang="en-US" altLang="zh-CN" dirty="0" err="1"/>
              <a:t>bibtex</a:t>
            </a:r>
            <a:endParaRPr lang="en-US" altLang="zh-CN" dirty="0"/>
          </a:p>
          <a:p>
            <a:pPr lvl="1"/>
            <a:endParaRPr lang="en-US" altLang="zh-CN" sz="3200" dirty="0"/>
          </a:p>
          <a:p>
            <a:r>
              <a:rPr lang="en-US" altLang="zh-CN" sz="3200" dirty="0"/>
              <a:t>Comparison:</a:t>
            </a:r>
          </a:p>
          <a:p>
            <a:pPr lvl="1"/>
            <a:r>
              <a:rPr lang="en-US" altLang="zh-CN" dirty="0"/>
              <a:t>LIMO</a:t>
            </a:r>
          </a:p>
          <a:p>
            <a:pPr lvl="1"/>
            <a:r>
              <a:rPr lang="en-US" altLang="zh-CN" dirty="0"/>
              <a:t>LIMO-label</a:t>
            </a:r>
          </a:p>
          <a:p>
            <a:pPr lvl="1"/>
            <a:r>
              <a:rPr lang="en-US" altLang="zh-CN" dirty="0"/>
              <a:t>LIMO-inst</a:t>
            </a:r>
          </a:p>
          <a:p>
            <a:pPr lvl="1"/>
            <a:r>
              <a:rPr lang="en-US" altLang="zh-CN" dirty="0"/>
              <a:t>BRSVM</a:t>
            </a:r>
          </a:p>
          <a:p>
            <a:pPr lvl="1"/>
            <a:r>
              <a:rPr lang="en-US" altLang="zh-CN" dirty="0"/>
              <a:t>ML-</a:t>
            </a:r>
            <a:r>
              <a:rPr lang="en-US" altLang="zh-CN" dirty="0" err="1"/>
              <a:t>kNN</a:t>
            </a:r>
            <a:endParaRPr lang="en-US" altLang="zh-CN" dirty="0"/>
          </a:p>
          <a:p>
            <a:pPr lvl="1"/>
            <a:r>
              <a:rPr lang="en-US" altLang="zh-CN" dirty="0"/>
              <a:t>GFM</a:t>
            </a:r>
          </a:p>
          <a:p>
            <a:endParaRPr lang="en-US" altLang="zh-CN" sz="3200" dirty="0"/>
          </a:p>
          <a:p>
            <a:endParaRPr lang="en-US" altLang="zh-CN" sz="3200" dirty="0"/>
          </a:p>
          <a:p>
            <a:endParaRPr lang="en-US" altLang="zh-CN" sz="3200" dirty="0"/>
          </a:p>
          <a:p>
            <a:endParaRPr lang="en-US" altLang="zh-CN" sz="3200" dirty="0"/>
          </a:p>
        </p:txBody>
      </p:sp>
      <p:cxnSp>
        <p:nvCxnSpPr>
          <p:cNvPr id="7" name="直接连接符 6"/>
          <p:cNvCxnSpPr/>
          <p:nvPr/>
        </p:nvCxnSpPr>
        <p:spPr>
          <a:xfrm flipH="1">
            <a:off x="655320" y="6385854"/>
            <a:ext cx="11307037" cy="0"/>
          </a:xfrm>
          <a:prstGeom prst="line">
            <a:avLst/>
          </a:prstGeom>
          <a:ln w="57150" cap="rnd" cmpd="sng">
            <a:solidFill>
              <a:schemeClr val="accent1"/>
            </a:solidFill>
            <a:round/>
            <a:headEnd type="oval" w="lg" len="lg"/>
          </a:ln>
        </p:spPr>
        <p:style>
          <a:lnRef idx="1">
            <a:schemeClr val="accent1"/>
          </a:lnRef>
          <a:fillRef idx="0">
            <a:schemeClr val="accent1"/>
          </a:fillRef>
          <a:effectRef idx="0">
            <a:schemeClr val="accent1"/>
          </a:effectRef>
          <a:fontRef idx="minor">
            <a:schemeClr val="tx1"/>
          </a:fontRef>
        </p:style>
      </p:cxnSp>
      <p:sp>
        <p:nvSpPr>
          <p:cNvPr id="9" name="标题 1"/>
          <p:cNvSpPr txBox="1">
            <a:spLocks/>
          </p:cNvSpPr>
          <p:nvPr/>
        </p:nvSpPr>
        <p:spPr>
          <a:xfrm>
            <a:off x="1385887" y="6400298"/>
            <a:ext cx="10515600" cy="457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zh-CN" sz="2800" dirty="0">
                <a:latin typeface="+mn-lt"/>
              </a:rPr>
              <a:t> </a:t>
            </a:r>
            <a:r>
              <a:rPr lang="en-US" altLang="zh-CN" sz="2400" dirty="0">
                <a:solidFill>
                  <a:srgbClr val="70AD47">
                    <a:lumMod val="60000"/>
                    <a:lumOff val="40000"/>
                  </a:srgbClr>
                </a:solidFill>
                <a:latin typeface="Arial Unicode MS" panose="020B0604020202020204" pitchFamily="34" charset="-122"/>
                <a:ea typeface="Arial Unicode MS" panose="020B0604020202020204" pitchFamily="34" charset="-122"/>
                <a:cs typeface="Arial Unicode MS" panose="020B0604020202020204" pitchFamily="34" charset="-122"/>
              </a:rPr>
              <a:t> http://mulan.sourceforge.net/datasets-mlc.html</a:t>
            </a:r>
            <a:endParaRPr lang="zh-CN" altLang="en-US" sz="2400" dirty="0">
              <a:solidFill>
                <a:srgbClr val="70AD47">
                  <a:lumMod val="60000"/>
                  <a:lumOff val="40000"/>
                </a:srgb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3527734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655320" y="985048"/>
            <a:ext cx="9442269" cy="0"/>
          </a:xfrm>
          <a:prstGeom prst="line">
            <a:avLst/>
          </a:prstGeom>
          <a:ln w="57150" cap="rnd" cmpd="sng">
            <a:solidFill>
              <a:schemeClr val="accent1"/>
            </a:solidFill>
            <a:round/>
            <a:headEnd type="oval" w="lg" len="lg"/>
          </a:ln>
        </p:spPr>
        <p:style>
          <a:lnRef idx="1">
            <a:schemeClr val="accent1"/>
          </a:lnRef>
          <a:fillRef idx="0">
            <a:schemeClr val="accent1"/>
          </a:fillRef>
          <a:effectRef idx="0">
            <a:schemeClr val="accent1"/>
          </a:effectRef>
          <a:fontRef idx="minor">
            <a:schemeClr val="tx1"/>
          </a:fontRef>
        </p:style>
      </p:cxnSp>
      <p:sp>
        <p:nvSpPr>
          <p:cNvPr id="12" name="标题 1"/>
          <p:cNvSpPr>
            <a:spLocks noGrp="1"/>
          </p:cNvSpPr>
          <p:nvPr>
            <p:ph type="title"/>
          </p:nvPr>
        </p:nvSpPr>
        <p:spPr>
          <a:xfrm>
            <a:off x="838200" y="-73285"/>
            <a:ext cx="10515600" cy="1325563"/>
          </a:xfrm>
        </p:spPr>
        <p:txBody>
          <a:bodyPr/>
          <a:lstStyle/>
          <a:p>
            <a:r>
              <a:rPr lang="en-US" altLang="zh-CN" dirty="0"/>
              <a:t>Conclusion</a:t>
            </a:r>
            <a:endParaRPr lang="zh-CN" altLang="en-US" dirty="0"/>
          </a:p>
        </p:txBody>
      </p:sp>
      <p:sp>
        <p:nvSpPr>
          <p:cNvPr id="5" name="内容占位符 1"/>
          <p:cNvSpPr>
            <a:spLocks noGrp="1"/>
          </p:cNvSpPr>
          <p:nvPr>
            <p:ph idx="1"/>
          </p:nvPr>
        </p:nvSpPr>
        <p:spPr>
          <a:xfrm>
            <a:off x="838200" y="1250794"/>
            <a:ext cx="9862751" cy="4708363"/>
          </a:xfrm>
        </p:spPr>
        <p:txBody>
          <a:bodyPr>
            <a:noAutofit/>
          </a:bodyPr>
          <a:lstStyle/>
          <a:p>
            <a:r>
              <a:rPr lang="en-US" altLang="zh-CN" sz="3200" dirty="0"/>
              <a:t>Evaluation is complicated in MLC</a:t>
            </a:r>
          </a:p>
          <a:p>
            <a:r>
              <a:rPr lang="en-US" altLang="zh-CN" sz="3200" dirty="0"/>
              <a:t>Too many performance measures</a:t>
            </a:r>
          </a:p>
          <a:p>
            <a:r>
              <a:rPr lang="en-US" altLang="zh-CN" sz="3200" dirty="0">
                <a:solidFill>
                  <a:srgbClr val="FFC000"/>
                </a:solidFill>
              </a:rPr>
              <a:t>Contribution:</a:t>
            </a:r>
            <a:r>
              <a:rPr lang="en-US" altLang="zh-CN" sz="3200" dirty="0"/>
              <a:t> A unified view of measures, which provides better understanding of MLC evaluation</a:t>
            </a:r>
          </a:p>
          <a:p>
            <a:pPr marL="0" indent="0">
              <a:buNone/>
            </a:pPr>
            <a:endParaRPr lang="en-US" altLang="zh-CN" sz="3200" dirty="0"/>
          </a:p>
          <a:p>
            <a:pPr lvl="1"/>
            <a:endParaRPr lang="en-US" altLang="zh-CN" sz="2800" dirty="0"/>
          </a:p>
          <a:p>
            <a:endParaRPr lang="en-US" altLang="zh-CN" sz="3200" dirty="0"/>
          </a:p>
        </p:txBody>
      </p:sp>
      <p:pic>
        <p:nvPicPr>
          <p:cNvPr id="8" name="图片 7">
            <a:extLst>
              <a:ext uri="{FF2B5EF4-FFF2-40B4-BE49-F238E27FC236}">
                <a16:creationId xmlns:a16="http://schemas.microsoft.com/office/drawing/2014/main" id="{82E0F072-1BF3-4853-A531-F1D0EB43D349}"/>
              </a:ext>
            </a:extLst>
          </p:cNvPr>
          <p:cNvPicPr>
            <a:picLocks noChangeAspect="1"/>
          </p:cNvPicPr>
          <p:nvPr/>
        </p:nvPicPr>
        <p:blipFill rotWithShape="1">
          <a:blip r:embed="rId3"/>
          <a:srcRect t="1153"/>
          <a:stretch/>
        </p:blipFill>
        <p:spPr>
          <a:xfrm>
            <a:off x="5769575" y="3544646"/>
            <a:ext cx="4006515" cy="2955402"/>
          </a:xfrm>
          <a:prstGeom prst="rect">
            <a:avLst/>
          </a:prstGeom>
        </p:spPr>
      </p:pic>
      <p:sp>
        <p:nvSpPr>
          <p:cNvPr id="2" name="文本框 1">
            <a:extLst>
              <a:ext uri="{FF2B5EF4-FFF2-40B4-BE49-F238E27FC236}">
                <a16:creationId xmlns:a16="http://schemas.microsoft.com/office/drawing/2014/main" id="{2EA21DAF-B4E4-4730-B90E-E39656916493}"/>
              </a:ext>
            </a:extLst>
          </p:cNvPr>
          <p:cNvSpPr txBox="1"/>
          <p:nvPr/>
        </p:nvSpPr>
        <p:spPr>
          <a:xfrm>
            <a:off x="2376669" y="4631987"/>
            <a:ext cx="3392906" cy="584775"/>
          </a:xfrm>
          <a:prstGeom prst="rect">
            <a:avLst/>
          </a:prstGeom>
          <a:noFill/>
        </p:spPr>
        <p:txBody>
          <a:bodyPr wrap="square" rtlCol="0">
            <a:spAutoFit/>
          </a:bodyPr>
          <a:lstStyle/>
          <a:p>
            <a:r>
              <a:rPr lang="en-US" altLang="zh-CN" sz="3200" dirty="0"/>
              <a:t>Take-home table:</a:t>
            </a:r>
            <a:endParaRPr lang="zh-CN" altLang="en-US" sz="3200" dirty="0"/>
          </a:p>
        </p:txBody>
      </p:sp>
    </p:spTree>
    <p:extLst>
      <p:ext uri="{BB962C8B-B14F-4D97-AF65-F5344CB8AC3E}">
        <p14:creationId xmlns:p14="http://schemas.microsoft.com/office/powerpoint/2010/main" val="206250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655320" y="985048"/>
            <a:ext cx="8651518" cy="0"/>
          </a:xfrm>
          <a:prstGeom prst="line">
            <a:avLst/>
          </a:prstGeom>
          <a:ln w="57150" cap="rnd" cmpd="sng">
            <a:solidFill>
              <a:schemeClr val="accent1"/>
            </a:solidFill>
            <a:round/>
            <a:headEnd type="oval" w="lg" len="lg"/>
          </a:ln>
        </p:spPr>
        <p:style>
          <a:lnRef idx="1">
            <a:schemeClr val="accent1"/>
          </a:lnRef>
          <a:fillRef idx="0">
            <a:schemeClr val="accent1"/>
          </a:fillRef>
          <a:effectRef idx="0">
            <a:schemeClr val="accent1"/>
          </a:effectRef>
          <a:fontRef idx="minor">
            <a:schemeClr val="tx1"/>
          </a:fontRef>
        </p:style>
      </p:cxnSp>
      <p:sp>
        <p:nvSpPr>
          <p:cNvPr id="12" name="标题 1"/>
          <p:cNvSpPr>
            <a:spLocks noGrp="1"/>
          </p:cNvSpPr>
          <p:nvPr>
            <p:ph type="title"/>
          </p:nvPr>
        </p:nvSpPr>
        <p:spPr>
          <a:xfrm>
            <a:off x="838200" y="-73285"/>
            <a:ext cx="10515600" cy="1325563"/>
          </a:xfrm>
        </p:spPr>
        <p:txBody>
          <a:bodyPr/>
          <a:lstStyle/>
          <a:p>
            <a:r>
              <a:rPr lang="en-US" altLang="zh-CN" dirty="0">
                <a:latin typeface="Helvetica" panose="020B0604020202020204" pitchFamily="34" charset="0"/>
                <a:cs typeface="Helvetica" panose="020B0604020202020204" pitchFamily="34" charset="0"/>
              </a:rPr>
              <a:t>Multi-label classification</a:t>
            </a:r>
            <a:endParaRPr lang="zh-CN" altLang="en-US" dirty="0">
              <a:latin typeface="Helvetica" panose="020B0604020202020204" pitchFamily="34" charset="0"/>
              <a:cs typeface="Helvetica" panose="020B0604020202020204" pitchFamily="34" charset="0"/>
            </a:endParaRPr>
          </a:p>
        </p:txBody>
      </p:sp>
      <p:sp>
        <p:nvSpPr>
          <p:cNvPr id="8" name="内容占位符 1"/>
          <p:cNvSpPr>
            <a:spLocks noGrp="1"/>
          </p:cNvSpPr>
          <p:nvPr>
            <p:ph idx="1"/>
          </p:nvPr>
        </p:nvSpPr>
        <p:spPr>
          <a:xfrm>
            <a:off x="838200" y="1252278"/>
            <a:ext cx="10515600" cy="5305346"/>
          </a:xfrm>
        </p:spPr>
        <p:txBody>
          <a:bodyPr>
            <a:normAutofit/>
          </a:bodyPr>
          <a:lstStyle/>
          <a:p>
            <a:r>
              <a:rPr lang="en-US" altLang="zh-CN" sz="2900" dirty="0">
                <a:latin typeface="Helvetica" panose="020B0604020202020204" pitchFamily="34" charset="0"/>
                <a:cs typeface="Helvetica" panose="020B0604020202020204" pitchFamily="34" charset="0"/>
              </a:rPr>
              <a:t>Multi-label classification deals with the problem where each instance is associated with multiple relevant labels. </a:t>
            </a:r>
          </a:p>
          <a:p>
            <a:pPr marL="0" indent="0">
              <a:buNone/>
            </a:pPr>
            <a:endParaRPr lang="en-US" altLang="zh-CN" sz="2900" dirty="0">
              <a:latin typeface="Helvetica" panose="020B0604020202020204" pitchFamily="34" charset="0"/>
              <a:cs typeface="Helvetica" panose="020B0604020202020204" pitchFamily="34" charset="0"/>
            </a:endParaRPr>
          </a:p>
          <a:p>
            <a:endParaRPr lang="en-US" altLang="zh-CN" sz="2900" dirty="0">
              <a:latin typeface="Helvetica" panose="020B0604020202020204" pitchFamily="34" charset="0"/>
              <a:cs typeface="Helvetica" panose="020B0604020202020204" pitchFamily="34" charset="0"/>
            </a:endParaRPr>
          </a:p>
          <a:p>
            <a:pPr marL="0" indent="0">
              <a:buNone/>
            </a:pPr>
            <a:endParaRPr lang="en-US" altLang="zh-CN" sz="2900" dirty="0">
              <a:latin typeface="Helvetica" panose="020B0604020202020204" pitchFamily="34" charset="0"/>
              <a:cs typeface="Helvetica" panose="020B0604020202020204" pitchFamily="34" charset="0"/>
            </a:endParaRPr>
          </a:p>
          <a:p>
            <a:endParaRPr lang="en-US" altLang="zh-CN" sz="2900" dirty="0">
              <a:latin typeface="Helvetica" panose="020B0604020202020204" pitchFamily="34" charset="0"/>
              <a:cs typeface="Helvetica" panose="020B0604020202020204" pitchFamily="34" charset="0"/>
            </a:endParaRPr>
          </a:p>
          <a:p>
            <a:endParaRPr lang="en-US" altLang="zh-CN" sz="2900" dirty="0">
              <a:latin typeface="Helvetica" panose="020B0604020202020204" pitchFamily="34" charset="0"/>
              <a:cs typeface="Helvetica" panose="020B0604020202020204" pitchFamily="34" charset="0"/>
            </a:endParaRPr>
          </a:p>
        </p:txBody>
      </p:sp>
      <p:pic>
        <p:nvPicPr>
          <p:cNvPr id="11" name="Picture 2" descr="http://farm2.staticflickr.com/1257/5105260040_4fda1b4796.jpg">
            <a:extLst>
              <a:ext uri="{FF2B5EF4-FFF2-40B4-BE49-F238E27FC236}">
                <a16:creationId xmlns:a16="http://schemas.microsoft.com/office/drawing/2014/main" id="{43B7209B-D5BC-45BA-AA64-5EA01AFDF1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163"/>
          <a:stretch/>
        </p:blipFill>
        <p:spPr bwMode="auto">
          <a:xfrm>
            <a:off x="7325872" y="2168783"/>
            <a:ext cx="3127681" cy="222464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extLst/>
        </p:spPr>
      </p:pic>
      <p:pic>
        <p:nvPicPr>
          <p:cNvPr id="13" name="图片 12">
            <a:extLst>
              <a:ext uri="{FF2B5EF4-FFF2-40B4-BE49-F238E27FC236}">
                <a16:creationId xmlns:a16="http://schemas.microsoft.com/office/drawing/2014/main" id="{FF7E1A53-1A25-47D2-BABC-D30196C3078F}"/>
              </a:ext>
            </a:extLst>
          </p:cNvPr>
          <p:cNvPicPr>
            <a:picLocks noChangeAspect="1"/>
          </p:cNvPicPr>
          <p:nvPr/>
        </p:nvPicPr>
        <p:blipFill rotWithShape="1">
          <a:blip r:embed="rId4"/>
          <a:srcRect l="29136" t="36394" r="34609" b="17499"/>
          <a:stretch/>
        </p:blipFill>
        <p:spPr>
          <a:xfrm>
            <a:off x="3742732" y="2188242"/>
            <a:ext cx="3118582" cy="223087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14" name="文本框 13">
            <a:extLst>
              <a:ext uri="{FF2B5EF4-FFF2-40B4-BE49-F238E27FC236}">
                <a16:creationId xmlns:a16="http://schemas.microsoft.com/office/drawing/2014/main" id="{C6E056F8-104B-4CED-A4C3-7A225194CF5E}"/>
              </a:ext>
            </a:extLst>
          </p:cNvPr>
          <p:cNvSpPr txBox="1"/>
          <p:nvPr/>
        </p:nvSpPr>
        <p:spPr>
          <a:xfrm>
            <a:off x="1107304" y="4572247"/>
            <a:ext cx="3358895" cy="661720"/>
          </a:xfrm>
          <a:prstGeom prst="rect">
            <a:avLst/>
          </a:prstGeom>
          <a:noFill/>
        </p:spPr>
        <p:txBody>
          <a:bodyPr wrap="square" rtlCol="0">
            <a:spAutoFit/>
          </a:bodyPr>
          <a:lstStyle/>
          <a:p>
            <a:r>
              <a:rPr lang="en-US" altLang="zh-CN" sz="3700" dirty="0">
                <a:solidFill>
                  <a:prstClr val="black"/>
                </a:solidFill>
                <a:latin typeface="Helvetica" panose="020B0604020202020204" pitchFamily="34" charset="0"/>
                <a:ea typeface="Verdana" panose="020B0604030504040204" pitchFamily="34" charset="0"/>
                <a:cs typeface="Helvetica" panose="020B0604020202020204" pitchFamily="34" charset="0"/>
              </a:rPr>
              <a:t>Multi-class:</a:t>
            </a:r>
            <a:endParaRPr lang="zh-CN" altLang="en-US" sz="3700" dirty="0">
              <a:solidFill>
                <a:prstClr val="black"/>
              </a:solidFill>
              <a:latin typeface="Helvetica" panose="020B0604020202020204" pitchFamily="34" charset="0"/>
              <a:ea typeface="Tahoma" pitchFamily="34" charset="0"/>
              <a:cs typeface="Helvetica" panose="020B0604020202020204" pitchFamily="34" charset="0"/>
            </a:endParaRPr>
          </a:p>
        </p:txBody>
      </p:sp>
      <p:pic>
        <p:nvPicPr>
          <p:cNvPr id="15" name="图片 14">
            <a:extLst>
              <a:ext uri="{FF2B5EF4-FFF2-40B4-BE49-F238E27FC236}">
                <a16:creationId xmlns:a16="http://schemas.microsoft.com/office/drawing/2014/main" id="{71AA595B-99CD-4E90-A88E-55AEEBF03A0C}"/>
              </a:ext>
            </a:extLst>
          </p:cNvPr>
          <p:cNvPicPr>
            <a:picLocks noChangeAspect="1"/>
          </p:cNvPicPr>
          <p:nvPr/>
        </p:nvPicPr>
        <p:blipFill rotWithShape="1">
          <a:blip r:embed="rId5"/>
          <a:srcRect l="50000" r="33805"/>
          <a:stretch/>
        </p:blipFill>
        <p:spPr>
          <a:xfrm>
            <a:off x="8564000" y="4566097"/>
            <a:ext cx="651427" cy="667870"/>
          </a:xfrm>
          <a:prstGeom prst="rect">
            <a:avLst/>
          </a:prstGeom>
          <a:noFill/>
          <a:ln>
            <a:noFill/>
          </a:ln>
        </p:spPr>
      </p:pic>
      <p:pic>
        <p:nvPicPr>
          <p:cNvPr id="16" name="图片 15">
            <a:extLst>
              <a:ext uri="{FF2B5EF4-FFF2-40B4-BE49-F238E27FC236}">
                <a16:creationId xmlns:a16="http://schemas.microsoft.com/office/drawing/2014/main" id="{BD0D8638-35EA-4155-B25B-CD9EE18D21A4}"/>
              </a:ext>
            </a:extLst>
          </p:cNvPr>
          <p:cNvPicPr>
            <a:picLocks noChangeAspect="1"/>
          </p:cNvPicPr>
          <p:nvPr/>
        </p:nvPicPr>
        <p:blipFill rotWithShape="1">
          <a:blip r:embed="rId5"/>
          <a:srcRect l="66729" t="289" r="17096" b="-1"/>
          <a:stretch/>
        </p:blipFill>
        <p:spPr>
          <a:xfrm>
            <a:off x="5166794" y="4638512"/>
            <a:ext cx="650622" cy="665946"/>
          </a:xfrm>
          <a:prstGeom prst="rect">
            <a:avLst/>
          </a:prstGeom>
          <a:noFill/>
          <a:ln>
            <a:noFill/>
          </a:ln>
        </p:spPr>
      </p:pic>
      <p:sp>
        <p:nvSpPr>
          <p:cNvPr id="17" name="文本框 16">
            <a:extLst>
              <a:ext uri="{FF2B5EF4-FFF2-40B4-BE49-F238E27FC236}">
                <a16:creationId xmlns:a16="http://schemas.microsoft.com/office/drawing/2014/main" id="{D2FB6331-54E2-4298-A192-6A447FF44649}"/>
              </a:ext>
            </a:extLst>
          </p:cNvPr>
          <p:cNvSpPr txBox="1"/>
          <p:nvPr/>
        </p:nvSpPr>
        <p:spPr>
          <a:xfrm>
            <a:off x="1132713" y="5344530"/>
            <a:ext cx="2612343" cy="661720"/>
          </a:xfrm>
          <a:prstGeom prst="rect">
            <a:avLst/>
          </a:prstGeom>
          <a:noFill/>
        </p:spPr>
        <p:txBody>
          <a:bodyPr wrap="square" rtlCol="0">
            <a:spAutoFit/>
          </a:bodyPr>
          <a:lstStyle>
            <a:defPPr>
              <a:defRPr lang="zh-CN"/>
            </a:defPPr>
            <a:lvl1pPr>
              <a:defRPr sz="4400">
                <a:solidFill>
                  <a:prstClr val="black"/>
                </a:solidFill>
                <a:latin typeface="Helvetica" panose="020B0604020202020204" pitchFamily="34" charset="0"/>
                <a:ea typeface="Verdana" panose="020B0604030504040204" pitchFamily="34" charset="0"/>
                <a:cs typeface="Helvetica" panose="020B0604020202020204" pitchFamily="34" charset="0"/>
              </a:defRPr>
            </a:lvl1pPr>
          </a:lstStyle>
          <a:p>
            <a:r>
              <a:rPr lang="en-US" altLang="zh-CN" sz="3700" dirty="0"/>
              <a:t>Multi-label:</a:t>
            </a:r>
            <a:endParaRPr lang="zh-CN" altLang="en-US" sz="3700" dirty="0"/>
          </a:p>
        </p:txBody>
      </p:sp>
      <p:pic>
        <p:nvPicPr>
          <p:cNvPr id="18" name="图片 17">
            <a:extLst>
              <a:ext uri="{FF2B5EF4-FFF2-40B4-BE49-F238E27FC236}">
                <a16:creationId xmlns:a16="http://schemas.microsoft.com/office/drawing/2014/main" id="{69B76840-5319-426D-AE2A-C1DAB1EF4430}"/>
              </a:ext>
            </a:extLst>
          </p:cNvPr>
          <p:cNvPicPr>
            <a:picLocks noChangeAspect="1"/>
          </p:cNvPicPr>
          <p:nvPr/>
        </p:nvPicPr>
        <p:blipFill rotWithShape="1">
          <a:blip r:embed="rId5"/>
          <a:srcRect l="16887" t="-1595" r="66713" b="-4234"/>
          <a:stretch/>
        </p:blipFill>
        <p:spPr>
          <a:xfrm>
            <a:off x="5568531" y="5355080"/>
            <a:ext cx="659673" cy="706800"/>
          </a:xfrm>
          <a:prstGeom prst="rect">
            <a:avLst/>
          </a:prstGeom>
        </p:spPr>
      </p:pic>
      <p:pic>
        <p:nvPicPr>
          <p:cNvPr id="19" name="图片 18">
            <a:extLst>
              <a:ext uri="{FF2B5EF4-FFF2-40B4-BE49-F238E27FC236}">
                <a16:creationId xmlns:a16="http://schemas.microsoft.com/office/drawing/2014/main" id="{ED40F2CD-FA2B-435A-A1D2-E99893C9BEDF}"/>
              </a:ext>
            </a:extLst>
          </p:cNvPr>
          <p:cNvPicPr>
            <a:picLocks noChangeAspect="1"/>
          </p:cNvPicPr>
          <p:nvPr/>
        </p:nvPicPr>
        <p:blipFill rotWithShape="1">
          <a:blip r:embed="rId5"/>
          <a:srcRect l="66729" t="289" r="17096" b="-1"/>
          <a:stretch/>
        </p:blipFill>
        <p:spPr>
          <a:xfrm>
            <a:off x="4821112" y="5366227"/>
            <a:ext cx="650622" cy="665946"/>
          </a:xfrm>
          <a:prstGeom prst="rect">
            <a:avLst/>
          </a:prstGeom>
          <a:noFill/>
          <a:ln>
            <a:noFill/>
          </a:ln>
        </p:spPr>
      </p:pic>
      <p:pic>
        <p:nvPicPr>
          <p:cNvPr id="20" name="图片 19">
            <a:extLst>
              <a:ext uri="{FF2B5EF4-FFF2-40B4-BE49-F238E27FC236}">
                <a16:creationId xmlns:a16="http://schemas.microsoft.com/office/drawing/2014/main" id="{7549C961-1445-47E8-A92B-5D43CBF6B7E2}"/>
              </a:ext>
            </a:extLst>
          </p:cNvPr>
          <p:cNvPicPr>
            <a:picLocks noChangeAspect="1"/>
          </p:cNvPicPr>
          <p:nvPr/>
        </p:nvPicPr>
        <p:blipFill rotWithShape="1">
          <a:blip r:embed="rId5"/>
          <a:srcRect t="3067" r="83050"/>
          <a:stretch/>
        </p:blipFill>
        <p:spPr>
          <a:xfrm>
            <a:off x="8601293" y="5336952"/>
            <a:ext cx="681796" cy="647386"/>
          </a:xfrm>
          <a:prstGeom prst="rect">
            <a:avLst/>
          </a:prstGeom>
        </p:spPr>
      </p:pic>
      <p:pic>
        <p:nvPicPr>
          <p:cNvPr id="21" name="图片 20">
            <a:extLst>
              <a:ext uri="{FF2B5EF4-FFF2-40B4-BE49-F238E27FC236}">
                <a16:creationId xmlns:a16="http://schemas.microsoft.com/office/drawing/2014/main" id="{EA0E8141-AB80-4320-A3D8-35EA55BB2D79}"/>
              </a:ext>
            </a:extLst>
          </p:cNvPr>
          <p:cNvPicPr>
            <a:picLocks noChangeAspect="1"/>
          </p:cNvPicPr>
          <p:nvPr/>
        </p:nvPicPr>
        <p:blipFill rotWithShape="1">
          <a:blip r:embed="rId5"/>
          <a:srcRect l="16887" t="-1595" r="66713" b="-4234"/>
          <a:stretch/>
        </p:blipFill>
        <p:spPr>
          <a:xfrm>
            <a:off x="9357850" y="5307245"/>
            <a:ext cx="659673" cy="706800"/>
          </a:xfrm>
          <a:prstGeom prst="rect">
            <a:avLst/>
          </a:prstGeom>
        </p:spPr>
      </p:pic>
      <p:pic>
        <p:nvPicPr>
          <p:cNvPr id="22" name="图片 21">
            <a:extLst>
              <a:ext uri="{FF2B5EF4-FFF2-40B4-BE49-F238E27FC236}">
                <a16:creationId xmlns:a16="http://schemas.microsoft.com/office/drawing/2014/main" id="{FE8C35D9-312A-4EEB-9504-FE27104BC2E8}"/>
              </a:ext>
            </a:extLst>
          </p:cNvPr>
          <p:cNvPicPr>
            <a:picLocks noChangeAspect="1"/>
          </p:cNvPicPr>
          <p:nvPr/>
        </p:nvPicPr>
        <p:blipFill rotWithShape="1">
          <a:blip r:embed="rId5"/>
          <a:srcRect l="50000" r="33805"/>
          <a:stretch/>
        </p:blipFill>
        <p:spPr>
          <a:xfrm>
            <a:off x="7843991" y="5326710"/>
            <a:ext cx="651427" cy="667870"/>
          </a:xfrm>
          <a:prstGeom prst="rect">
            <a:avLst/>
          </a:prstGeom>
          <a:noFill/>
          <a:ln>
            <a:noFill/>
          </a:ln>
        </p:spPr>
      </p:pic>
    </p:spTree>
    <p:extLst>
      <p:ext uri="{BB962C8B-B14F-4D97-AF65-F5344CB8AC3E}">
        <p14:creationId xmlns:p14="http://schemas.microsoft.com/office/powerpoint/2010/main" val="96598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655320" y="985048"/>
            <a:ext cx="9442269" cy="0"/>
          </a:xfrm>
          <a:prstGeom prst="line">
            <a:avLst/>
          </a:prstGeom>
          <a:ln w="57150" cap="rnd" cmpd="sng">
            <a:solidFill>
              <a:schemeClr val="accent1"/>
            </a:solidFill>
            <a:round/>
            <a:headEnd type="oval" w="lg" len="lg"/>
          </a:ln>
        </p:spPr>
        <p:style>
          <a:lnRef idx="1">
            <a:schemeClr val="accent1"/>
          </a:lnRef>
          <a:fillRef idx="0">
            <a:schemeClr val="accent1"/>
          </a:fillRef>
          <a:effectRef idx="0">
            <a:schemeClr val="accent1"/>
          </a:effectRef>
          <a:fontRef idx="minor">
            <a:schemeClr val="tx1"/>
          </a:fontRef>
        </p:style>
      </p:cxnSp>
      <p:sp>
        <p:nvSpPr>
          <p:cNvPr id="12" name="标题 1"/>
          <p:cNvSpPr>
            <a:spLocks noGrp="1"/>
          </p:cNvSpPr>
          <p:nvPr>
            <p:ph type="title"/>
          </p:nvPr>
        </p:nvSpPr>
        <p:spPr>
          <a:xfrm>
            <a:off x="838200" y="-73285"/>
            <a:ext cx="10515600" cy="1325563"/>
          </a:xfrm>
        </p:spPr>
        <p:txBody>
          <a:bodyPr/>
          <a:lstStyle/>
          <a:p>
            <a:r>
              <a:rPr lang="en-US" altLang="zh-CN" dirty="0"/>
              <a:t>Thanks!</a:t>
            </a:r>
            <a:endParaRPr lang="zh-CN" altLang="en-US" dirty="0"/>
          </a:p>
        </p:txBody>
      </p:sp>
      <p:sp>
        <p:nvSpPr>
          <p:cNvPr id="5" name="内容占位符 1"/>
          <p:cNvSpPr>
            <a:spLocks noGrp="1"/>
          </p:cNvSpPr>
          <p:nvPr>
            <p:ph idx="1"/>
          </p:nvPr>
        </p:nvSpPr>
        <p:spPr>
          <a:xfrm>
            <a:off x="838200" y="1383143"/>
            <a:ext cx="9862751" cy="4708363"/>
          </a:xfrm>
        </p:spPr>
        <p:txBody>
          <a:bodyPr>
            <a:noAutofit/>
          </a:bodyPr>
          <a:lstStyle/>
          <a:p>
            <a:r>
              <a:rPr lang="en-US" altLang="zh-CN" sz="3200" dirty="0"/>
              <a:t>Poster #139 tonight</a:t>
            </a:r>
          </a:p>
          <a:p>
            <a:endParaRPr lang="en-US" altLang="zh-CN" sz="3200" dirty="0"/>
          </a:p>
          <a:p>
            <a:pPr marL="0" indent="0">
              <a:buNone/>
            </a:pPr>
            <a:endParaRPr lang="en-US" altLang="zh-CN" sz="3200" dirty="0"/>
          </a:p>
          <a:p>
            <a:r>
              <a:rPr lang="en-US" altLang="zh-CN" sz="3200" dirty="0"/>
              <a:t>wuxz@lamda.nju.edu.cn</a:t>
            </a:r>
          </a:p>
          <a:p>
            <a:r>
              <a:rPr lang="en-US" altLang="zh-CN" sz="3200" dirty="0"/>
              <a:t>Code: </a:t>
            </a:r>
            <a:r>
              <a:rPr lang="en-US" altLang="zh-CN" sz="3200" dirty="0">
                <a:hlinkClick r:id="rId3"/>
              </a:rPr>
              <a:t>https://github.com/YuriWu/LIMO</a:t>
            </a:r>
            <a:endParaRPr lang="en-US" altLang="zh-CN" sz="3200" dirty="0"/>
          </a:p>
          <a:p>
            <a:endParaRPr lang="en-US" altLang="zh-CN" sz="3200" dirty="0"/>
          </a:p>
          <a:p>
            <a:endParaRPr lang="en-US" altLang="zh-CN" dirty="0"/>
          </a:p>
          <a:p>
            <a:pPr lvl="1"/>
            <a:endParaRPr lang="en-US" altLang="zh-CN" sz="2800" dirty="0"/>
          </a:p>
          <a:p>
            <a:endParaRPr lang="en-US" altLang="zh-CN" sz="3200" dirty="0"/>
          </a:p>
        </p:txBody>
      </p:sp>
      <p:pic>
        <p:nvPicPr>
          <p:cNvPr id="7" name="图片 6">
            <a:extLst>
              <a:ext uri="{FF2B5EF4-FFF2-40B4-BE49-F238E27FC236}">
                <a16:creationId xmlns:a16="http://schemas.microsoft.com/office/drawing/2014/main" id="{6E58C3A5-EDA0-43FC-8101-522F421C7A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5438" y="5362561"/>
            <a:ext cx="1630626" cy="728945"/>
          </a:xfrm>
          <a:prstGeom prst="rect">
            <a:avLst/>
          </a:prstGeom>
        </p:spPr>
      </p:pic>
      <p:pic>
        <p:nvPicPr>
          <p:cNvPr id="8" name="Picture 2" descr="C:\Users\yuy\Pictures\njulogo.png">
            <a:extLst>
              <a:ext uri="{FF2B5EF4-FFF2-40B4-BE49-F238E27FC236}">
                <a16:creationId xmlns:a16="http://schemas.microsoft.com/office/drawing/2014/main" id="{92EB0230-03A8-4CD9-ADDB-54012572A8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r="81322" b="21454"/>
          <a:stretch>
            <a:fillRect/>
          </a:stretch>
        </p:blipFill>
        <p:spPr bwMode="auto">
          <a:xfrm>
            <a:off x="8324971" y="5163014"/>
            <a:ext cx="909074" cy="124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563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655320" y="985048"/>
            <a:ext cx="8651518" cy="0"/>
          </a:xfrm>
          <a:prstGeom prst="line">
            <a:avLst/>
          </a:prstGeom>
          <a:ln w="57150" cap="rnd" cmpd="sng">
            <a:solidFill>
              <a:schemeClr val="accent1"/>
            </a:solidFill>
            <a:round/>
            <a:headEnd type="oval" w="lg" len="lg"/>
          </a:ln>
        </p:spPr>
        <p:style>
          <a:lnRef idx="1">
            <a:schemeClr val="accent1"/>
          </a:lnRef>
          <a:fillRef idx="0">
            <a:schemeClr val="accent1"/>
          </a:fillRef>
          <a:effectRef idx="0">
            <a:schemeClr val="accent1"/>
          </a:effectRef>
          <a:fontRef idx="minor">
            <a:schemeClr val="tx1"/>
          </a:fontRef>
        </p:style>
      </p:cxnSp>
      <p:sp>
        <p:nvSpPr>
          <p:cNvPr id="12" name="标题 1"/>
          <p:cNvSpPr>
            <a:spLocks noGrp="1"/>
          </p:cNvSpPr>
          <p:nvPr>
            <p:ph type="title"/>
          </p:nvPr>
        </p:nvSpPr>
        <p:spPr>
          <a:xfrm>
            <a:off x="838200" y="-73285"/>
            <a:ext cx="10515600" cy="1325563"/>
          </a:xfrm>
        </p:spPr>
        <p:txBody>
          <a:bodyPr/>
          <a:lstStyle/>
          <a:p>
            <a:r>
              <a:rPr lang="en-US" altLang="zh-CN" dirty="0">
                <a:latin typeface="Helvetica" panose="020B0604020202020204" pitchFamily="34" charset="0"/>
                <a:cs typeface="Helvetica" panose="020B0604020202020204" pitchFamily="34" charset="0"/>
              </a:rPr>
              <a:t>Evaluation</a:t>
            </a:r>
            <a:endParaRPr lang="zh-CN" altLang="en-US" dirty="0">
              <a:latin typeface="Helvetica" panose="020B0604020202020204" pitchFamily="34" charset="0"/>
              <a:cs typeface="Helvetica" panose="020B0604020202020204" pitchFamily="34" charset="0"/>
            </a:endParaRPr>
          </a:p>
        </p:txBody>
      </p:sp>
      <p:sp>
        <p:nvSpPr>
          <p:cNvPr id="8" name="内容占位符 1"/>
          <p:cNvSpPr>
            <a:spLocks noGrp="1"/>
          </p:cNvSpPr>
          <p:nvPr>
            <p:ph idx="1"/>
          </p:nvPr>
        </p:nvSpPr>
        <p:spPr>
          <a:xfrm>
            <a:off x="838200" y="1252278"/>
            <a:ext cx="10515600" cy="5305346"/>
          </a:xfrm>
        </p:spPr>
        <p:txBody>
          <a:bodyPr>
            <a:normAutofit/>
          </a:bodyPr>
          <a:lstStyle/>
          <a:p>
            <a:r>
              <a:rPr lang="en-US" altLang="zh-CN" sz="2900" dirty="0">
                <a:latin typeface="Helvetica" panose="020B0604020202020204" pitchFamily="34" charset="0"/>
                <a:cs typeface="Helvetica" panose="020B0604020202020204" pitchFamily="34" charset="0"/>
              </a:rPr>
              <a:t>Evaluation in multi-label classification is complicated.</a:t>
            </a:r>
          </a:p>
          <a:p>
            <a:pPr marL="0" indent="0">
              <a:buNone/>
            </a:pPr>
            <a:endParaRPr lang="en-US" altLang="zh-CN" sz="2900" dirty="0">
              <a:latin typeface="Helvetica" panose="020B0604020202020204" pitchFamily="34" charset="0"/>
              <a:cs typeface="Helvetica" panose="020B0604020202020204" pitchFamily="34" charset="0"/>
            </a:endParaRPr>
          </a:p>
          <a:p>
            <a:endParaRPr lang="en-US" altLang="zh-CN" sz="2900" dirty="0">
              <a:latin typeface="Helvetica" panose="020B0604020202020204" pitchFamily="34" charset="0"/>
              <a:cs typeface="Helvetica" panose="020B0604020202020204" pitchFamily="34" charset="0"/>
            </a:endParaRPr>
          </a:p>
          <a:p>
            <a:pPr marL="0" indent="0">
              <a:buNone/>
            </a:pPr>
            <a:endParaRPr lang="en-US" altLang="zh-CN" sz="2900" dirty="0">
              <a:latin typeface="Helvetica" panose="020B0604020202020204" pitchFamily="34" charset="0"/>
              <a:cs typeface="Helvetica" panose="020B0604020202020204" pitchFamily="34" charset="0"/>
            </a:endParaRPr>
          </a:p>
          <a:p>
            <a:endParaRPr lang="en-US" altLang="zh-CN" sz="2900" dirty="0">
              <a:latin typeface="Helvetica" panose="020B0604020202020204" pitchFamily="34" charset="0"/>
              <a:cs typeface="Helvetica" panose="020B0604020202020204" pitchFamily="34" charset="0"/>
            </a:endParaRPr>
          </a:p>
          <a:p>
            <a:endParaRPr lang="en-US" altLang="zh-CN" sz="2900" dirty="0">
              <a:latin typeface="Helvetica" panose="020B0604020202020204" pitchFamily="34" charset="0"/>
              <a:cs typeface="Helvetica" panose="020B0604020202020204" pitchFamily="34" charset="0"/>
            </a:endParaRPr>
          </a:p>
        </p:txBody>
      </p:sp>
      <p:pic>
        <p:nvPicPr>
          <p:cNvPr id="11" name="Picture 2" descr="http://farm2.staticflickr.com/1257/5105260040_4fda1b4796.jpg">
            <a:extLst>
              <a:ext uri="{FF2B5EF4-FFF2-40B4-BE49-F238E27FC236}">
                <a16:creationId xmlns:a16="http://schemas.microsoft.com/office/drawing/2014/main" id="{43B7209B-D5BC-45BA-AA64-5EA01AFDF1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163"/>
          <a:stretch/>
        </p:blipFill>
        <p:spPr bwMode="auto">
          <a:xfrm>
            <a:off x="7165447" y="1774596"/>
            <a:ext cx="2834293" cy="201596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extLst/>
        </p:spPr>
      </p:pic>
      <p:pic>
        <p:nvPicPr>
          <p:cNvPr id="13" name="图片 12">
            <a:extLst>
              <a:ext uri="{FF2B5EF4-FFF2-40B4-BE49-F238E27FC236}">
                <a16:creationId xmlns:a16="http://schemas.microsoft.com/office/drawing/2014/main" id="{FF7E1A53-1A25-47D2-BABC-D30196C3078F}"/>
              </a:ext>
            </a:extLst>
          </p:cNvPr>
          <p:cNvPicPr>
            <a:picLocks noChangeAspect="1"/>
          </p:cNvPicPr>
          <p:nvPr/>
        </p:nvPicPr>
        <p:blipFill rotWithShape="1">
          <a:blip r:embed="rId4"/>
          <a:srcRect l="29136" t="36394" r="34609" b="17499"/>
          <a:stretch/>
        </p:blipFill>
        <p:spPr>
          <a:xfrm>
            <a:off x="3568055" y="1783380"/>
            <a:ext cx="2826048" cy="202160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17" name="文本框 16">
            <a:extLst>
              <a:ext uri="{FF2B5EF4-FFF2-40B4-BE49-F238E27FC236}">
                <a16:creationId xmlns:a16="http://schemas.microsoft.com/office/drawing/2014/main" id="{D2FB6331-54E2-4298-A192-6A447FF44649}"/>
              </a:ext>
            </a:extLst>
          </p:cNvPr>
          <p:cNvSpPr txBox="1"/>
          <p:nvPr/>
        </p:nvSpPr>
        <p:spPr>
          <a:xfrm>
            <a:off x="2104159" y="4184401"/>
            <a:ext cx="3098285" cy="523220"/>
          </a:xfrm>
          <a:prstGeom prst="rect">
            <a:avLst/>
          </a:prstGeom>
          <a:noFill/>
        </p:spPr>
        <p:txBody>
          <a:bodyPr wrap="square" rtlCol="0">
            <a:spAutoFit/>
          </a:bodyPr>
          <a:lstStyle>
            <a:defPPr>
              <a:defRPr lang="zh-CN"/>
            </a:defPPr>
            <a:lvl1pPr>
              <a:defRPr sz="4400">
                <a:solidFill>
                  <a:prstClr val="black"/>
                </a:solidFill>
                <a:latin typeface="Helvetica" panose="020B0604020202020204" pitchFamily="34" charset="0"/>
                <a:ea typeface="Verdana" panose="020B0604030504040204" pitchFamily="34" charset="0"/>
                <a:cs typeface="Helvetica" panose="020B0604020202020204" pitchFamily="34" charset="0"/>
              </a:defRPr>
            </a:lvl1pPr>
          </a:lstStyle>
          <a:p>
            <a:r>
              <a:rPr lang="en-US" altLang="zh-CN" sz="2800" dirty="0"/>
              <a:t>Label:</a:t>
            </a:r>
            <a:endParaRPr lang="zh-CN" altLang="en-US" sz="2800" dirty="0"/>
          </a:p>
        </p:txBody>
      </p:sp>
      <p:pic>
        <p:nvPicPr>
          <p:cNvPr id="18" name="图片 17">
            <a:extLst>
              <a:ext uri="{FF2B5EF4-FFF2-40B4-BE49-F238E27FC236}">
                <a16:creationId xmlns:a16="http://schemas.microsoft.com/office/drawing/2014/main" id="{69B76840-5319-426D-AE2A-C1DAB1EF4430}"/>
              </a:ext>
            </a:extLst>
          </p:cNvPr>
          <p:cNvPicPr>
            <a:picLocks noChangeAspect="1"/>
          </p:cNvPicPr>
          <p:nvPr/>
        </p:nvPicPr>
        <p:blipFill rotWithShape="1">
          <a:blip r:embed="rId5"/>
          <a:srcRect l="16887" t="-1595" r="66713" b="-4234"/>
          <a:stretch/>
        </p:blipFill>
        <p:spPr>
          <a:xfrm>
            <a:off x="5106305" y="4086009"/>
            <a:ext cx="662330" cy="709647"/>
          </a:xfrm>
          <a:prstGeom prst="rect">
            <a:avLst/>
          </a:prstGeom>
        </p:spPr>
      </p:pic>
      <p:pic>
        <p:nvPicPr>
          <p:cNvPr id="19" name="图片 18">
            <a:extLst>
              <a:ext uri="{FF2B5EF4-FFF2-40B4-BE49-F238E27FC236}">
                <a16:creationId xmlns:a16="http://schemas.microsoft.com/office/drawing/2014/main" id="{ED40F2CD-FA2B-435A-A1D2-E99893C9BEDF}"/>
              </a:ext>
            </a:extLst>
          </p:cNvPr>
          <p:cNvPicPr>
            <a:picLocks noChangeAspect="1"/>
          </p:cNvPicPr>
          <p:nvPr/>
        </p:nvPicPr>
        <p:blipFill rotWithShape="1">
          <a:blip r:embed="rId5"/>
          <a:srcRect l="66729" t="289" r="17096" b="-1"/>
          <a:stretch/>
        </p:blipFill>
        <p:spPr>
          <a:xfrm>
            <a:off x="4358037" y="4093324"/>
            <a:ext cx="653243" cy="668629"/>
          </a:xfrm>
          <a:prstGeom prst="rect">
            <a:avLst/>
          </a:prstGeom>
          <a:noFill/>
          <a:ln>
            <a:noFill/>
          </a:ln>
        </p:spPr>
      </p:pic>
      <p:pic>
        <p:nvPicPr>
          <p:cNvPr id="20" name="图片 19">
            <a:extLst>
              <a:ext uri="{FF2B5EF4-FFF2-40B4-BE49-F238E27FC236}">
                <a16:creationId xmlns:a16="http://schemas.microsoft.com/office/drawing/2014/main" id="{7549C961-1445-47E8-A92B-5D43CBF6B7E2}"/>
              </a:ext>
            </a:extLst>
          </p:cNvPr>
          <p:cNvPicPr>
            <a:picLocks noChangeAspect="1"/>
          </p:cNvPicPr>
          <p:nvPr/>
        </p:nvPicPr>
        <p:blipFill rotWithShape="1">
          <a:blip r:embed="rId5"/>
          <a:srcRect t="3067" r="83050"/>
          <a:stretch/>
        </p:blipFill>
        <p:spPr>
          <a:xfrm>
            <a:off x="8230349" y="4095759"/>
            <a:ext cx="684542" cy="649994"/>
          </a:xfrm>
          <a:prstGeom prst="rect">
            <a:avLst/>
          </a:prstGeom>
        </p:spPr>
      </p:pic>
      <p:pic>
        <p:nvPicPr>
          <p:cNvPr id="21" name="图片 20">
            <a:extLst>
              <a:ext uri="{FF2B5EF4-FFF2-40B4-BE49-F238E27FC236}">
                <a16:creationId xmlns:a16="http://schemas.microsoft.com/office/drawing/2014/main" id="{EA0E8141-AB80-4320-A3D8-35EA55BB2D79}"/>
              </a:ext>
            </a:extLst>
          </p:cNvPr>
          <p:cNvPicPr>
            <a:picLocks noChangeAspect="1"/>
          </p:cNvPicPr>
          <p:nvPr/>
        </p:nvPicPr>
        <p:blipFill rotWithShape="1">
          <a:blip r:embed="rId5"/>
          <a:srcRect l="16887" t="-1595" r="66713" b="-4234"/>
          <a:stretch/>
        </p:blipFill>
        <p:spPr>
          <a:xfrm>
            <a:off x="8973681" y="4071627"/>
            <a:ext cx="662330" cy="709647"/>
          </a:xfrm>
          <a:prstGeom prst="rect">
            <a:avLst/>
          </a:prstGeom>
        </p:spPr>
      </p:pic>
      <p:pic>
        <p:nvPicPr>
          <p:cNvPr id="22" name="图片 21">
            <a:extLst>
              <a:ext uri="{FF2B5EF4-FFF2-40B4-BE49-F238E27FC236}">
                <a16:creationId xmlns:a16="http://schemas.microsoft.com/office/drawing/2014/main" id="{FE8C35D9-312A-4EEB-9504-FE27104BC2E8}"/>
              </a:ext>
            </a:extLst>
          </p:cNvPr>
          <p:cNvPicPr>
            <a:picLocks noChangeAspect="1"/>
          </p:cNvPicPr>
          <p:nvPr/>
        </p:nvPicPr>
        <p:blipFill rotWithShape="1">
          <a:blip r:embed="rId5"/>
          <a:srcRect l="50000" r="33805"/>
          <a:stretch/>
        </p:blipFill>
        <p:spPr>
          <a:xfrm>
            <a:off x="7525956" y="4087439"/>
            <a:ext cx="654051" cy="670560"/>
          </a:xfrm>
          <a:prstGeom prst="rect">
            <a:avLst/>
          </a:prstGeom>
          <a:noFill/>
          <a:ln>
            <a:noFill/>
          </a:ln>
        </p:spPr>
      </p:pic>
      <p:pic>
        <p:nvPicPr>
          <p:cNvPr id="23" name="图片 22">
            <a:extLst>
              <a:ext uri="{FF2B5EF4-FFF2-40B4-BE49-F238E27FC236}">
                <a16:creationId xmlns:a16="http://schemas.microsoft.com/office/drawing/2014/main" id="{7F753B4C-852E-45ED-B575-8AAC34A92B72}"/>
              </a:ext>
            </a:extLst>
          </p:cNvPr>
          <p:cNvPicPr>
            <a:picLocks noChangeAspect="1"/>
          </p:cNvPicPr>
          <p:nvPr/>
        </p:nvPicPr>
        <p:blipFill rotWithShape="1">
          <a:blip r:embed="rId5"/>
          <a:srcRect l="50000" r="33805"/>
          <a:stretch/>
        </p:blipFill>
        <p:spPr>
          <a:xfrm>
            <a:off x="4756625" y="4927329"/>
            <a:ext cx="654466" cy="670985"/>
          </a:xfrm>
          <a:prstGeom prst="rect">
            <a:avLst/>
          </a:prstGeom>
          <a:noFill/>
          <a:ln>
            <a:noFill/>
          </a:ln>
        </p:spPr>
      </p:pic>
      <p:pic>
        <p:nvPicPr>
          <p:cNvPr id="24" name="图片 23">
            <a:extLst>
              <a:ext uri="{FF2B5EF4-FFF2-40B4-BE49-F238E27FC236}">
                <a16:creationId xmlns:a16="http://schemas.microsoft.com/office/drawing/2014/main" id="{96F4396C-7FD0-4296-BDF1-69331A3E97D6}"/>
              </a:ext>
            </a:extLst>
          </p:cNvPr>
          <p:cNvPicPr>
            <a:picLocks noChangeAspect="1"/>
          </p:cNvPicPr>
          <p:nvPr/>
        </p:nvPicPr>
        <p:blipFill rotWithShape="1">
          <a:blip r:embed="rId5"/>
          <a:srcRect t="3067" r="83050"/>
          <a:stretch/>
        </p:blipFill>
        <p:spPr>
          <a:xfrm>
            <a:off x="5595149" y="4947909"/>
            <a:ext cx="684977" cy="650406"/>
          </a:xfrm>
          <a:prstGeom prst="rect">
            <a:avLst/>
          </a:prstGeom>
        </p:spPr>
      </p:pic>
      <p:pic>
        <p:nvPicPr>
          <p:cNvPr id="25" name="图片 24">
            <a:extLst>
              <a:ext uri="{FF2B5EF4-FFF2-40B4-BE49-F238E27FC236}">
                <a16:creationId xmlns:a16="http://schemas.microsoft.com/office/drawing/2014/main" id="{9D19C819-0173-4254-937B-4F657E5CAAFA}"/>
              </a:ext>
            </a:extLst>
          </p:cNvPr>
          <p:cNvPicPr>
            <a:picLocks noChangeAspect="1"/>
          </p:cNvPicPr>
          <p:nvPr/>
        </p:nvPicPr>
        <p:blipFill rotWithShape="1">
          <a:blip r:embed="rId5"/>
          <a:srcRect l="66729" t="289" r="17096" b="-1"/>
          <a:stretch/>
        </p:blipFill>
        <p:spPr>
          <a:xfrm>
            <a:off x="4729218" y="5745138"/>
            <a:ext cx="653658" cy="669053"/>
          </a:xfrm>
          <a:prstGeom prst="rect">
            <a:avLst/>
          </a:prstGeom>
          <a:noFill/>
          <a:ln>
            <a:noFill/>
          </a:ln>
        </p:spPr>
      </p:pic>
      <p:pic>
        <p:nvPicPr>
          <p:cNvPr id="26" name="图片 25">
            <a:extLst>
              <a:ext uri="{FF2B5EF4-FFF2-40B4-BE49-F238E27FC236}">
                <a16:creationId xmlns:a16="http://schemas.microsoft.com/office/drawing/2014/main" id="{C06C07AF-D613-4E02-9E99-8EDF2B49C118}"/>
              </a:ext>
            </a:extLst>
          </p:cNvPr>
          <p:cNvPicPr>
            <a:picLocks noChangeAspect="1"/>
          </p:cNvPicPr>
          <p:nvPr/>
        </p:nvPicPr>
        <p:blipFill rotWithShape="1">
          <a:blip r:embed="rId5"/>
          <a:srcRect l="50000" r="33805"/>
          <a:stretch/>
        </p:blipFill>
        <p:spPr>
          <a:xfrm>
            <a:off x="7850535" y="5737978"/>
            <a:ext cx="654466" cy="670985"/>
          </a:xfrm>
          <a:prstGeom prst="rect">
            <a:avLst/>
          </a:prstGeom>
          <a:noFill/>
          <a:ln>
            <a:noFill/>
          </a:ln>
        </p:spPr>
      </p:pic>
      <p:pic>
        <p:nvPicPr>
          <p:cNvPr id="27" name="图片 26">
            <a:extLst>
              <a:ext uri="{FF2B5EF4-FFF2-40B4-BE49-F238E27FC236}">
                <a16:creationId xmlns:a16="http://schemas.microsoft.com/office/drawing/2014/main" id="{5C23E4AA-E32C-4898-906F-941FD3A4331A}"/>
              </a:ext>
            </a:extLst>
          </p:cNvPr>
          <p:cNvPicPr>
            <a:picLocks noChangeAspect="1"/>
          </p:cNvPicPr>
          <p:nvPr/>
        </p:nvPicPr>
        <p:blipFill rotWithShape="1">
          <a:blip r:embed="rId5"/>
          <a:srcRect l="66729" t="289" r="17096" b="-1"/>
          <a:stretch/>
        </p:blipFill>
        <p:spPr>
          <a:xfrm>
            <a:off x="8616280" y="5747454"/>
            <a:ext cx="653658" cy="669053"/>
          </a:xfrm>
          <a:prstGeom prst="rect">
            <a:avLst/>
          </a:prstGeom>
          <a:noFill/>
          <a:ln>
            <a:noFill/>
          </a:ln>
        </p:spPr>
      </p:pic>
      <p:pic>
        <p:nvPicPr>
          <p:cNvPr id="28" name="图片 27">
            <a:extLst>
              <a:ext uri="{FF2B5EF4-FFF2-40B4-BE49-F238E27FC236}">
                <a16:creationId xmlns:a16="http://schemas.microsoft.com/office/drawing/2014/main" id="{8819ACE6-C310-4543-868F-1897E6DE2CBD}"/>
              </a:ext>
            </a:extLst>
          </p:cNvPr>
          <p:cNvPicPr>
            <a:picLocks noChangeAspect="1"/>
          </p:cNvPicPr>
          <p:nvPr/>
        </p:nvPicPr>
        <p:blipFill rotWithShape="1">
          <a:blip r:embed="rId5"/>
          <a:srcRect l="66729" t="289" r="17096" b="-1"/>
          <a:stretch/>
        </p:blipFill>
        <p:spPr>
          <a:xfrm>
            <a:off x="3927399" y="4934404"/>
            <a:ext cx="653658" cy="669053"/>
          </a:xfrm>
          <a:prstGeom prst="rect">
            <a:avLst/>
          </a:prstGeom>
          <a:noFill/>
          <a:ln>
            <a:noFill/>
          </a:ln>
        </p:spPr>
      </p:pic>
      <p:pic>
        <p:nvPicPr>
          <p:cNvPr id="29" name="图片 28">
            <a:extLst>
              <a:ext uri="{FF2B5EF4-FFF2-40B4-BE49-F238E27FC236}">
                <a16:creationId xmlns:a16="http://schemas.microsoft.com/office/drawing/2014/main" id="{B97D24DC-221E-49D8-A69A-601633992B1F}"/>
              </a:ext>
            </a:extLst>
          </p:cNvPr>
          <p:cNvPicPr>
            <a:picLocks noChangeAspect="1"/>
          </p:cNvPicPr>
          <p:nvPr/>
        </p:nvPicPr>
        <p:blipFill rotWithShape="1">
          <a:blip r:embed="rId5"/>
          <a:srcRect t="3067" r="83050"/>
          <a:stretch/>
        </p:blipFill>
        <p:spPr>
          <a:xfrm>
            <a:off x="8213319" y="4916286"/>
            <a:ext cx="684977" cy="650406"/>
          </a:xfrm>
          <a:prstGeom prst="rect">
            <a:avLst/>
          </a:prstGeom>
        </p:spPr>
      </p:pic>
      <p:pic>
        <p:nvPicPr>
          <p:cNvPr id="30" name="图片 29">
            <a:extLst>
              <a:ext uri="{FF2B5EF4-FFF2-40B4-BE49-F238E27FC236}">
                <a16:creationId xmlns:a16="http://schemas.microsoft.com/office/drawing/2014/main" id="{42C55131-13A3-4DD8-9F40-7B1977861995}"/>
              </a:ext>
            </a:extLst>
          </p:cNvPr>
          <p:cNvPicPr>
            <a:picLocks noChangeAspect="1"/>
          </p:cNvPicPr>
          <p:nvPr/>
        </p:nvPicPr>
        <p:blipFill rotWithShape="1">
          <a:blip r:embed="rId5"/>
          <a:srcRect l="16887" t="-1595" r="66713" b="-4234"/>
          <a:stretch/>
        </p:blipFill>
        <p:spPr>
          <a:xfrm>
            <a:off x="9111074" y="4888218"/>
            <a:ext cx="662750" cy="710097"/>
          </a:xfrm>
          <a:prstGeom prst="rect">
            <a:avLst/>
          </a:prstGeom>
        </p:spPr>
      </p:pic>
      <p:pic>
        <p:nvPicPr>
          <p:cNvPr id="31" name="图片 30">
            <a:extLst>
              <a:ext uri="{FF2B5EF4-FFF2-40B4-BE49-F238E27FC236}">
                <a16:creationId xmlns:a16="http://schemas.microsoft.com/office/drawing/2014/main" id="{2FBE4A08-322B-4E79-9D2B-E42A2927932C}"/>
              </a:ext>
            </a:extLst>
          </p:cNvPr>
          <p:cNvPicPr>
            <a:picLocks noChangeAspect="1"/>
          </p:cNvPicPr>
          <p:nvPr/>
        </p:nvPicPr>
        <p:blipFill rotWithShape="1">
          <a:blip r:embed="rId5"/>
          <a:srcRect l="50000" r="33805"/>
          <a:stretch/>
        </p:blipFill>
        <p:spPr>
          <a:xfrm>
            <a:off x="7407443" y="4902900"/>
            <a:ext cx="654466" cy="670985"/>
          </a:xfrm>
          <a:prstGeom prst="rect">
            <a:avLst/>
          </a:prstGeom>
          <a:noFill/>
          <a:ln>
            <a:noFill/>
          </a:ln>
        </p:spPr>
      </p:pic>
      <p:sp>
        <p:nvSpPr>
          <p:cNvPr id="32" name="文本框 31">
            <a:extLst>
              <a:ext uri="{FF2B5EF4-FFF2-40B4-BE49-F238E27FC236}">
                <a16:creationId xmlns:a16="http://schemas.microsoft.com/office/drawing/2014/main" id="{C29BC11D-AE1A-429C-ADAB-5DFDEA4E11A0}"/>
              </a:ext>
            </a:extLst>
          </p:cNvPr>
          <p:cNvSpPr txBox="1"/>
          <p:nvPr/>
        </p:nvSpPr>
        <p:spPr>
          <a:xfrm>
            <a:off x="1061965" y="5007989"/>
            <a:ext cx="2591337" cy="523220"/>
          </a:xfrm>
          <a:prstGeom prst="rect">
            <a:avLst/>
          </a:prstGeom>
          <a:noFill/>
        </p:spPr>
        <p:txBody>
          <a:bodyPr wrap="square" rtlCol="0">
            <a:spAutoFit/>
          </a:bodyPr>
          <a:lstStyle>
            <a:defPPr>
              <a:defRPr lang="zh-CN"/>
            </a:defPPr>
            <a:lvl1pPr>
              <a:defRPr sz="4400">
                <a:solidFill>
                  <a:prstClr val="black"/>
                </a:solidFill>
                <a:latin typeface="Helvetica" panose="020B0604020202020204" pitchFamily="34" charset="0"/>
                <a:ea typeface="Verdana" panose="020B0604030504040204" pitchFamily="34" charset="0"/>
                <a:cs typeface="Helvetica" panose="020B0604020202020204" pitchFamily="34" charset="0"/>
              </a:defRPr>
            </a:lvl1pPr>
          </a:lstStyle>
          <a:p>
            <a:r>
              <a:rPr lang="en-US" altLang="zh-CN" sz="2800" dirty="0"/>
              <a:t>Prediction A:</a:t>
            </a:r>
            <a:endParaRPr lang="zh-CN" altLang="en-US" sz="2800" dirty="0"/>
          </a:p>
        </p:txBody>
      </p:sp>
      <p:sp>
        <p:nvSpPr>
          <p:cNvPr id="33" name="文本框 32">
            <a:extLst>
              <a:ext uri="{FF2B5EF4-FFF2-40B4-BE49-F238E27FC236}">
                <a16:creationId xmlns:a16="http://schemas.microsoft.com/office/drawing/2014/main" id="{49E11F54-3FC4-4592-BD02-CF0E234759B6}"/>
              </a:ext>
            </a:extLst>
          </p:cNvPr>
          <p:cNvSpPr txBox="1"/>
          <p:nvPr/>
        </p:nvSpPr>
        <p:spPr>
          <a:xfrm>
            <a:off x="1061746" y="5836479"/>
            <a:ext cx="3374568" cy="523220"/>
          </a:xfrm>
          <a:prstGeom prst="rect">
            <a:avLst/>
          </a:prstGeom>
          <a:noFill/>
        </p:spPr>
        <p:txBody>
          <a:bodyPr wrap="square" rtlCol="0">
            <a:spAutoFit/>
          </a:bodyPr>
          <a:lstStyle/>
          <a:p>
            <a:r>
              <a:rPr lang="en-US" altLang="zh-CN" sz="2800" dirty="0">
                <a:solidFill>
                  <a:prstClr val="black"/>
                </a:solidFill>
                <a:latin typeface="Helvetica" panose="020B0604020202020204" pitchFamily="34" charset="0"/>
                <a:ea typeface="Verdana" panose="020B0604030504040204" pitchFamily="34" charset="0"/>
                <a:cs typeface="Helvetica" panose="020B0604020202020204" pitchFamily="34" charset="0"/>
              </a:rPr>
              <a:t>Prediction B:</a:t>
            </a:r>
            <a:endParaRPr lang="zh-CN" altLang="en-US" sz="2800" dirty="0">
              <a:solidFill>
                <a:prstClr val="black"/>
              </a:solidFill>
              <a:latin typeface="Helvetica" panose="020B0604020202020204" pitchFamily="34" charset="0"/>
              <a:ea typeface="Tahoma" pitchFamily="34" charset="0"/>
              <a:cs typeface="Helvetica" panose="020B0604020202020204" pitchFamily="34" charset="0"/>
            </a:endParaRPr>
          </a:p>
        </p:txBody>
      </p:sp>
      <p:grpSp>
        <p:nvGrpSpPr>
          <p:cNvPr id="34" name="组合 33">
            <a:extLst>
              <a:ext uri="{FF2B5EF4-FFF2-40B4-BE49-F238E27FC236}">
                <a16:creationId xmlns:a16="http://schemas.microsoft.com/office/drawing/2014/main" id="{8E32D0B2-0885-4CC2-A493-6C3827DF2373}"/>
              </a:ext>
            </a:extLst>
          </p:cNvPr>
          <p:cNvGrpSpPr/>
          <p:nvPr/>
        </p:nvGrpSpPr>
        <p:grpSpPr>
          <a:xfrm>
            <a:off x="3817051" y="4956178"/>
            <a:ext cx="854913" cy="652507"/>
            <a:chOff x="4401288" y="5447114"/>
            <a:chExt cx="635198" cy="473839"/>
          </a:xfrm>
        </p:grpSpPr>
        <p:cxnSp>
          <p:nvCxnSpPr>
            <p:cNvPr id="35" name="直接连接符 34">
              <a:extLst>
                <a:ext uri="{FF2B5EF4-FFF2-40B4-BE49-F238E27FC236}">
                  <a16:creationId xmlns:a16="http://schemas.microsoft.com/office/drawing/2014/main" id="{5CCB0D32-4882-42A8-A031-B2F4AC560988}"/>
                </a:ext>
              </a:extLst>
            </p:cNvPr>
            <p:cNvCxnSpPr/>
            <p:nvPr/>
          </p:nvCxnSpPr>
          <p:spPr>
            <a:xfrm>
              <a:off x="4401288" y="5747015"/>
              <a:ext cx="173594" cy="173594"/>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4A1865EE-2AFF-4CD2-88B1-1ED5C7C35D84}"/>
                </a:ext>
              </a:extLst>
            </p:cNvPr>
            <p:cNvCxnSpPr/>
            <p:nvPr/>
          </p:nvCxnSpPr>
          <p:spPr>
            <a:xfrm rot="5400000">
              <a:off x="4562647" y="5447114"/>
              <a:ext cx="473839" cy="473839"/>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7" name="组合 36">
            <a:extLst>
              <a:ext uri="{FF2B5EF4-FFF2-40B4-BE49-F238E27FC236}">
                <a16:creationId xmlns:a16="http://schemas.microsoft.com/office/drawing/2014/main" id="{A277398C-5E74-4DDE-A838-3D056C1A9C6F}"/>
              </a:ext>
            </a:extLst>
          </p:cNvPr>
          <p:cNvGrpSpPr/>
          <p:nvPr/>
        </p:nvGrpSpPr>
        <p:grpSpPr>
          <a:xfrm>
            <a:off x="4755017" y="4956353"/>
            <a:ext cx="602968" cy="602417"/>
            <a:chOff x="2109956" y="5653658"/>
            <a:chExt cx="481265" cy="480825"/>
          </a:xfrm>
        </p:grpSpPr>
        <p:cxnSp>
          <p:nvCxnSpPr>
            <p:cNvPr id="38" name="直接连接符 37">
              <a:extLst>
                <a:ext uri="{FF2B5EF4-FFF2-40B4-BE49-F238E27FC236}">
                  <a16:creationId xmlns:a16="http://schemas.microsoft.com/office/drawing/2014/main" id="{92CF26DB-5813-4611-AA19-2ED4C7EA3AD2}"/>
                </a:ext>
              </a:extLst>
            </p:cNvPr>
            <p:cNvCxnSpPr/>
            <p:nvPr/>
          </p:nvCxnSpPr>
          <p:spPr>
            <a:xfrm>
              <a:off x="2109956" y="5653658"/>
              <a:ext cx="473839" cy="473839"/>
            </a:xfrm>
            <a:prstGeom prst="line">
              <a:avLst/>
            </a:prstGeom>
            <a:ln w="666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B6EDF707-D6B2-4FF8-BC21-E12D6A39D644}"/>
                </a:ext>
              </a:extLst>
            </p:cNvPr>
            <p:cNvCxnSpPr/>
            <p:nvPr/>
          </p:nvCxnSpPr>
          <p:spPr>
            <a:xfrm rot="5400000">
              <a:off x="2117382" y="5660644"/>
              <a:ext cx="473839" cy="473839"/>
            </a:xfrm>
            <a:prstGeom prst="line">
              <a:avLst/>
            </a:prstGeom>
            <a:ln w="666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0" name="组合 39">
            <a:extLst>
              <a:ext uri="{FF2B5EF4-FFF2-40B4-BE49-F238E27FC236}">
                <a16:creationId xmlns:a16="http://schemas.microsoft.com/office/drawing/2014/main" id="{BAABC743-2B91-4E46-A9EC-C2EBCB048A33}"/>
              </a:ext>
            </a:extLst>
          </p:cNvPr>
          <p:cNvGrpSpPr/>
          <p:nvPr/>
        </p:nvGrpSpPr>
        <p:grpSpPr>
          <a:xfrm>
            <a:off x="5623489" y="4932078"/>
            <a:ext cx="602968" cy="602417"/>
            <a:chOff x="2109956" y="5653658"/>
            <a:chExt cx="481265" cy="480825"/>
          </a:xfrm>
        </p:grpSpPr>
        <p:cxnSp>
          <p:nvCxnSpPr>
            <p:cNvPr id="41" name="直接连接符 40">
              <a:extLst>
                <a:ext uri="{FF2B5EF4-FFF2-40B4-BE49-F238E27FC236}">
                  <a16:creationId xmlns:a16="http://schemas.microsoft.com/office/drawing/2014/main" id="{7D0ABFBB-7450-4CD0-B1EE-E866FF0C1563}"/>
                </a:ext>
              </a:extLst>
            </p:cNvPr>
            <p:cNvCxnSpPr/>
            <p:nvPr/>
          </p:nvCxnSpPr>
          <p:spPr>
            <a:xfrm>
              <a:off x="2109956" y="5653658"/>
              <a:ext cx="473839" cy="473839"/>
            </a:xfrm>
            <a:prstGeom prst="line">
              <a:avLst/>
            </a:prstGeom>
            <a:ln w="666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BBCE0B77-F94E-4281-B9DA-E6E3023CA377}"/>
                </a:ext>
              </a:extLst>
            </p:cNvPr>
            <p:cNvCxnSpPr/>
            <p:nvPr/>
          </p:nvCxnSpPr>
          <p:spPr>
            <a:xfrm rot="5400000">
              <a:off x="2117382" y="5660644"/>
              <a:ext cx="473839" cy="473839"/>
            </a:xfrm>
            <a:prstGeom prst="line">
              <a:avLst/>
            </a:prstGeom>
            <a:ln w="666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3" name="组合 42">
            <a:extLst>
              <a:ext uri="{FF2B5EF4-FFF2-40B4-BE49-F238E27FC236}">
                <a16:creationId xmlns:a16="http://schemas.microsoft.com/office/drawing/2014/main" id="{B29D9DA7-6AB9-4B08-8FA0-BE78FEDD9256}"/>
              </a:ext>
            </a:extLst>
          </p:cNvPr>
          <p:cNvGrpSpPr/>
          <p:nvPr/>
        </p:nvGrpSpPr>
        <p:grpSpPr>
          <a:xfrm>
            <a:off x="7300951" y="4884352"/>
            <a:ext cx="854913" cy="652507"/>
            <a:chOff x="4401288" y="5447114"/>
            <a:chExt cx="635198" cy="473839"/>
          </a:xfrm>
        </p:grpSpPr>
        <p:cxnSp>
          <p:nvCxnSpPr>
            <p:cNvPr id="44" name="直接连接符 43">
              <a:extLst>
                <a:ext uri="{FF2B5EF4-FFF2-40B4-BE49-F238E27FC236}">
                  <a16:creationId xmlns:a16="http://schemas.microsoft.com/office/drawing/2014/main" id="{0983CC79-7988-419E-9CFE-D4E8A9568778}"/>
                </a:ext>
              </a:extLst>
            </p:cNvPr>
            <p:cNvCxnSpPr/>
            <p:nvPr/>
          </p:nvCxnSpPr>
          <p:spPr>
            <a:xfrm>
              <a:off x="4401288" y="5747015"/>
              <a:ext cx="173594" cy="173594"/>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34234B17-37E1-49A9-86EF-05634B010D1A}"/>
                </a:ext>
              </a:extLst>
            </p:cNvPr>
            <p:cNvCxnSpPr/>
            <p:nvPr/>
          </p:nvCxnSpPr>
          <p:spPr>
            <a:xfrm rot="5400000">
              <a:off x="4562647" y="5447114"/>
              <a:ext cx="473839" cy="473839"/>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6" name="组合 45">
            <a:extLst>
              <a:ext uri="{FF2B5EF4-FFF2-40B4-BE49-F238E27FC236}">
                <a16:creationId xmlns:a16="http://schemas.microsoft.com/office/drawing/2014/main" id="{B248427E-F773-4759-8F7C-75B765C4370B}"/>
              </a:ext>
            </a:extLst>
          </p:cNvPr>
          <p:cNvGrpSpPr/>
          <p:nvPr/>
        </p:nvGrpSpPr>
        <p:grpSpPr>
          <a:xfrm>
            <a:off x="8165167" y="4885017"/>
            <a:ext cx="854913" cy="652507"/>
            <a:chOff x="4401288" y="5447114"/>
            <a:chExt cx="635198" cy="473839"/>
          </a:xfrm>
        </p:grpSpPr>
        <p:cxnSp>
          <p:nvCxnSpPr>
            <p:cNvPr id="47" name="直接连接符 46">
              <a:extLst>
                <a:ext uri="{FF2B5EF4-FFF2-40B4-BE49-F238E27FC236}">
                  <a16:creationId xmlns:a16="http://schemas.microsoft.com/office/drawing/2014/main" id="{8F4719B1-108E-4A2B-AB9B-8C3C92187954}"/>
                </a:ext>
              </a:extLst>
            </p:cNvPr>
            <p:cNvCxnSpPr/>
            <p:nvPr/>
          </p:nvCxnSpPr>
          <p:spPr>
            <a:xfrm>
              <a:off x="4401288" y="5747015"/>
              <a:ext cx="173594" cy="173594"/>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7DB34435-B67B-46E3-A09E-C42D9325F24A}"/>
                </a:ext>
              </a:extLst>
            </p:cNvPr>
            <p:cNvCxnSpPr/>
            <p:nvPr/>
          </p:nvCxnSpPr>
          <p:spPr>
            <a:xfrm rot="5400000">
              <a:off x="4562647" y="5447114"/>
              <a:ext cx="473839" cy="473839"/>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9" name="组合 48">
            <a:extLst>
              <a:ext uri="{FF2B5EF4-FFF2-40B4-BE49-F238E27FC236}">
                <a16:creationId xmlns:a16="http://schemas.microsoft.com/office/drawing/2014/main" id="{8C6BFCC2-8A2C-4319-AE56-AEF6262BC349}"/>
              </a:ext>
            </a:extLst>
          </p:cNvPr>
          <p:cNvGrpSpPr/>
          <p:nvPr/>
        </p:nvGrpSpPr>
        <p:grpSpPr>
          <a:xfrm>
            <a:off x="9041495" y="4886415"/>
            <a:ext cx="854913" cy="652507"/>
            <a:chOff x="4401288" y="5447114"/>
            <a:chExt cx="635198" cy="473839"/>
          </a:xfrm>
        </p:grpSpPr>
        <p:cxnSp>
          <p:nvCxnSpPr>
            <p:cNvPr id="50" name="直接连接符 49">
              <a:extLst>
                <a:ext uri="{FF2B5EF4-FFF2-40B4-BE49-F238E27FC236}">
                  <a16:creationId xmlns:a16="http://schemas.microsoft.com/office/drawing/2014/main" id="{AACD8A39-0A26-4F8D-9F82-FADB9146EFD9}"/>
                </a:ext>
              </a:extLst>
            </p:cNvPr>
            <p:cNvCxnSpPr/>
            <p:nvPr/>
          </p:nvCxnSpPr>
          <p:spPr>
            <a:xfrm>
              <a:off x="4401288" y="5747015"/>
              <a:ext cx="173594" cy="173594"/>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F3C791DC-362F-4034-AD15-137E53D0BCDB}"/>
                </a:ext>
              </a:extLst>
            </p:cNvPr>
            <p:cNvCxnSpPr/>
            <p:nvPr/>
          </p:nvCxnSpPr>
          <p:spPr>
            <a:xfrm rot="5400000">
              <a:off x="4562647" y="5447114"/>
              <a:ext cx="473839" cy="473839"/>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2" name="组合 51">
            <a:extLst>
              <a:ext uri="{FF2B5EF4-FFF2-40B4-BE49-F238E27FC236}">
                <a16:creationId xmlns:a16="http://schemas.microsoft.com/office/drawing/2014/main" id="{9865B820-A735-4A68-AF0C-6B6D35783858}"/>
              </a:ext>
            </a:extLst>
          </p:cNvPr>
          <p:cNvGrpSpPr/>
          <p:nvPr/>
        </p:nvGrpSpPr>
        <p:grpSpPr>
          <a:xfrm>
            <a:off x="4657921" y="5769254"/>
            <a:ext cx="854913" cy="652507"/>
            <a:chOff x="4401288" y="5447114"/>
            <a:chExt cx="635198" cy="473839"/>
          </a:xfrm>
        </p:grpSpPr>
        <p:cxnSp>
          <p:nvCxnSpPr>
            <p:cNvPr id="53" name="直接连接符 52">
              <a:extLst>
                <a:ext uri="{FF2B5EF4-FFF2-40B4-BE49-F238E27FC236}">
                  <a16:creationId xmlns:a16="http://schemas.microsoft.com/office/drawing/2014/main" id="{0A484297-45F6-4C6A-9774-613AE1BCC43E}"/>
                </a:ext>
              </a:extLst>
            </p:cNvPr>
            <p:cNvCxnSpPr/>
            <p:nvPr/>
          </p:nvCxnSpPr>
          <p:spPr>
            <a:xfrm>
              <a:off x="4401288" y="5747015"/>
              <a:ext cx="173594" cy="173594"/>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B0F23719-945C-4BE2-95CF-78ACDBCC7F45}"/>
                </a:ext>
              </a:extLst>
            </p:cNvPr>
            <p:cNvCxnSpPr/>
            <p:nvPr/>
          </p:nvCxnSpPr>
          <p:spPr>
            <a:xfrm rot="5400000">
              <a:off x="4562647" y="5447114"/>
              <a:ext cx="473839" cy="473839"/>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5" name="组合 54">
            <a:extLst>
              <a:ext uri="{FF2B5EF4-FFF2-40B4-BE49-F238E27FC236}">
                <a16:creationId xmlns:a16="http://schemas.microsoft.com/office/drawing/2014/main" id="{FA8403C2-6F98-4983-9401-2E241162AB5F}"/>
              </a:ext>
            </a:extLst>
          </p:cNvPr>
          <p:cNvGrpSpPr/>
          <p:nvPr/>
        </p:nvGrpSpPr>
        <p:grpSpPr>
          <a:xfrm>
            <a:off x="7775287" y="5716910"/>
            <a:ext cx="854913" cy="652507"/>
            <a:chOff x="4401288" y="5455212"/>
            <a:chExt cx="635198" cy="473839"/>
          </a:xfrm>
        </p:grpSpPr>
        <p:cxnSp>
          <p:nvCxnSpPr>
            <p:cNvPr id="56" name="直接连接符 55">
              <a:extLst>
                <a:ext uri="{FF2B5EF4-FFF2-40B4-BE49-F238E27FC236}">
                  <a16:creationId xmlns:a16="http://schemas.microsoft.com/office/drawing/2014/main" id="{C80D0EE4-0276-415E-B589-F97C647FA61E}"/>
                </a:ext>
              </a:extLst>
            </p:cNvPr>
            <p:cNvCxnSpPr/>
            <p:nvPr/>
          </p:nvCxnSpPr>
          <p:spPr>
            <a:xfrm>
              <a:off x="4401288" y="5747015"/>
              <a:ext cx="173594" cy="173594"/>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32432FEF-B54F-48C1-BC42-B93CABAFA3CE}"/>
                </a:ext>
              </a:extLst>
            </p:cNvPr>
            <p:cNvCxnSpPr/>
            <p:nvPr/>
          </p:nvCxnSpPr>
          <p:spPr>
            <a:xfrm rot="5400000">
              <a:off x="4562647" y="5455212"/>
              <a:ext cx="473839" cy="473839"/>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8" name="组合 57">
            <a:extLst>
              <a:ext uri="{FF2B5EF4-FFF2-40B4-BE49-F238E27FC236}">
                <a16:creationId xmlns:a16="http://schemas.microsoft.com/office/drawing/2014/main" id="{9445D723-8D37-4D43-896F-AD79FBA203F6}"/>
              </a:ext>
            </a:extLst>
          </p:cNvPr>
          <p:cNvGrpSpPr/>
          <p:nvPr/>
        </p:nvGrpSpPr>
        <p:grpSpPr>
          <a:xfrm>
            <a:off x="8657181" y="5787260"/>
            <a:ext cx="602968" cy="602417"/>
            <a:chOff x="2109956" y="5653658"/>
            <a:chExt cx="481265" cy="480825"/>
          </a:xfrm>
        </p:grpSpPr>
        <p:cxnSp>
          <p:nvCxnSpPr>
            <p:cNvPr id="59" name="直接连接符 58">
              <a:extLst>
                <a:ext uri="{FF2B5EF4-FFF2-40B4-BE49-F238E27FC236}">
                  <a16:creationId xmlns:a16="http://schemas.microsoft.com/office/drawing/2014/main" id="{9BB82E2A-FB38-46AD-A326-FE9C5433D194}"/>
                </a:ext>
              </a:extLst>
            </p:cNvPr>
            <p:cNvCxnSpPr/>
            <p:nvPr/>
          </p:nvCxnSpPr>
          <p:spPr>
            <a:xfrm>
              <a:off x="2109956" y="5653658"/>
              <a:ext cx="473839" cy="473839"/>
            </a:xfrm>
            <a:prstGeom prst="line">
              <a:avLst/>
            </a:prstGeom>
            <a:ln w="666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95948175-AC8F-4650-9236-94552A2E0C6C}"/>
                </a:ext>
              </a:extLst>
            </p:cNvPr>
            <p:cNvCxnSpPr/>
            <p:nvPr/>
          </p:nvCxnSpPr>
          <p:spPr>
            <a:xfrm rot="5400000">
              <a:off x="2117382" y="5660644"/>
              <a:ext cx="473839" cy="473839"/>
            </a:xfrm>
            <a:prstGeom prst="line">
              <a:avLst/>
            </a:prstGeom>
            <a:ln w="666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136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par>
                                <p:cTn id="47" presetID="10"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par>
                                <p:cTn id="50" presetID="10" presetClass="entr" presetSubtype="0"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par>
                                <p:cTn id="53" presetID="10"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par>
                                <p:cTn id="56" presetID="10" presetClass="entr" presetSubtype="0" fill="hold" nodeType="with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500"/>
                                        <p:tgtEl>
                                          <p:spTgt spid="52"/>
                                        </p:tgtEl>
                                      </p:cBhvr>
                                    </p:animEffect>
                                  </p:childTnLst>
                                </p:cTn>
                              </p:par>
                              <p:par>
                                <p:cTn id="59" presetID="10" presetClass="entr" presetSubtype="0" fill="hold"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par>
                                <p:cTn id="62" presetID="10" presetClass="entr" presetSubtype="0" fill="hold" nodeType="with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500"/>
                                        <p:tgtEl>
                                          <p:spTgt spid="5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37"/>
                                        </p:tgtEl>
                                      </p:cBhvr>
                                    </p:animEffect>
                                    <p:set>
                                      <p:cBhvr>
                                        <p:cTn id="69" dur="1" fill="hold">
                                          <p:stCondLst>
                                            <p:cond delay="499"/>
                                          </p:stCondLst>
                                        </p:cTn>
                                        <p:tgtEl>
                                          <p:spTgt spid="37"/>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40"/>
                                        </p:tgtEl>
                                      </p:cBhvr>
                                    </p:animEffect>
                                    <p:set>
                                      <p:cBhvr>
                                        <p:cTn id="72" dur="1" fill="hold">
                                          <p:stCondLst>
                                            <p:cond delay="499"/>
                                          </p:stCondLst>
                                        </p:cTn>
                                        <p:tgtEl>
                                          <p:spTgt spid="40"/>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58"/>
                                        </p:tgtEl>
                                      </p:cBhvr>
                                    </p:animEffect>
                                    <p:set>
                                      <p:cBhvr>
                                        <p:cTn id="75" dur="1" fill="hold">
                                          <p:stCondLst>
                                            <p:cond delay="499"/>
                                          </p:stCondLst>
                                        </p:cTn>
                                        <p:tgtEl>
                                          <p:spTgt spid="58"/>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34"/>
                                        </p:tgtEl>
                                      </p:cBhvr>
                                    </p:animEffect>
                                    <p:set>
                                      <p:cBhvr>
                                        <p:cTn id="80" dur="1" fill="hold">
                                          <p:stCondLst>
                                            <p:cond delay="499"/>
                                          </p:stCondLst>
                                        </p:cTn>
                                        <p:tgtEl>
                                          <p:spTgt spid="34"/>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43"/>
                                        </p:tgtEl>
                                      </p:cBhvr>
                                    </p:animEffect>
                                    <p:set>
                                      <p:cBhvr>
                                        <p:cTn id="83" dur="1" fill="hold">
                                          <p:stCondLst>
                                            <p:cond delay="499"/>
                                          </p:stCondLst>
                                        </p:cTn>
                                        <p:tgtEl>
                                          <p:spTgt spid="43"/>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46"/>
                                        </p:tgtEl>
                                      </p:cBhvr>
                                    </p:animEffect>
                                    <p:set>
                                      <p:cBhvr>
                                        <p:cTn id="86" dur="1" fill="hold">
                                          <p:stCondLst>
                                            <p:cond delay="499"/>
                                          </p:stCondLst>
                                        </p:cTn>
                                        <p:tgtEl>
                                          <p:spTgt spid="46"/>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49"/>
                                        </p:tgtEl>
                                      </p:cBhvr>
                                    </p:animEffect>
                                    <p:set>
                                      <p:cBhvr>
                                        <p:cTn id="89" dur="1" fill="hold">
                                          <p:stCondLst>
                                            <p:cond delay="499"/>
                                          </p:stCondLst>
                                        </p:cTn>
                                        <p:tgtEl>
                                          <p:spTgt spid="49"/>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52"/>
                                        </p:tgtEl>
                                      </p:cBhvr>
                                    </p:animEffect>
                                    <p:set>
                                      <p:cBhvr>
                                        <p:cTn id="92" dur="1" fill="hold">
                                          <p:stCondLst>
                                            <p:cond delay="499"/>
                                          </p:stCondLst>
                                        </p:cTn>
                                        <p:tgtEl>
                                          <p:spTgt spid="52"/>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55"/>
                                        </p:tgtEl>
                                      </p:cBhvr>
                                    </p:animEffect>
                                    <p:set>
                                      <p:cBhvr>
                                        <p:cTn id="95" dur="1" fill="hold">
                                          <p:stCondLst>
                                            <p:cond delay="499"/>
                                          </p:stCondLst>
                                        </p:cTn>
                                        <p:tgtEl>
                                          <p:spTgt spid="55"/>
                                        </p:tgtEl>
                                        <p:attrNameLst>
                                          <p:attrName>style.visibility</p:attrName>
                                        </p:attrNameLst>
                                      </p:cBhvr>
                                      <p:to>
                                        <p:strVal val="hidden"/>
                                      </p:to>
                                    </p:set>
                                  </p:childTnLst>
                                </p:cTn>
                              </p:par>
                              <p:par>
                                <p:cTn id="96" presetID="10" presetClass="entr" presetSubtype="0" fill="hold" nodeType="with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fade">
                                      <p:cBhvr>
                                        <p:cTn id="98" dur="500"/>
                                        <p:tgtEl>
                                          <p:spTgt spid="37"/>
                                        </p:tgtEl>
                                      </p:cBhvr>
                                    </p:animEffect>
                                  </p:childTnLst>
                                </p:cTn>
                              </p:par>
                              <p:par>
                                <p:cTn id="99" presetID="10" presetClass="entr" presetSubtype="0" fill="hold"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500"/>
                                        <p:tgtEl>
                                          <p:spTgt spid="40"/>
                                        </p:tgtEl>
                                      </p:cBhvr>
                                    </p:animEffect>
                                  </p:childTnLst>
                                </p:cTn>
                              </p:par>
                              <p:par>
                                <p:cTn id="102" presetID="10" presetClass="entr" presetSubtype="0" fill="hold" nodeType="withEffect">
                                  <p:stCondLst>
                                    <p:cond delay="0"/>
                                  </p:stCondLst>
                                  <p:childTnLst>
                                    <p:set>
                                      <p:cBhvr>
                                        <p:cTn id="103" dur="1" fill="hold">
                                          <p:stCondLst>
                                            <p:cond delay="0"/>
                                          </p:stCondLst>
                                        </p:cTn>
                                        <p:tgtEl>
                                          <p:spTgt spid="58"/>
                                        </p:tgtEl>
                                        <p:attrNameLst>
                                          <p:attrName>style.visibility</p:attrName>
                                        </p:attrNameLst>
                                      </p:cBhvr>
                                      <p:to>
                                        <p:strVal val="visible"/>
                                      </p:to>
                                    </p:set>
                                    <p:animEffect transition="in" filter="fade">
                                      <p:cBhvr>
                                        <p:cTn id="10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655320" y="985048"/>
            <a:ext cx="8651518" cy="0"/>
          </a:xfrm>
          <a:prstGeom prst="line">
            <a:avLst/>
          </a:prstGeom>
          <a:ln w="57150" cap="rnd" cmpd="sng">
            <a:solidFill>
              <a:schemeClr val="accent1"/>
            </a:solidFill>
            <a:round/>
            <a:headEnd type="oval" w="lg" len="lg"/>
          </a:ln>
        </p:spPr>
        <p:style>
          <a:lnRef idx="1">
            <a:schemeClr val="accent1"/>
          </a:lnRef>
          <a:fillRef idx="0">
            <a:schemeClr val="accent1"/>
          </a:fillRef>
          <a:effectRef idx="0">
            <a:schemeClr val="accent1"/>
          </a:effectRef>
          <a:fontRef idx="minor">
            <a:schemeClr val="tx1"/>
          </a:fontRef>
        </p:style>
      </p:cxnSp>
      <p:sp>
        <p:nvSpPr>
          <p:cNvPr id="12" name="标题 1"/>
          <p:cNvSpPr>
            <a:spLocks noGrp="1"/>
          </p:cNvSpPr>
          <p:nvPr>
            <p:ph type="title"/>
          </p:nvPr>
        </p:nvSpPr>
        <p:spPr>
          <a:xfrm>
            <a:off x="838200" y="-73285"/>
            <a:ext cx="10515600" cy="1325563"/>
          </a:xfrm>
        </p:spPr>
        <p:txBody>
          <a:bodyPr/>
          <a:lstStyle/>
          <a:p>
            <a:r>
              <a:rPr lang="en-US" altLang="zh-CN" dirty="0">
                <a:latin typeface="Helvetica" panose="020B0604020202020204" pitchFamily="34" charset="0"/>
                <a:cs typeface="Helvetica" panose="020B0604020202020204" pitchFamily="34" charset="0"/>
              </a:rPr>
              <a:t>Performance measures</a:t>
            </a:r>
            <a:endParaRPr lang="zh-CN" altLang="en-US" dirty="0">
              <a:latin typeface="Helvetica" panose="020B0604020202020204" pitchFamily="34" charset="0"/>
              <a:cs typeface="Helvetica" panose="020B0604020202020204" pitchFamily="34" charset="0"/>
            </a:endParaRPr>
          </a:p>
        </p:txBody>
      </p:sp>
      <p:sp>
        <p:nvSpPr>
          <p:cNvPr id="8" name="内容占位符 1"/>
          <p:cNvSpPr>
            <a:spLocks noGrp="1"/>
          </p:cNvSpPr>
          <p:nvPr>
            <p:ph idx="1"/>
          </p:nvPr>
        </p:nvSpPr>
        <p:spPr>
          <a:xfrm>
            <a:off x="655320" y="1252278"/>
            <a:ext cx="10395539" cy="5717234"/>
          </a:xfrm>
        </p:spPr>
        <p:txBody>
          <a:bodyPr>
            <a:normAutofit/>
          </a:bodyPr>
          <a:lstStyle/>
          <a:p>
            <a:pPr>
              <a:lnSpc>
                <a:spcPct val="100000"/>
              </a:lnSpc>
            </a:pPr>
            <a:r>
              <a:rPr lang="en-US" altLang="zh-CN" sz="2900" dirty="0">
                <a:latin typeface="Helvetica" panose="020B0604020202020204" pitchFamily="34" charset="0"/>
                <a:cs typeface="Helvetica" panose="020B0604020202020204" pitchFamily="34" charset="0"/>
              </a:rPr>
              <a:t>Multi-label performance measures: </a:t>
            </a:r>
          </a:p>
          <a:p>
            <a:pPr lvl="1"/>
            <a:r>
              <a:rPr lang="en-US" altLang="zh-CN" sz="2500" dirty="0">
                <a:latin typeface="Helvetica" panose="020B0604020202020204" pitchFamily="34" charset="0"/>
                <a:cs typeface="Helvetica" panose="020B0604020202020204" pitchFamily="34" charset="0"/>
              </a:rPr>
              <a:t>Hamming loss</a:t>
            </a:r>
          </a:p>
          <a:p>
            <a:pPr lvl="1"/>
            <a:r>
              <a:rPr lang="en-US" altLang="zh-CN" sz="2500" dirty="0">
                <a:latin typeface="Helvetica" panose="020B0604020202020204" pitchFamily="34" charset="0"/>
                <a:cs typeface="Helvetica" panose="020B0604020202020204" pitchFamily="34" charset="0"/>
              </a:rPr>
              <a:t>ranking loss</a:t>
            </a:r>
          </a:p>
          <a:p>
            <a:pPr lvl="1"/>
            <a:r>
              <a:rPr lang="en-US" altLang="zh-CN" sz="2500" dirty="0">
                <a:latin typeface="Helvetica" panose="020B0604020202020204" pitchFamily="34" charset="0"/>
                <a:cs typeface="Helvetica" panose="020B0604020202020204" pitchFamily="34" charset="0"/>
              </a:rPr>
              <a:t>one-error</a:t>
            </a:r>
          </a:p>
          <a:p>
            <a:pPr lvl="1"/>
            <a:r>
              <a:rPr lang="en-US" altLang="zh-CN" sz="2500" dirty="0">
                <a:latin typeface="Helvetica" panose="020B0604020202020204" pitchFamily="34" charset="0"/>
                <a:cs typeface="Helvetica" panose="020B0604020202020204" pitchFamily="34" charset="0"/>
              </a:rPr>
              <a:t>c</a:t>
            </a:r>
            <a:r>
              <a:rPr lang="en-US" altLang="zh-CN" sz="2500">
                <a:latin typeface="Helvetica" panose="020B0604020202020204" pitchFamily="34" charset="0"/>
                <a:cs typeface="Helvetica" panose="020B0604020202020204" pitchFamily="34" charset="0"/>
              </a:rPr>
              <a:t>overage</a:t>
            </a:r>
            <a:endParaRPr lang="en-US" altLang="zh-CN" sz="2500" dirty="0">
              <a:latin typeface="Helvetica" panose="020B0604020202020204" pitchFamily="34" charset="0"/>
              <a:cs typeface="Helvetica" panose="020B0604020202020204" pitchFamily="34" charset="0"/>
            </a:endParaRPr>
          </a:p>
          <a:p>
            <a:pPr lvl="1"/>
            <a:r>
              <a:rPr lang="en-US" altLang="zh-CN" sz="2500" dirty="0">
                <a:latin typeface="Helvetica" panose="020B0604020202020204" pitchFamily="34" charset="0"/>
                <a:cs typeface="Helvetica" panose="020B0604020202020204" pitchFamily="34" charset="0"/>
              </a:rPr>
              <a:t>average precision</a:t>
            </a:r>
          </a:p>
          <a:p>
            <a:pPr lvl="1"/>
            <a:r>
              <a:rPr lang="en-US" altLang="zh-CN" sz="2500" dirty="0">
                <a:latin typeface="Helvetica" panose="020B0604020202020204" pitchFamily="34" charset="0"/>
                <a:cs typeface="Helvetica" panose="020B0604020202020204" pitchFamily="34" charset="0"/>
              </a:rPr>
              <a:t>macro-F1</a:t>
            </a:r>
          </a:p>
          <a:p>
            <a:pPr lvl="1"/>
            <a:r>
              <a:rPr lang="en-US" altLang="zh-CN" sz="2500" dirty="0">
                <a:latin typeface="Helvetica" panose="020B0604020202020204" pitchFamily="34" charset="0"/>
                <a:cs typeface="Helvetica" panose="020B0604020202020204" pitchFamily="34" charset="0"/>
              </a:rPr>
              <a:t>micro-F1</a:t>
            </a:r>
          </a:p>
          <a:p>
            <a:pPr lvl="1"/>
            <a:r>
              <a:rPr lang="en-US" altLang="zh-CN" sz="2500" dirty="0">
                <a:latin typeface="Helvetica" panose="020B0604020202020204" pitchFamily="34" charset="0"/>
                <a:cs typeface="Helvetica" panose="020B0604020202020204" pitchFamily="34" charset="0"/>
              </a:rPr>
              <a:t>instance-F1</a:t>
            </a:r>
          </a:p>
          <a:p>
            <a:pPr lvl="1"/>
            <a:r>
              <a:rPr lang="en-US" altLang="zh-CN" sz="2500" dirty="0">
                <a:latin typeface="Helvetica" panose="020B0604020202020204" pitchFamily="34" charset="0"/>
                <a:cs typeface="Helvetica" panose="020B0604020202020204" pitchFamily="34" charset="0"/>
              </a:rPr>
              <a:t>macro-AUC</a:t>
            </a:r>
          </a:p>
          <a:p>
            <a:pPr lvl="1"/>
            <a:r>
              <a:rPr lang="en-US" altLang="zh-CN" sz="2500" dirty="0">
                <a:latin typeface="Helvetica" panose="020B0604020202020204" pitchFamily="34" charset="0"/>
                <a:cs typeface="Helvetica" panose="020B0604020202020204" pitchFamily="34" charset="0"/>
              </a:rPr>
              <a:t>micro-AUC</a:t>
            </a:r>
          </a:p>
          <a:p>
            <a:pPr lvl="1"/>
            <a:r>
              <a:rPr lang="en-US" altLang="zh-CN" sz="2500" dirty="0">
                <a:latin typeface="Helvetica" panose="020B0604020202020204" pitchFamily="34" charset="0"/>
                <a:cs typeface="Helvetica" panose="020B0604020202020204" pitchFamily="34" charset="0"/>
              </a:rPr>
              <a:t>instance-AUC</a:t>
            </a:r>
          </a:p>
          <a:p>
            <a:pPr marL="457189" lvl="1" indent="0">
              <a:buNone/>
            </a:pPr>
            <a:r>
              <a:rPr lang="en-US" altLang="zh-CN" sz="2500" dirty="0">
                <a:latin typeface="Helvetica" panose="020B0604020202020204" pitchFamily="34" charset="0"/>
                <a:cs typeface="Helvetica" panose="020B0604020202020204" pitchFamily="34" charset="0"/>
              </a:rPr>
              <a:t>…</a:t>
            </a:r>
          </a:p>
          <a:p>
            <a:pPr marL="0" indent="0">
              <a:buNone/>
            </a:pPr>
            <a:endParaRPr lang="en-US" altLang="zh-CN" sz="2900" dirty="0">
              <a:latin typeface="Helvetica" panose="020B0604020202020204" pitchFamily="34" charset="0"/>
              <a:cs typeface="Helvetica" panose="020B0604020202020204" pitchFamily="34" charset="0"/>
            </a:endParaRPr>
          </a:p>
          <a:p>
            <a:endParaRPr lang="en-US" altLang="zh-CN" sz="2900" dirty="0">
              <a:latin typeface="Helvetica" panose="020B0604020202020204" pitchFamily="34" charset="0"/>
              <a:cs typeface="Helvetica" panose="020B0604020202020204" pitchFamily="34" charset="0"/>
            </a:endParaRPr>
          </a:p>
          <a:p>
            <a:pPr marL="0" indent="0">
              <a:buNone/>
            </a:pPr>
            <a:endParaRPr lang="en-US" altLang="zh-CN" sz="2900" dirty="0">
              <a:latin typeface="Helvetica" panose="020B0604020202020204" pitchFamily="34" charset="0"/>
              <a:cs typeface="Helvetica" panose="020B0604020202020204" pitchFamily="34" charset="0"/>
            </a:endParaRPr>
          </a:p>
          <a:p>
            <a:endParaRPr lang="en-US" altLang="zh-CN" sz="2900" dirty="0">
              <a:latin typeface="Helvetica" panose="020B0604020202020204" pitchFamily="34" charset="0"/>
              <a:cs typeface="Helvetica" panose="020B0604020202020204" pitchFamily="34" charset="0"/>
            </a:endParaRPr>
          </a:p>
          <a:p>
            <a:endParaRPr lang="en-US" altLang="zh-CN" sz="2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962483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655320" y="985048"/>
            <a:ext cx="8651518" cy="0"/>
          </a:xfrm>
          <a:prstGeom prst="line">
            <a:avLst/>
          </a:prstGeom>
          <a:ln w="57150" cap="rnd" cmpd="sng">
            <a:solidFill>
              <a:schemeClr val="accent1"/>
            </a:solidFill>
            <a:round/>
            <a:headEnd type="oval" w="lg" len="lg"/>
          </a:ln>
        </p:spPr>
        <p:style>
          <a:lnRef idx="1">
            <a:schemeClr val="accent1"/>
          </a:lnRef>
          <a:fillRef idx="0">
            <a:schemeClr val="accent1"/>
          </a:fillRef>
          <a:effectRef idx="0">
            <a:schemeClr val="accent1"/>
          </a:effectRef>
          <a:fontRef idx="minor">
            <a:schemeClr val="tx1"/>
          </a:fontRef>
        </p:style>
      </p:cxnSp>
      <p:sp>
        <p:nvSpPr>
          <p:cNvPr id="12" name="标题 1"/>
          <p:cNvSpPr>
            <a:spLocks noGrp="1"/>
          </p:cNvSpPr>
          <p:nvPr>
            <p:ph type="title"/>
          </p:nvPr>
        </p:nvSpPr>
        <p:spPr>
          <a:xfrm>
            <a:off x="838200" y="-73285"/>
            <a:ext cx="10515600" cy="1325563"/>
          </a:xfrm>
        </p:spPr>
        <p:txBody>
          <a:bodyPr>
            <a:normAutofit/>
          </a:bodyPr>
          <a:lstStyle/>
          <a:p>
            <a:r>
              <a:rPr lang="en-US" altLang="zh-CN" sz="4000" dirty="0"/>
              <a:t>Multi-label algorithmic works</a:t>
            </a:r>
            <a:endParaRPr lang="zh-CN" altLang="en-US" sz="4000" dirty="0"/>
          </a:p>
        </p:txBody>
      </p:sp>
      <p:sp>
        <p:nvSpPr>
          <p:cNvPr id="7" name="内容占位符 1"/>
          <p:cNvSpPr>
            <a:spLocks noGrp="1"/>
          </p:cNvSpPr>
          <p:nvPr>
            <p:ph idx="1"/>
          </p:nvPr>
        </p:nvSpPr>
        <p:spPr>
          <a:xfrm>
            <a:off x="722811" y="1131344"/>
            <a:ext cx="11353800" cy="4937218"/>
          </a:xfrm>
        </p:spPr>
        <p:txBody>
          <a:bodyPr>
            <a:normAutofit/>
          </a:bodyPr>
          <a:lstStyle/>
          <a:p>
            <a:r>
              <a:rPr lang="en-US" altLang="zh-CN" dirty="0"/>
              <a:t>"My algorithm is better!" See experimental results in these measures…</a:t>
            </a:r>
            <a:endParaRPr lang="en-US" altLang="zh-CN" sz="3200" dirty="0">
              <a:solidFill>
                <a:srgbClr val="FF0000"/>
              </a:solidFill>
            </a:endParaRPr>
          </a:p>
          <a:p>
            <a:endParaRPr lang="en-US" altLang="zh-CN" sz="2400" dirty="0"/>
          </a:p>
        </p:txBody>
      </p:sp>
      <p:graphicFrame>
        <p:nvGraphicFramePr>
          <p:cNvPr id="2" name="表格 1"/>
          <p:cNvGraphicFramePr>
            <a:graphicFrameLocks noGrp="1"/>
          </p:cNvGraphicFramePr>
          <p:nvPr>
            <p:extLst>
              <p:ext uri="{D42A27DB-BD31-4B8C-83A1-F6EECF244321}">
                <p14:modId xmlns:p14="http://schemas.microsoft.com/office/powerpoint/2010/main" val="434588661"/>
              </p:ext>
            </p:extLst>
          </p:nvPr>
        </p:nvGraphicFramePr>
        <p:xfrm>
          <a:off x="1547048" y="1995254"/>
          <a:ext cx="8026400" cy="4754880"/>
        </p:xfrm>
        <a:graphic>
          <a:graphicData uri="http://schemas.openxmlformats.org/drawingml/2006/table">
            <a:tbl>
              <a:tblPr firstRow="1" bandRow="1">
                <a:tableStyleId>{8799B23B-EC83-4686-B30A-512413B5E67A}</a:tableStyleId>
              </a:tblPr>
              <a:tblGrid>
                <a:gridCol w="1650652">
                  <a:extLst>
                    <a:ext uri="{9D8B030D-6E8A-4147-A177-3AD203B41FA5}">
                      <a16:colId xmlns:a16="http://schemas.microsoft.com/office/drawing/2014/main" val="20000"/>
                    </a:ext>
                  </a:extLst>
                </a:gridCol>
                <a:gridCol w="6375748">
                  <a:extLst>
                    <a:ext uri="{9D8B030D-6E8A-4147-A177-3AD203B41FA5}">
                      <a16:colId xmlns:a16="http://schemas.microsoft.com/office/drawing/2014/main" val="20002"/>
                    </a:ext>
                  </a:extLst>
                </a:gridCol>
              </a:tblGrid>
              <a:tr h="337403">
                <a:tc>
                  <a:txBody>
                    <a:bodyPr/>
                    <a:lstStyle/>
                    <a:p>
                      <a:r>
                        <a:rPr lang="en-US" altLang="zh-CN" dirty="0"/>
                        <a:t>Algorithm</a:t>
                      </a:r>
                      <a:endParaRPr lang="zh-CN" altLang="en-US" dirty="0"/>
                    </a:p>
                  </a:txBody>
                  <a:tcPr/>
                </a:tc>
                <a:tc>
                  <a:txBody>
                    <a:bodyPr/>
                    <a:lstStyle/>
                    <a:p>
                      <a:r>
                        <a:rPr lang="en-US" altLang="zh-CN" dirty="0"/>
                        <a:t>Performance measures used</a:t>
                      </a:r>
                      <a:endParaRPr lang="zh-CN" altLang="en-US" dirty="0"/>
                    </a:p>
                  </a:txBody>
                  <a:tcPr/>
                </a:tc>
                <a:extLst>
                  <a:ext uri="{0D108BD9-81ED-4DB2-BD59-A6C34878D82A}">
                    <a16:rowId xmlns:a16="http://schemas.microsoft.com/office/drawing/2014/main" val="10000"/>
                  </a:ext>
                </a:extLst>
              </a:tr>
              <a:tr h="337403">
                <a:tc>
                  <a:txBody>
                    <a:bodyPr/>
                    <a:lstStyle/>
                    <a:p>
                      <a:r>
                        <a:rPr lang="en-US" altLang="zh-CN" dirty="0"/>
                        <a:t>LIFT</a:t>
                      </a:r>
                      <a:endParaRPr lang="zh-CN" altLang="en-US" dirty="0"/>
                    </a:p>
                  </a:txBody>
                  <a:tcPr/>
                </a:tc>
                <a:tc>
                  <a:txBody>
                    <a:bodyPr/>
                    <a:lstStyle/>
                    <a:p>
                      <a:r>
                        <a:rPr lang="en-US" altLang="zh-CN" dirty="0" err="1"/>
                        <a:t>hloss</a:t>
                      </a:r>
                      <a:r>
                        <a:rPr lang="en-US" altLang="zh-CN" dirty="0"/>
                        <a:t>, one-error, coverage, </a:t>
                      </a:r>
                      <a:r>
                        <a:rPr lang="en-US" altLang="zh-CN" dirty="0" err="1"/>
                        <a:t>rloss</a:t>
                      </a:r>
                      <a:r>
                        <a:rPr lang="en-US" altLang="zh-CN" dirty="0"/>
                        <a:t>,</a:t>
                      </a:r>
                      <a:r>
                        <a:rPr lang="en-US" altLang="zh-CN" baseline="0" dirty="0"/>
                        <a:t> </a:t>
                      </a:r>
                      <a:r>
                        <a:rPr lang="en-US" altLang="zh-CN" baseline="0" dirty="0" err="1"/>
                        <a:t>avgprec</a:t>
                      </a:r>
                      <a:r>
                        <a:rPr lang="en-US" altLang="zh-CN" baseline="0" dirty="0"/>
                        <a:t>, macro-AUC</a:t>
                      </a:r>
                      <a:endParaRPr lang="zh-CN" altLang="en-US" dirty="0"/>
                    </a:p>
                  </a:txBody>
                  <a:tcPr/>
                </a:tc>
                <a:extLst>
                  <a:ext uri="{0D108BD9-81ED-4DB2-BD59-A6C34878D82A}">
                    <a16:rowId xmlns:a16="http://schemas.microsoft.com/office/drawing/2014/main" val="10001"/>
                  </a:ext>
                </a:extLst>
              </a:tr>
              <a:tr h="337403">
                <a:tc>
                  <a:txBody>
                    <a:bodyPr/>
                    <a:lstStyle/>
                    <a:p>
                      <a:r>
                        <a:rPr lang="en-US" altLang="zh-CN" dirty="0"/>
                        <a:t>ML-</a:t>
                      </a:r>
                      <a:r>
                        <a:rPr lang="en-US" altLang="zh-CN" dirty="0" err="1"/>
                        <a:t>kNN</a:t>
                      </a:r>
                      <a:endParaRPr lang="zh-CN" altLang="en-US" dirty="0"/>
                    </a:p>
                  </a:txBody>
                  <a:tcPr/>
                </a:tc>
                <a:tc>
                  <a:txBody>
                    <a:bodyPr/>
                    <a:lstStyle/>
                    <a:p>
                      <a:r>
                        <a:rPr lang="en-US" altLang="zh-CN" dirty="0" err="1"/>
                        <a:t>hloss</a:t>
                      </a:r>
                      <a:r>
                        <a:rPr lang="en-US" altLang="zh-CN" dirty="0"/>
                        <a:t>,</a:t>
                      </a:r>
                      <a:r>
                        <a:rPr lang="en-US" altLang="zh-CN" baseline="0" dirty="0"/>
                        <a:t> one-error, coverage, </a:t>
                      </a:r>
                      <a:r>
                        <a:rPr lang="en-US" altLang="zh-CN" baseline="0" dirty="0" err="1"/>
                        <a:t>rloss</a:t>
                      </a:r>
                      <a:r>
                        <a:rPr lang="en-US" altLang="zh-CN" baseline="0" dirty="0"/>
                        <a:t>, </a:t>
                      </a:r>
                      <a:r>
                        <a:rPr lang="en-US" altLang="zh-CN" baseline="0" dirty="0" err="1"/>
                        <a:t>avgprec</a:t>
                      </a:r>
                      <a:endParaRPr lang="zh-CN" altLang="en-US" dirty="0"/>
                    </a:p>
                  </a:txBody>
                  <a:tcPr/>
                </a:tc>
                <a:extLst>
                  <a:ext uri="{0D108BD9-81ED-4DB2-BD59-A6C34878D82A}">
                    <a16:rowId xmlns:a16="http://schemas.microsoft.com/office/drawing/2014/main" val="10002"/>
                  </a:ext>
                </a:extLst>
              </a:tr>
              <a:tr h="337403">
                <a:tc>
                  <a:txBody>
                    <a:bodyPr/>
                    <a:lstStyle/>
                    <a:p>
                      <a:r>
                        <a:rPr lang="en-US" altLang="zh-CN" dirty="0"/>
                        <a:t>MAHR</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hloss</a:t>
                      </a:r>
                      <a:r>
                        <a:rPr lang="en-US" altLang="zh-CN" dirty="0"/>
                        <a:t>,</a:t>
                      </a:r>
                      <a:r>
                        <a:rPr lang="en-US" altLang="zh-CN" baseline="0" dirty="0"/>
                        <a:t> one-error, coverage, </a:t>
                      </a:r>
                      <a:r>
                        <a:rPr lang="en-US" altLang="zh-CN" baseline="0" dirty="0" err="1"/>
                        <a:t>rloss</a:t>
                      </a:r>
                      <a:r>
                        <a:rPr lang="en-US" altLang="zh-CN" baseline="0" dirty="0"/>
                        <a:t>, </a:t>
                      </a:r>
                      <a:r>
                        <a:rPr lang="en-US" altLang="zh-CN" baseline="0" dirty="0" err="1"/>
                        <a:t>avgprec</a:t>
                      </a:r>
                      <a:endParaRPr lang="zh-CN" altLang="en-US" dirty="0"/>
                    </a:p>
                  </a:txBody>
                  <a:tcPr/>
                </a:tc>
                <a:extLst>
                  <a:ext uri="{0D108BD9-81ED-4DB2-BD59-A6C34878D82A}">
                    <a16:rowId xmlns:a16="http://schemas.microsoft.com/office/drawing/2014/main" val="10003"/>
                  </a:ext>
                </a:extLst>
              </a:tr>
              <a:tr h="337403">
                <a:tc>
                  <a:txBody>
                    <a:bodyPr/>
                    <a:lstStyle/>
                    <a:p>
                      <a:r>
                        <a:rPr lang="en-US" altLang="zh-CN" dirty="0"/>
                        <a:t>LEAD</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hloss</a:t>
                      </a:r>
                      <a:r>
                        <a:rPr lang="en-US" altLang="zh-CN" dirty="0"/>
                        <a:t>,</a:t>
                      </a:r>
                      <a:r>
                        <a:rPr lang="en-US" altLang="zh-CN" baseline="0" dirty="0"/>
                        <a:t> one-error, coverage, </a:t>
                      </a:r>
                      <a:r>
                        <a:rPr lang="en-US" altLang="zh-CN" baseline="0" dirty="0" err="1"/>
                        <a:t>rloss</a:t>
                      </a:r>
                      <a:r>
                        <a:rPr lang="en-US" altLang="zh-CN" baseline="0" dirty="0"/>
                        <a:t>, </a:t>
                      </a:r>
                      <a:r>
                        <a:rPr lang="en-US" altLang="zh-CN" baseline="0" dirty="0" err="1"/>
                        <a:t>avgprec</a:t>
                      </a:r>
                      <a:endParaRPr lang="zh-CN" altLang="en-US" dirty="0"/>
                    </a:p>
                  </a:txBody>
                  <a:tcPr/>
                </a:tc>
                <a:extLst>
                  <a:ext uri="{0D108BD9-81ED-4DB2-BD59-A6C34878D82A}">
                    <a16:rowId xmlns:a16="http://schemas.microsoft.com/office/drawing/2014/main" val="10004"/>
                  </a:ext>
                </a:extLst>
              </a:tr>
              <a:tr h="337403">
                <a:tc>
                  <a:txBody>
                    <a:bodyPr/>
                    <a:lstStyle/>
                    <a:p>
                      <a:r>
                        <a:rPr lang="en-US" altLang="zh-CN" dirty="0"/>
                        <a:t>LMCF</a:t>
                      </a:r>
                      <a:endParaRPr lang="zh-CN" altLang="en-US" dirty="0"/>
                    </a:p>
                  </a:txBody>
                  <a:tcPr/>
                </a:tc>
                <a:tc>
                  <a:txBody>
                    <a:bodyPr/>
                    <a:lstStyle/>
                    <a:p>
                      <a:r>
                        <a:rPr lang="en-US" altLang="zh-CN" dirty="0" err="1"/>
                        <a:t>hloss</a:t>
                      </a:r>
                      <a:r>
                        <a:rPr lang="en-US" altLang="zh-CN" dirty="0"/>
                        <a:t>, one-error, </a:t>
                      </a:r>
                      <a:r>
                        <a:rPr lang="en-US" altLang="zh-CN" dirty="0" err="1"/>
                        <a:t>rloss</a:t>
                      </a:r>
                      <a:r>
                        <a:rPr lang="en-US" altLang="zh-CN" dirty="0"/>
                        <a:t>,</a:t>
                      </a:r>
                      <a:r>
                        <a:rPr lang="en-US" altLang="zh-CN" baseline="0" dirty="0"/>
                        <a:t> </a:t>
                      </a:r>
                      <a:r>
                        <a:rPr lang="en-US" altLang="zh-CN" baseline="0" dirty="0" err="1"/>
                        <a:t>avgprec</a:t>
                      </a:r>
                      <a:endParaRPr lang="en-US" altLang="zh-CN" dirty="0"/>
                    </a:p>
                  </a:txBody>
                  <a:tcPr/>
                </a:tc>
                <a:extLst>
                  <a:ext uri="{0D108BD9-81ED-4DB2-BD59-A6C34878D82A}">
                    <a16:rowId xmlns:a16="http://schemas.microsoft.com/office/drawing/2014/main" val="10005"/>
                  </a:ext>
                </a:extLst>
              </a:tr>
              <a:tr h="337403">
                <a:tc>
                  <a:txBody>
                    <a:bodyPr/>
                    <a:lstStyle/>
                    <a:p>
                      <a:r>
                        <a:rPr lang="en-US" altLang="zh-CN" dirty="0"/>
                        <a:t>Rank-SVM</a:t>
                      </a:r>
                      <a:endParaRPr lang="zh-CN" altLang="en-US" dirty="0"/>
                    </a:p>
                  </a:txBody>
                  <a:tcPr/>
                </a:tc>
                <a:tc>
                  <a:txBody>
                    <a:bodyPr/>
                    <a:lstStyle/>
                    <a:p>
                      <a:r>
                        <a:rPr lang="en-US" altLang="zh-CN" dirty="0" err="1"/>
                        <a:t>hloss</a:t>
                      </a:r>
                      <a:r>
                        <a:rPr lang="en-US" altLang="zh-CN" dirty="0"/>
                        <a:t>, </a:t>
                      </a:r>
                      <a:r>
                        <a:rPr lang="en-US" altLang="zh-CN" dirty="0" err="1"/>
                        <a:t>rloss</a:t>
                      </a:r>
                      <a:r>
                        <a:rPr lang="en-US" altLang="zh-CN" dirty="0"/>
                        <a:t>, precision, one-error</a:t>
                      </a:r>
                    </a:p>
                  </a:txBody>
                  <a:tcPr/>
                </a:tc>
                <a:extLst>
                  <a:ext uri="{0D108BD9-81ED-4DB2-BD59-A6C34878D82A}">
                    <a16:rowId xmlns:a16="http://schemas.microsoft.com/office/drawing/2014/main" val="10006"/>
                  </a:ext>
                </a:extLst>
              </a:tr>
              <a:tr h="337403">
                <a:tc>
                  <a:txBody>
                    <a:bodyPr/>
                    <a:lstStyle/>
                    <a:p>
                      <a:r>
                        <a:rPr lang="en-US" altLang="zh-CN" dirty="0"/>
                        <a:t>ECC</a:t>
                      </a:r>
                      <a:endParaRPr lang="zh-CN" altLang="en-US" dirty="0"/>
                    </a:p>
                  </a:txBody>
                  <a:tcPr/>
                </a:tc>
                <a:tc>
                  <a:txBody>
                    <a:bodyPr/>
                    <a:lstStyle/>
                    <a:p>
                      <a:r>
                        <a:rPr lang="en-US" altLang="zh-CN" dirty="0" err="1"/>
                        <a:t>hloss</a:t>
                      </a:r>
                      <a:r>
                        <a:rPr lang="en-US" altLang="zh-CN" dirty="0"/>
                        <a:t>,</a:t>
                      </a:r>
                      <a:r>
                        <a:rPr lang="en-US" altLang="zh-CN" baseline="0" dirty="0"/>
                        <a:t> macro-F1, macro-AUC</a:t>
                      </a:r>
                      <a:endParaRPr lang="zh-CN" altLang="en-US" dirty="0"/>
                    </a:p>
                  </a:txBody>
                  <a:tcPr/>
                </a:tc>
                <a:extLst>
                  <a:ext uri="{0D108BD9-81ED-4DB2-BD59-A6C34878D82A}">
                    <a16:rowId xmlns:a16="http://schemas.microsoft.com/office/drawing/2014/main" val="10007"/>
                  </a:ext>
                </a:extLst>
              </a:tr>
              <a:tr h="337403">
                <a:tc>
                  <a:txBody>
                    <a:bodyPr/>
                    <a:lstStyle/>
                    <a:p>
                      <a:r>
                        <a:rPr lang="en-US" altLang="zh-CN" dirty="0"/>
                        <a:t>COMB</a:t>
                      </a:r>
                      <a:endParaRPr lang="zh-CN" altLang="en-US" dirty="0"/>
                    </a:p>
                  </a:txBody>
                  <a:tcPr/>
                </a:tc>
                <a:tc>
                  <a:txBody>
                    <a:bodyPr/>
                    <a:lstStyle/>
                    <a:p>
                      <a:r>
                        <a:rPr lang="en-US" altLang="zh-CN" dirty="0"/>
                        <a:t>micro-F1, macro-F1</a:t>
                      </a:r>
                    </a:p>
                  </a:txBody>
                  <a:tcPr/>
                </a:tc>
                <a:extLst>
                  <a:ext uri="{0D108BD9-81ED-4DB2-BD59-A6C34878D82A}">
                    <a16:rowId xmlns:a16="http://schemas.microsoft.com/office/drawing/2014/main" val="10008"/>
                  </a:ext>
                </a:extLst>
              </a:tr>
              <a:tr h="337403">
                <a:tc>
                  <a:txBody>
                    <a:bodyPr/>
                    <a:lstStyle/>
                    <a:p>
                      <a:r>
                        <a:rPr lang="en-US" altLang="zh-CN" dirty="0"/>
                        <a:t>LM-</a:t>
                      </a:r>
                      <a:r>
                        <a:rPr lang="en-US" altLang="zh-CN" dirty="0" err="1"/>
                        <a:t>kNN</a:t>
                      </a:r>
                      <a:endParaRPr lang="zh-CN" altLang="en-US" dirty="0"/>
                    </a:p>
                  </a:txBody>
                  <a:tcPr/>
                </a:tc>
                <a:tc>
                  <a:txBody>
                    <a:bodyPr/>
                    <a:lstStyle/>
                    <a:p>
                      <a:r>
                        <a:rPr lang="en-US" altLang="zh-CN" dirty="0"/>
                        <a:t>micro-F1, instance-F1</a:t>
                      </a:r>
                      <a:endParaRPr lang="zh-CN" altLang="en-US" dirty="0"/>
                    </a:p>
                  </a:txBody>
                  <a:tcPr/>
                </a:tc>
                <a:extLst>
                  <a:ext uri="{0D108BD9-81ED-4DB2-BD59-A6C34878D82A}">
                    <a16:rowId xmlns:a16="http://schemas.microsoft.com/office/drawing/2014/main" val="10009"/>
                  </a:ext>
                </a:extLst>
              </a:tr>
              <a:tr h="337403">
                <a:tc>
                  <a:txBody>
                    <a:bodyPr/>
                    <a:lstStyle/>
                    <a:p>
                      <a:r>
                        <a:rPr lang="en-US" altLang="zh-CN" dirty="0"/>
                        <a:t>BSVM</a:t>
                      </a:r>
                      <a:endParaRPr lang="zh-CN" altLang="en-US" dirty="0"/>
                    </a:p>
                  </a:txBody>
                  <a:tcPr/>
                </a:tc>
                <a:tc>
                  <a:txBody>
                    <a:bodyPr/>
                    <a:lstStyle/>
                    <a:p>
                      <a:r>
                        <a:rPr lang="en-US" altLang="zh-CN" dirty="0"/>
                        <a:t>micro-F1,</a:t>
                      </a:r>
                      <a:r>
                        <a:rPr lang="en-US" altLang="zh-CN" baseline="0" dirty="0"/>
                        <a:t> macro-F1</a:t>
                      </a:r>
                      <a:endParaRPr lang="zh-CN" altLang="en-US" dirty="0"/>
                    </a:p>
                  </a:txBody>
                  <a:tcPr/>
                </a:tc>
                <a:extLst>
                  <a:ext uri="{0D108BD9-81ED-4DB2-BD59-A6C34878D82A}">
                    <a16:rowId xmlns:a16="http://schemas.microsoft.com/office/drawing/2014/main" val="10010"/>
                  </a:ext>
                </a:extLst>
              </a:tr>
              <a:tr h="337403">
                <a:tc>
                  <a:txBody>
                    <a:bodyPr/>
                    <a:lstStyle/>
                    <a:p>
                      <a:r>
                        <a:rPr lang="en-US" altLang="zh-CN" dirty="0" err="1"/>
                        <a:t>RAkEL</a:t>
                      </a:r>
                      <a:endParaRPr lang="zh-CN" altLang="en-US" dirty="0"/>
                    </a:p>
                  </a:txBody>
                  <a:tcPr/>
                </a:tc>
                <a:tc>
                  <a:txBody>
                    <a:bodyPr/>
                    <a:lstStyle/>
                    <a:p>
                      <a:r>
                        <a:rPr lang="en-US" altLang="zh-CN" dirty="0" err="1"/>
                        <a:t>hloss</a:t>
                      </a:r>
                      <a:r>
                        <a:rPr lang="en-US" altLang="zh-CN" dirty="0"/>
                        <a:t>, micro-F1</a:t>
                      </a:r>
                      <a:endParaRPr lang="zh-CN" altLang="en-US" dirty="0"/>
                    </a:p>
                  </a:txBody>
                  <a:tcPr/>
                </a:tc>
                <a:extLst>
                  <a:ext uri="{0D108BD9-81ED-4DB2-BD59-A6C34878D82A}">
                    <a16:rowId xmlns:a16="http://schemas.microsoft.com/office/drawing/2014/main" val="10011"/>
                  </a:ext>
                </a:extLst>
              </a:tr>
              <a:tr h="337403">
                <a:tc>
                  <a:txBody>
                    <a:bodyPr/>
                    <a:lstStyle/>
                    <a:p>
                      <a:r>
                        <a:rPr lang="en-US" altLang="zh-CN" dirty="0"/>
                        <a:t>CPLST</a:t>
                      </a:r>
                      <a:endParaRPr lang="zh-CN" altLang="en-US" dirty="0"/>
                    </a:p>
                  </a:txBody>
                  <a:tcPr/>
                </a:tc>
                <a:tc>
                  <a:txBody>
                    <a:bodyPr/>
                    <a:lstStyle/>
                    <a:p>
                      <a:r>
                        <a:rPr lang="en-US" altLang="zh-CN" dirty="0" err="1"/>
                        <a:t>hloss</a:t>
                      </a:r>
                      <a:endParaRPr lang="zh-CN" altLang="en-US" dirty="0"/>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54910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655320" y="985048"/>
            <a:ext cx="8651518" cy="0"/>
          </a:xfrm>
          <a:prstGeom prst="line">
            <a:avLst/>
          </a:prstGeom>
          <a:ln w="57150" cap="rnd" cmpd="sng">
            <a:solidFill>
              <a:schemeClr val="accent1"/>
            </a:solidFill>
            <a:round/>
            <a:headEnd type="oval" w="lg" len="lg"/>
          </a:ln>
        </p:spPr>
        <p:style>
          <a:lnRef idx="1">
            <a:schemeClr val="accent1"/>
          </a:lnRef>
          <a:fillRef idx="0">
            <a:schemeClr val="accent1"/>
          </a:fillRef>
          <a:effectRef idx="0">
            <a:schemeClr val="accent1"/>
          </a:effectRef>
          <a:fontRef idx="minor">
            <a:schemeClr val="tx1"/>
          </a:fontRef>
        </p:style>
      </p:cxnSp>
      <p:sp>
        <p:nvSpPr>
          <p:cNvPr id="12" name="标题 1"/>
          <p:cNvSpPr>
            <a:spLocks noGrp="1"/>
          </p:cNvSpPr>
          <p:nvPr>
            <p:ph type="title"/>
          </p:nvPr>
        </p:nvSpPr>
        <p:spPr>
          <a:xfrm>
            <a:off x="838200" y="-73285"/>
            <a:ext cx="10515600" cy="1325563"/>
          </a:xfrm>
        </p:spPr>
        <p:txBody>
          <a:bodyPr/>
          <a:lstStyle/>
          <a:p>
            <a:r>
              <a:rPr lang="en-US" altLang="zh-CN" dirty="0"/>
              <a:t>Motivation</a:t>
            </a:r>
            <a:endParaRPr lang="zh-CN" altLang="en-US" dirty="0"/>
          </a:p>
        </p:txBody>
      </p:sp>
      <mc:AlternateContent xmlns:mc="http://schemas.openxmlformats.org/markup-compatibility/2006" xmlns:a14="http://schemas.microsoft.com/office/drawing/2010/main">
        <mc:Choice Requires="a14">
          <p:sp>
            <p:nvSpPr>
              <p:cNvPr id="5" name="内容占位符 1"/>
              <p:cNvSpPr>
                <a:spLocks noGrp="1"/>
              </p:cNvSpPr>
              <p:nvPr>
                <p:ph idx="1"/>
              </p:nvPr>
            </p:nvSpPr>
            <p:spPr>
              <a:xfrm>
                <a:off x="671086" y="1240064"/>
                <a:ext cx="11353800" cy="5959507"/>
              </a:xfrm>
            </p:spPr>
            <p:txBody>
              <a:bodyPr>
                <a:normAutofit/>
              </a:bodyPr>
              <a:lstStyle/>
              <a:p>
                <a:r>
                  <a:rPr lang="en-US" altLang="zh-CN" dirty="0"/>
                  <a:t>The phenomenon:</a:t>
                </a:r>
              </a:p>
              <a:p>
                <a:pPr lvl="1"/>
                <a:r>
                  <a:rPr lang="en-US" altLang="zh-CN" dirty="0"/>
                  <a:t>BSVM performs well on </a:t>
                </a:r>
                <a:r>
                  <a:rPr lang="en-US" altLang="zh-CN" dirty="0">
                    <a:solidFill>
                      <a:srgbClr val="FFC000"/>
                    </a:solidFill>
                  </a:rPr>
                  <a:t>micro-F1/macro-F1</a:t>
                </a:r>
                <a:r>
                  <a:rPr lang="en-US" altLang="zh-CN" dirty="0"/>
                  <a:t> on datasets called scene and yeast.</a:t>
                </a:r>
                <a:r>
                  <a:rPr lang="en-US" altLang="zh-CN" dirty="0">
                    <a:solidFill>
                      <a:srgbClr val="70AD47">
                        <a:lumMod val="60000"/>
                        <a:lumOff val="40000"/>
                      </a:srgbClr>
                    </a:solidFill>
                    <a:latin typeface="Arial Unicode MS" panose="020B0604020202020204" pitchFamily="34" charset="-122"/>
                    <a:ea typeface="Arial Unicode MS" panose="020B0604020202020204" pitchFamily="34" charset="-122"/>
                    <a:cs typeface="Arial Unicode MS" panose="020B0604020202020204" pitchFamily="34" charset="-122"/>
                  </a:rPr>
                  <a:t> [Fan and Lin, 2007] </a:t>
                </a:r>
                <a:endParaRPr lang="en-US" altLang="zh-CN" dirty="0"/>
              </a:p>
              <a:p>
                <a:pPr lvl="1"/>
                <a:r>
                  <a:rPr lang="en-US" altLang="zh-CN" dirty="0"/>
                  <a:t>BSVM performs poor on </a:t>
                </a:r>
                <a:r>
                  <a:rPr lang="en-US" altLang="zh-CN" dirty="0">
                    <a:solidFill>
                      <a:srgbClr val="FFC000"/>
                    </a:solidFill>
                  </a:rPr>
                  <a:t>coverage/ranking loss </a:t>
                </a:r>
                <a:r>
                  <a:rPr lang="en-US" altLang="zh-CN" dirty="0"/>
                  <a:t>on these same datasets.</a:t>
                </a:r>
                <a:r>
                  <a:rPr lang="en-US" altLang="zh-CN" dirty="0">
                    <a:solidFill>
                      <a:srgbClr val="70AD47">
                        <a:lumMod val="60000"/>
                        <a:lumOff val="40000"/>
                      </a:srgbClr>
                    </a:solidFill>
                    <a:latin typeface="Arial Unicode MS" panose="020B0604020202020204" pitchFamily="34" charset="-122"/>
                    <a:ea typeface="Arial Unicode MS" panose="020B0604020202020204" pitchFamily="34" charset="-122"/>
                    <a:cs typeface="Arial Unicode MS" panose="020B0604020202020204" pitchFamily="34" charset="-122"/>
                  </a:rPr>
                  <a:t> [Zhang and Wu, 2015] </a:t>
                </a:r>
              </a:p>
              <a:p>
                <a:pPr lvl="1"/>
                <a:endParaRPr lang="en-US" altLang="zh-CN" dirty="0">
                  <a:solidFill>
                    <a:srgbClr val="70AD47">
                      <a:lumMod val="60000"/>
                      <a:lumOff val="40000"/>
                    </a:srgbClr>
                  </a:solidFill>
                  <a:latin typeface="Arial Unicode MS" panose="020B0604020202020204" pitchFamily="34" charset="-122"/>
                  <a:ea typeface="Arial Unicode MS" panose="020B0604020202020204" pitchFamily="34" charset="-122"/>
                  <a:cs typeface="Arial Unicode MS" panose="020B0604020202020204" pitchFamily="34" charset="-122"/>
                </a:endParaRPr>
              </a:p>
              <a:p>
                <a:r>
                  <a:rPr lang="en-US" altLang="zh-CN" dirty="0"/>
                  <a:t>The question: is there any relationship between measures?</a:t>
                </a:r>
              </a:p>
              <a:p>
                <a:pPr lvl="1"/>
                <a:r>
                  <a:rPr lang="en-US" altLang="zh-CN" dirty="0"/>
                  <a:t>well on measure A </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 </m:t>
                    </m:r>
                  </m:oMath>
                </a14:m>
                <a:r>
                  <a:rPr lang="en-US" altLang="zh-CN" dirty="0"/>
                  <a:t>well on measure B </a:t>
                </a:r>
                <a:r>
                  <a:rPr lang="zh-CN" altLang="en-US" dirty="0"/>
                  <a:t>？</a:t>
                </a:r>
                <a:endParaRPr lang="en-US" altLang="zh-CN" dirty="0"/>
              </a:p>
              <a:p>
                <a:pPr lvl="1"/>
                <a:r>
                  <a:rPr lang="en-US" altLang="zh-CN" dirty="0"/>
                  <a:t>well on measure A </a:t>
                </a:r>
                <a14:m>
                  <m:oMath xmlns:m="http://schemas.openxmlformats.org/officeDocument/2006/math">
                    <m:r>
                      <a:rPr lang="en-US" altLang="zh-CN" i="1">
                        <a:latin typeface="Cambria Math" panose="02040503050406030204" pitchFamily="18" charset="0"/>
                        <a:ea typeface="Cambria Math" panose="02040503050406030204" pitchFamily="18" charset="0"/>
                      </a:rPr>
                      <m:t>≈ </m:t>
                    </m:r>
                  </m:oMath>
                </a14:m>
                <a:r>
                  <a:rPr lang="en-US" altLang="zh-CN" dirty="0"/>
                  <a:t>bad on measure B </a:t>
                </a:r>
                <a:r>
                  <a:rPr lang="zh-CN" altLang="en-US" dirty="0"/>
                  <a:t>？</a:t>
                </a:r>
                <a:endParaRPr lang="en-US" altLang="zh-CN" dirty="0"/>
              </a:p>
              <a:p>
                <a:pPr lvl="1"/>
                <a:endParaRPr lang="en-US" altLang="zh-CN" sz="2000" dirty="0"/>
              </a:p>
              <a:p>
                <a:pPr marL="228594" lvl="2">
                  <a:spcBef>
                    <a:spcPts val="1000"/>
                  </a:spcBef>
                </a:pPr>
                <a:r>
                  <a:rPr lang="en-US" altLang="zh-CN" sz="2800" dirty="0"/>
                  <a:t>To answer: we need a unified view to analyze many measures at once to reveal the relationship between them. </a:t>
                </a:r>
              </a:p>
              <a:p>
                <a:pPr marL="0" lvl="2" indent="0" algn="r">
                  <a:spcBef>
                    <a:spcPts val="1000"/>
                  </a:spcBef>
                  <a:buNone/>
                </a:pPr>
                <a:r>
                  <a:rPr lang="en-US" altLang="zh-CN" sz="2800" dirty="0"/>
                  <a:t> </a:t>
                </a:r>
                <a:r>
                  <a:rPr lang="en-US" altLang="zh-CN" sz="2800" dirty="0">
                    <a:solidFill>
                      <a:srgbClr val="FF5050"/>
                    </a:solidFill>
                  </a:rPr>
                  <a:t>—— label-wise margin/instance-wise margin</a:t>
                </a:r>
                <a:endParaRPr lang="en-US" altLang="zh-CN" dirty="0">
                  <a:solidFill>
                    <a:srgbClr val="FF5050"/>
                  </a:solidFill>
                </a:endParaRPr>
              </a:p>
              <a:p>
                <a:endParaRPr lang="en-US" altLang="zh-CN" sz="2400" dirty="0"/>
              </a:p>
              <a:p>
                <a:endParaRPr lang="en-US" altLang="zh-CN" sz="2400" dirty="0"/>
              </a:p>
            </p:txBody>
          </p:sp>
        </mc:Choice>
        <mc:Fallback xmlns="">
          <p:sp>
            <p:nvSpPr>
              <p:cNvPr id="5" name="内容占位符 1"/>
              <p:cNvSpPr>
                <a:spLocks noGrp="1" noRot="1" noChangeAspect="1" noMove="1" noResize="1" noEditPoints="1" noAdjustHandles="1" noChangeArrowheads="1" noChangeShapeType="1" noTextEdit="1"/>
              </p:cNvSpPr>
              <p:nvPr>
                <p:ph idx="1"/>
              </p:nvPr>
            </p:nvSpPr>
            <p:spPr>
              <a:xfrm>
                <a:off x="671086" y="1240064"/>
                <a:ext cx="11353800" cy="5959507"/>
              </a:xfrm>
              <a:blipFill>
                <a:blip r:embed="rId3"/>
                <a:stretch>
                  <a:fillRect l="-966" t="-1738" r="-107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3255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fade">
                                      <p:cBhvr>
                                        <p:cTn id="10" dur="500"/>
                                        <p:tgtEl>
                                          <p:spTgt spid="5">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Effect transition="in" filter="fade">
                                      <p:cBhvr>
                                        <p:cTn id="13" dur="500"/>
                                        <p:tgtEl>
                                          <p:spTgt spid="5">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8" end="8"/>
                                            </p:txEl>
                                          </p:spTgt>
                                        </p:tgtEl>
                                        <p:attrNameLst>
                                          <p:attrName>style.visibility</p:attrName>
                                        </p:attrNameLst>
                                      </p:cBhvr>
                                      <p:to>
                                        <p:strVal val="visible"/>
                                      </p:to>
                                    </p:set>
                                    <p:animEffect transition="in" filter="fade">
                                      <p:cBhvr>
                                        <p:cTn id="18" dur="500"/>
                                        <p:tgtEl>
                                          <p:spTgt spid="5">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animEffect transition="in" filter="fade">
                                      <p:cBhvr>
                                        <p:cTn id="23"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1"/>
          <p:cNvSpPr>
            <a:spLocks noGrp="1"/>
          </p:cNvSpPr>
          <p:nvPr>
            <p:ph idx="1"/>
          </p:nvPr>
        </p:nvSpPr>
        <p:spPr>
          <a:xfrm>
            <a:off x="838200" y="1308396"/>
            <a:ext cx="10515600" cy="5305346"/>
          </a:xfrm>
        </p:spPr>
        <p:txBody>
          <a:bodyPr>
            <a:normAutofit/>
          </a:bodyPr>
          <a:lstStyle/>
          <a:p>
            <a:r>
              <a:rPr lang="en-US" altLang="zh-CN" dirty="0"/>
              <a:t>Instance matrix:</a:t>
            </a:r>
          </a:p>
          <a:p>
            <a:r>
              <a:rPr lang="en-US" altLang="zh-CN" dirty="0"/>
              <a:t>Label matrix: </a:t>
            </a:r>
          </a:p>
          <a:p>
            <a:r>
              <a:rPr lang="en-US" altLang="zh-CN" dirty="0"/>
              <a:t>Predictor:                         ,                         </a:t>
            </a:r>
          </a:p>
          <a:p>
            <a:endParaRPr lang="en-US" altLang="zh-CN" dirty="0"/>
          </a:p>
          <a:p>
            <a:pPr marL="0" indent="0">
              <a:buNone/>
            </a:pPr>
            <a:endParaRPr lang="en-US" altLang="zh-CN" dirty="0"/>
          </a:p>
          <a:p>
            <a:endParaRPr lang="en-US" altLang="zh-CN" dirty="0"/>
          </a:p>
          <a:p>
            <a:endParaRPr lang="en-US" altLang="zh-CN" dirty="0"/>
          </a:p>
          <a:p>
            <a:endParaRPr lang="en-US" altLang="zh-CN" dirty="0"/>
          </a:p>
        </p:txBody>
      </p:sp>
      <p:cxnSp>
        <p:nvCxnSpPr>
          <p:cNvPr id="6" name="直接连接符 5"/>
          <p:cNvCxnSpPr/>
          <p:nvPr/>
        </p:nvCxnSpPr>
        <p:spPr>
          <a:xfrm>
            <a:off x="655320" y="985048"/>
            <a:ext cx="9365502" cy="0"/>
          </a:xfrm>
          <a:prstGeom prst="line">
            <a:avLst/>
          </a:prstGeom>
          <a:ln w="57150" cap="rnd" cmpd="sng">
            <a:solidFill>
              <a:schemeClr val="accent1"/>
            </a:solidFill>
            <a:round/>
            <a:headEnd type="oval" w="lg" len="lg"/>
          </a:ln>
        </p:spPr>
        <p:style>
          <a:lnRef idx="1">
            <a:schemeClr val="accent1"/>
          </a:lnRef>
          <a:fillRef idx="0">
            <a:schemeClr val="accent1"/>
          </a:fillRef>
          <a:effectRef idx="0">
            <a:schemeClr val="accent1"/>
          </a:effectRef>
          <a:fontRef idx="minor">
            <a:schemeClr val="tx1"/>
          </a:fontRef>
        </p:style>
      </p:cxnSp>
      <p:sp>
        <p:nvSpPr>
          <p:cNvPr id="12" name="标题 1"/>
          <p:cNvSpPr>
            <a:spLocks noGrp="1"/>
          </p:cNvSpPr>
          <p:nvPr>
            <p:ph type="title"/>
          </p:nvPr>
        </p:nvSpPr>
        <p:spPr>
          <a:xfrm>
            <a:off x="838200" y="-73285"/>
            <a:ext cx="10515600" cy="1325563"/>
          </a:xfrm>
        </p:spPr>
        <p:txBody>
          <a:bodyPr/>
          <a:lstStyle/>
          <a:p>
            <a:r>
              <a:rPr lang="en-US" altLang="zh-CN" dirty="0"/>
              <a:t>Notations</a:t>
            </a:r>
            <a:endParaRPr lang="zh-CN" altLang="en-US" dirty="0"/>
          </a:p>
        </p:txBody>
      </p:sp>
      <p:pic>
        <p:nvPicPr>
          <p:cNvPr id="7" name="图片 6"/>
          <p:cNvPicPr>
            <a:picLocks noChangeAspect="1"/>
          </p:cNvPicPr>
          <p:nvPr/>
        </p:nvPicPr>
        <p:blipFill>
          <a:blip r:embed="rId3"/>
          <a:stretch>
            <a:fillRect/>
          </a:stretch>
        </p:blipFill>
        <p:spPr>
          <a:xfrm>
            <a:off x="4034068" y="1282423"/>
            <a:ext cx="2194560" cy="441960"/>
          </a:xfrm>
          <a:prstGeom prst="rect">
            <a:avLst/>
          </a:prstGeom>
        </p:spPr>
      </p:pic>
      <p:grpSp>
        <p:nvGrpSpPr>
          <p:cNvPr id="54" name="组合 53"/>
          <p:cNvGrpSpPr/>
          <p:nvPr/>
        </p:nvGrpSpPr>
        <p:grpSpPr>
          <a:xfrm>
            <a:off x="7700965" y="3008305"/>
            <a:ext cx="699858" cy="373271"/>
            <a:chOff x="9545816" y="3957404"/>
            <a:chExt cx="1024253" cy="546288"/>
          </a:xfrm>
        </p:grpSpPr>
        <p:pic>
          <p:nvPicPr>
            <p:cNvPr id="52" name="图片 51"/>
            <p:cNvPicPr>
              <a:picLocks noChangeAspect="1"/>
            </p:cNvPicPr>
            <p:nvPr/>
          </p:nvPicPr>
          <p:blipFill rotWithShape="1">
            <a:blip r:embed="rId4"/>
            <a:srcRect t="-4078" r="75885"/>
            <a:stretch/>
          </p:blipFill>
          <p:spPr>
            <a:xfrm>
              <a:off x="9545816" y="3957404"/>
              <a:ext cx="422643" cy="545238"/>
            </a:xfrm>
            <a:prstGeom prst="rect">
              <a:avLst/>
            </a:prstGeom>
          </p:spPr>
        </p:pic>
        <p:pic>
          <p:nvPicPr>
            <p:cNvPr id="53" name="图片 52"/>
            <p:cNvPicPr>
              <a:picLocks noChangeAspect="1"/>
            </p:cNvPicPr>
            <p:nvPr/>
          </p:nvPicPr>
          <p:blipFill rotWithShape="1">
            <a:blip r:embed="rId4"/>
            <a:srcRect l="63093" t="-1686" b="-1"/>
            <a:stretch/>
          </p:blipFill>
          <p:spPr>
            <a:xfrm>
              <a:off x="9923227" y="3970981"/>
              <a:ext cx="646842" cy="532711"/>
            </a:xfrm>
            <a:prstGeom prst="rect">
              <a:avLst/>
            </a:prstGeom>
          </p:spPr>
        </p:pic>
      </p:grpSp>
      <p:pic>
        <p:nvPicPr>
          <p:cNvPr id="55" name="图片 54"/>
          <p:cNvPicPr>
            <a:picLocks noChangeAspect="1"/>
          </p:cNvPicPr>
          <p:nvPr/>
        </p:nvPicPr>
        <p:blipFill>
          <a:blip r:embed="rId5"/>
          <a:stretch>
            <a:fillRect/>
          </a:stretch>
        </p:blipFill>
        <p:spPr>
          <a:xfrm>
            <a:off x="3484605" y="1780501"/>
            <a:ext cx="2599835" cy="506008"/>
          </a:xfrm>
          <a:prstGeom prst="rect">
            <a:avLst/>
          </a:prstGeom>
        </p:spPr>
      </p:pic>
      <p:pic>
        <p:nvPicPr>
          <p:cNvPr id="56" name="图片 55"/>
          <p:cNvPicPr>
            <a:picLocks noChangeAspect="1"/>
          </p:cNvPicPr>
          <p:nvPr/>
        </p:nvPicPr>
        <p:blipFill>
          <a:blip r:embed="rId6"/>
          <a:stretch>
            <a:fillRect/>
          </a:stretch>
        </p:blipFill>
        <p:spPr>
          <a:xfrm>
            <a:off x="2914517" y="2311650"/>
            <a:ext cx="2225386" cy="476250"/>
          </a:xfrm>
          <a:prstGeom prst="rect">
            <a:avLst/>
          </a:prstGeom>
        </p:spPr>
      </p:pic>
      <p:pic>
        <p:nvPicPr>
          <p:cNvPr id="57" name="图片 56"/>
          <p:cNvPicPr>
            <a:picLocks noChangeAspect="1"/>
          </p:cNvPicPr>
          <p:nvPr/>
        </p:nvPicPr>
        <p:blipFill>
          <a:blip r:embed="rId7"/>
          <a:stretch>
            <a:fillRect/>
          </a:stretch>
        </p:blipFill>
        <p:spPr>
          <a:xfrm>
            <a:off x="5442566" y="2307295"/>
            <a:ext cx="2987386" cy="493568"/>
          </a:xfrm>
          <a:prstGeom prst="rect">
            <a:avLst/>
          </a:prstGeom>
        </p:spPr>
      </p:pic>
      <mc:AlternateContent xmlns:mc="http://schemas.openxmlformats.org/markup-compatibility/2006" xmlns:a14="http://schemas.microsoft.com/office/drawing/2010/main">
        <mc:Choice Requires="a14">
          <p:graphicFrame>
            <p:nvGraphicFramePr>
              <p:cNvPr id="50" name="表格 49"/>
              <p:cNvGraphicFramePr>
                <a:graphicFrameLocks noGrp="1"/>
              </p:cNvGraphicFramePr>
              <p:nvPr>
                <p:extLst>
                  <p:ext uri="{D42A27DB-BD31-4B8C-83A1-F6EECF244321}">
                    <p14:modId xmlns:p14="http://schemas.microsoft.com/office/powerpoint/2010/main" val="1883960664"/>
                  </p:ext>
                </p:extLst>
              </p:nvPr>
            </p:nvGraphicFramePr>
            <p:xfrm>
              <a:off x="783881" y="3462552"/>
              <a:ext cx="3603656" cy="1112520"/>
            </p:xfrm>
            <a:graphic>
              <a:graphicData uri="http://schemas.openxmlformats.org/drawingml/2006/table">
                <a:tbl>
                  <a:tblPr firstRow="1" bandRow="1">
                    <a:tableStyleId>{5940675A-B579-460E-94D1-54222C63F5DA}</a:tableStyleId>
                  </a:tblPr>
                  <a:tblGrid>
                    <a:gridCol w="900914">
                      <a:extLst>
                        <a:ext uri="{9D8B030D-6E8A-4147-A177-3AD203B41FA5}">
                          <a16:colId xmlns:a16="http://schemas.microsoft.com/office/drawing/2014/main" val="18211132"/>
                        </a:ext>
                      </a:extLst>
                    </a:gridCol>
                    <a:gridCol w="900914">
                      <a:extLst>
                        <a:ext uri="{9D8B030D-6E8A-4147-A177-3AD203B41FA5}">
                          <a16:colId xmlns:a16="http://schemas.microsoft.com/office/drawing/2014/main" val="20000"/>
                        </a:ext>
                      </a:extLst>
                    </a:gridCol>
                    <a:gridCol w="900914">
                      <a:extLst>
                        <a:ext uri="{9D8B030D-6E8A-4147-A177-3AD203B41FA5}">
                          <a16:colId xmlns:a16="http://schemas.microsoft.com/office/drawing/2014/main" val="20001"/>
                        </a:ext>
                      </a:extLst>
                    </a:gridCol>
                    <a:gridCol w="900914">
                      <a:extLst>
                        <a:ext uri="{9D8B030D-6E8A-4147-A177-3AD203B41FA5}">
                          <a16:colId xmlns:a16="http://schemas.microsoft.com/office/drawing/2014/main" val="20002"/>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1" i="1" smtClean="0">
                                        <a:latin typeface="Cambria Math" panose="02040503050406030204" pitchFamily="18" charset="0"/>
                                      </a:rPr>
                                      <m:t>𝟏</m:t>
                                    </m:r>
                                  </m:sub>
                                </m:sSub>
                              </m:oMath>
                            </m:oMathPara>
                          </a14:m>
                          <a:endParaRPr lang="zh-CN" altLang="en-US" b="1" dirty="0"/>
                        </a:p>
                      </a:txBody>
                      <a:tcPr anchor="ctr">
                        <a:noFill/>
                      </a:tcPr>
                    </a:tc>
                    <a:tc>
                      <a:txBody>
                        <a:bodyPr/>
                        <a:lstStyle/>
                        <a:p>
                          <a:pPr algn="ctr"/>
                          <a:r>
                            <a:rPr lang="en-US" altLang="zh-CN" dirty="0"/>
                            <a:t>1</a:t>
                          </a:r>
                          <a:endParaRPr lang="zh-CN" altLang="en-US" dirty="0"/>
                        </a:p>
                      </a:txBody>
                      <a:tcPr anchor="ctr">
                        <a:noFill/>
                      </a:tcPr>
                    </a:tc>
                    <a:tc>
                      <a:txBody>
                        <a:bodyPr/>
                        <a:lstStyle/>
                        <a:p>
                          <a:pPr algn="ctr"/>
                          <a:r>
                            <a:rPr lang="en-US" altLang="zh-CN" dirty="0"/>
                            <a:t>0</a:t>
                          </a:r>
                          <a:endParaRPr lang="zh-CN" altLang="en-US" dirty="0"/>
                        </a:p>
                      </a:txBody>
                      <a:tcPr anchor="ctr">
                        <a:noFill/>
                      </a:tcPr>
                    </a:tc>
                    <a:tc>
                      <a:txBody>
                        <a:bodyPr/>
                        <a:lstStyle/>
                        <a:p>
                          <a:pPr algn="ctr"/>
                          <a:r>
                            <a:rPr lang="en-US" altLang="zh-CN" dirty="0"/>
                            <a:t>0</a:t>
                          </a:r>
                          <a:endParaRPr lang="zh-CN" altLang="en-US" dirty="0"/>
                        </a:p>
                      </a:txBody>
                      <a:tcPr anchor="ctr">
                        <a:noFill/>
                      </a:tcPr>
                    </a:tc>
                    <a:extLst>
                      <a:ext uri="{0D108BD9-81ED-4DB2-BD59-A6C34878D82A}">
                        <a16:rowId xmlns:a16="http://schemas.microsoft.com/office/drawing/2014/main" val="1000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1" i="1" smtClean="0">
                                        <a:latin typeface="Cambria Math" panose="02040503050406030204" pitchFamily="18" charset="0"/>
                                      </a:rPr>
                                      <m:t>𝟐</m:t>
                                    </m:r>
                                  </m:sub>
                                </m:sSub>
                              </m:oMath>
                            </m:oMathPara>
                          </a14:m>
                          <a:endParaRPr lang="zh-CN" altLang="en-US" b="1" dirty="0"/>
                        </a:p>
                      </a:txBody>
                      <a:tcPr anchor="ctr">
                        <a:noFill/>
                      </a:tcPr>
                    </a:tc>
                    <a:tc>
                      <a:txBody>
                        <a:bodyPr/>
                        <a:lstStyle/>
                        <a:p>
                          <a:pPr algn="ctr"/>
                          <a:r>
                            <a:rPr lang="en-US" altLang="zh-CN" dirty="0"/>
                            <a:t>1</a:t>
                          </a:r>
                          <a:endParaRPr lang="zh-CN" altLang="en-US" dirty="0"/>
                        </a:p>
                      </a:txBody>
                      <a:tcPr anchor="ctr">
                        <a:noFill/>
                      </a:tcPr>
                    </a:tc>
                    <a:tc>
                      <a:txBody>
                        <a:bodyPr/>
                        <a:lstStyle/>
                        <a:p>
                          <a:pPr algn="ctr"/>
                          <a:r>
                            <a:rPr lang="en-US" altLang="zh-CN" dirty="0"/>
                            <a:t>1</a:t>
                          </a:r>
                          <a:endParaRPr lang="zh-CN" altLang="en-US" dirty="0"/>
                        </a:p>
                      </a:txBody>
                      <a:tcPr anchor="ctr">
                        <a:noFill/>
                      </a:tcPr>
                    </a:tc>
                    <a:tc>
                      <a:txBody>
                        <a:bodyPr/>
                        <a:lstStyle/>
                        <a:p>
                          <a:pPr algn="ctr"/>
                          <a:r>
                            <a:rPr lang="en-US" altLang="zh-CN" dirty="0"/>
                            <a:t>0</a:t>
                          </a:r>
                        </a:p>
                      </a:txBody>
                      <a:tcPr anchor="ctr">
                        <a:noFill/>
                      </a:tcPr>
                    </a:tc>
                    <a:extLst>
                      <a:ext uri="{0D108BD9-81ED-4DB2-BD59-A6C34878D82A}">
                        <a16:rowId xmlns:a16="http://schemas.microsoft.com/office/drawing/2014/main" val="10002"/>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1" i="1" smtClean="0">
                                        <a:latin typeface="Cambria Math" panose="02040503050406030204" pitchFamily="18" charset="0"/>
                                      </a:rPr>
                                      <m:t>𝟑</m:t>
                                    </m:r>
                                  </m:sub>
                                </m:sSub>
                              </m:oMath>
                            </m:oMathPara>
                          </a14:m>
                          <a:endParaRPr lang="zh-CN" altLang="en-US" b="1" dirty="0"/>
                        </a:p>
                      </a:txBody>
                      <a:tcPr anchor="ctr">
                        <a:noFill/>
                      </a:tcPr>
                    </a:tc>
                    <a:tc>
                      <a:txBody>
                        <a:bodyPr/>
                        <a:lstStyle/>
                        <a:p>
                          <a:pPr algn="ctr"/>
                          <a:r>
                            <a:rPr lang="en-US" altLang="zh-CN" dirty="0"/>
                            <a:t>0</a:t>
                          </a:r>
                          <a:endParaRPr lang="zh-CN" altLang="en-US" dirty="0"/>
                        </a:p>
                      </a:txBody>
                      <a:tcPr anchor="ctr">
                        <a:noFill/>
                      </a:tcPr>
                    </a:tc>
                    <a:tc>
                      <a:txBody>
                        <a:bodyPr/>
                        <a:lstStyle/>
                        <a:p>
                          <a:pPr algn="ctr"/>
                          <a:r>
                            <a:rPr lang="en-US" altLang="zh-CN" dirty="0"/>
                            <a:t>0</a:t>
                          </a:r>
                          <a:endParaRPr lang="zh-CN" altLang="en-US" dirty="0"/>
                        </a:p>
                      </a:txBody>
                      <a:tcPr anchor="ctr">
                        <a:noFill/>
                      </a:tcPr>
                    </a:tc>
                    <a:tc>
                      <a:txBody>
                        <a:bodyPr/>
                        <a:lstStyle/>
                        <a:p>
                          <a:pPr algn="ctr"/>
                          <a:r>
                            <a:rPr lang="en-US" altLang="zh-CN" dirty="0"/>
                            <a:t>1</a:t>
                          </a:r>
                        </a:p>
                      </a:txBody>
                      <a:tcPr anchor="ctr">
                        <a:noFill/>
                      </a:tcPr>
                    </a:tc>
                    <a:extLst>
                      <a:ext uri="{0D108BD9-81ED-4DB2-BD59-A6C34878D82A}">
                        <a16:rowId xmlns:a16="http://schemas.microsoft.com/office/drawing/2014/main" val="10003"/>
                      </a:ext>
                    </a:extLst>
                  </a:tr>
                </a:tbl>
              </a:graphicData>
            </a:graphic>
          </p:graphicFrame>
        </mc:Choice>
        <mc:Fallback xmlns="">
          <p:graphicFrame>
            <p:nvGraphicFramePr>
              <p:cNvPr id="50" name="表格 49"/>
              <p:cNvGraphicFramePr>
                <a:graphicFrameLocks noGrp="1"/>
              </p:cNvGraphicFramePr>
              <p:nvPr>
                <p:extLst>
                  <p:ext uri="{D42A27DB-BD31-4B8C-83A1-F6EECF244321}">
                    <p14:modId xmlns:p14="http://schemas.microsoft.com/office/powerpoint/2010/main" val="1883960664"/>
                  </p:ext>
                </p:extLst>
              </p:nvPr>
            </p:nvGraphicFramePr>
            <p:xfrm>
              <a:off x="783881" y="3462552"/>
              <a:ext cx="3603656" cy="1112520"/>
            </p:xfrm>
            <a:graphic>
              <a:graphicData uri="http://schemas.openxmlformats.org/drawingml/2006/table">
                <a:tbl>
                  <a:tblPr firstRow="1" bandRow="1">
                    <a:tableStyleId>{5940675A-B579-460E-94D1-54222C63F5DA}</a:tableStyleId>
                  </a:tblPr>
                  <a:tblGrid>
                    <a:gridCol w="900914">
                      <a:extLst>
                        <a:ext uri="{9D8B030D-6E8A-4147-A177-3AD203B41FA5}">
                          <a16:colId xmlns:a16="http://schemas.microsoft.com/office/drawing/2014/main" val="18211132"/>
                        </a:ext>
                      </a:extLst>
                    </a:gridCol>
                    <a:gridCol w="900914">
                      <a:extLst>
                        <a:ext uri="{9D8B030D-6E8A-4147-A177-3AD203B41FA5}">
                          <a16:colId xmlns:a16="http://schemas.microsoft.com/office/drawing/2014/main" val="20000"/>
                        </a:ext>
                      </a:extLst>
                    </a:gridCol>
                    <a:gridCol w="900914">
                      <a:extLst>
                        <a:ext uri="{9D8B030D-6E8A-4147-A177-3AD203B41FA5}">
                          <a16:colId xmlns:a16="http://schemas.microsoft.com/office/drawing/2014/main" val="20001"/>
                        </a:ext>
                      </a:extLst>
                    </a:gridCol>
                    <a:gridCol w="900914">
                      <a:extLst>
                        <a:ext uri="{9D8B030D-6E8A-4147-A177-3AD203B41FA5}">
                          <a16:colId xmlns:a16="http://schemas.microsoft.com/office/drawing/2014/main" val="20002"/>
                        </a:ext>
                      </a:extLst>
                    </a:gridCol>
                  </a:tblGrid>
                  <a:tr h="370840">
                    <a:tc>
                      <a:txBody>
                        <a:bodyPr/>
                        <a:lstStyle/>
                        <a:p>
                          <a:endParaRPr lang="zh-CN"/>
                        </a:p>
                      </a:txBody>
                      <a:tcPr anchor="ctr">
                        <a:blipFill>
                          <a:blip r:embed="rId8"/>
                          <a:stretch>
                            <a:fillRect l="-676" t="-8197" r="-301351" b="-224590"/>
                          </a:stretch>
                        </a:blipFill>
                      </a:tcPr>
                    </a:tc>
                    <a:tc>
                      <a:txBody>
                        <a:bodyPr/>
                        <a:lstStyle/>
                        <a:p>
                          <a:pPr algn="ctr"/>
                          <a:r>
                            <a:rPr lang="en-US" altLang="zh-CN" dirty="0"/>
                            <a:t>1</a:t>
                          </a:r>
                          <a:endParaRPr lang="zh-CN" altLang="en-US" dirty="0"/>
                        </a:p>
                      </a:txBody>
                      <a:tcPr anchor="ctr">
                        <a:noFill/>
                      </a:tcPr>
                    </a:tc>
                    <a:tc>
                      <a:txBody>
                        <a:bodyPr/>
                        <a:lstStyle/>
                        <a:p>
                          <a:pPr algn="ctr"/>
                          <a:r>
                            <a:rPr lang="en-US" altLang="zh-CN" dirty="0"/>
                            <a:t>0</a:t>
                          </a:r>
                          <a:endParaRPr lang="zh-CN" altLang="en-US" dirty="0"/>
                        </a:p>
                      </a:txBody>
                      <a:tcPr anchor="ctr">
                        <a:noFill/>
                      </a:tcPr>
                    </a:tc>
                    <a:tc>
                      <a:txBody>
                        <a:bodyPr/>
                        <a:lstStyle/>
                        <a:p>
                          <a:pPr algn="ctr"/>
                          <a:r>
                            <a:rPr lang="en-US" altLang="zh-CN" dirty="0"/>
                            <a:t>0</a:t>
                          </a:r>
                          <a:endParaRPr lang="zh-CN" altLang="en-US" dirty="0"/>
                        </a:p>
                      </a:txBody>
                      <a:tcPr anchor="ctr">
                        <a:noFill/>
                      </a:tcPr>
                    </a:tc>
                    <a:extLst>
                      <a:ext uri="{0D108BD9-81ED-4DB2-BD59-A6C34878D82A}">
                        <a16:rowId xmlns:a16="http://schemas.microsoft.com/office/drawing/2014/main" val="10001"/>
                      </a:ext>
                    </a:extLst>
                  </a:tr>
                  <a:tr h="370840">
                    <a:tc>
                      <a:txBody>
                        <a:bodyPr/>
                        <a:lstStyle/>
                        <a:p>
                          <a:endParaRPr lang="zh-CN"/>
                        </a:p>
                      </a:txBody>
                      <a:tcPr anchor="ctr">
                        <a:blipFill>
                          <a:blip r:embed="rId8"/>
                          <a:stretch>
                            <a:fillRect l="-676" t="-108197" r="-301351" b="-124590"/>
                          </a:stretch>
                        </a:blipFill>
                      </a:tcPr>
                    </a:tc>
                    <a:tc>
                      <a:txBody>
                        <a:bodyPr/>
                        <a:lstStyle/>
                        <a:p>
                          <a:pPr algn="ctr"/>
                          <a:r>
                            <a:rPr lang="en-US" altLang="zh-CN" dirty="0"/>
                            <a:t>1</a:t>
                          </a:r>
                          <a:endParaRPr lang="zh-CN" altLang="en-US" dirty="0"/>
                        </a:p>
                      </a:txBody>
                      <a:tcPr anchor="ctr">
                        <a:noFill/>
                      </a:tcPr>
                    </a:tc>
                    <a:tc>
                      <a:txBody>
                        <a:bodyPr/>
                        <a:lstStyle/>
                        <a:p>
                          <a:pPr algn="ctr"/>
                          <a:r>
                            <a:rPr lang="en-US" altLang="zh-CN" dirty="0"/>
                            <a:t>1</a:t>
                          </a:r>
                          <a:endParaRPr lang="zh-CN" altLang="en-US" dirty="0"/>
                        </a:p>
                      </a:txBody>
                      <a:tcPr anchor="ctr">
                        <a:noFill/>
                      </a:tcPr>
                    </a:tc>
                    <a:tc>
                      <a:txBody>
                        <a:bodyPr/>
                        <a:lstStyle/>
                        <a:p>
                          <a:pPr algn="ctr"/>
                          <a:r>
                            <a:rPr lang="en-US" altLang="zh-CN" dirty="0"/>
                            <a:t>0</a:t>
                          </a:r>
                        </a:p>
                      </a:txBody>
                      <a:tcPr anchor="ctr">
                        <a:noFill/>
                      </a:tcPr>
                    </a:tc>
                    <a:extLst>
                      <a:ext uri="{0D108BD9-81ED-4DB2-BD59-A6C34878D82A}">
                        <a16:rowId xmlns:a16="http://schemas.microsoft.com/office/drawing/2014/main" val="10002"/>
                      </a:ext>
                    </a:extLst>
                  </a:tr>
                  <a:tr h="370840">
                    <a:tc>
                      <a:txBody>
                        <a:bodyPr/>
                        <a:lstStyle/>
                        <a:p>
                          <a:endParaRPr lang="zh-CN"/>
                        </a:p>
                      </a:txBody>
                      <a:tcPr anchor="ctr">
                        <a:blipFill>
                          <a:blip r:embed="rId8"/>
                          <a:stretch>
                            <a:fillRect l="-676" t="-208197" r="-301351" b="-24590"/>
                          </a:stretch>
                        </a:blipFill>
                      </a:tcPr>
                    </a:tc>
                    <a:tc>
                      <a:txBody>
                        <a:bodyPr/>
                        <a:lstStyle/>
                        <a:p>
                          <a:pPr algn="ctr"/>
                          <a:r>
                            <a:rPr lang="en-US" altLang="zh-CN" dirty="0"/>
                            <a:t>0</a:t>
                          </a:r>
                          <a:endParaRPr lang="zh-CN" altLang="en-US" dirty="0"/>
                        </a:p>
                      </a:txBody>
                      <a:tcPr anchor="ctr">
                        <a:noFill/>
                      </a:tcPr>
                    </a:tc>
                    <a:tc>
                      <a:txBody>
                        <a:bodyPr/>
                        <a:lstStyle/>
                        <a:p>
                          <a:pPr algn="ctr"/>
                          <a:r>
                            <a:rPr lang="en-US" altLang="zh-CN" dirty="0"/>
                            <a:t>0</a:t>
                          </a:r>
                          <a:endParaRPr lang="zh-CN" altLang="en-US" dirty="0"/>
                        </a:p>
                      </a:txBody>
                      <a:tcPr anchor="ctr">
                        <a:noFill/>
                      </a:tcPr>
                    </a:tc>
                    <a:tc>
                      <a:txBody>
                        <a:bodyPr/>
                        <a:lstStyle/>
                        <a:p>
                          <a:pPr algn="ctr"/>
                          <a:r>
                            <a:rPr lang="en-US" altLang="zh-CN" dirty="0"/>
                            <a:t>1</a:t>
                          </a:r>
                        </a:p>
                      </a:txBody>
                      <a:tcPr anchor="ctr">
                        <a:noFill/>
                      </a:tcPr>
                    </a:tc>
                    <a:extLst>
                      <a:ext uri="{0D108BD9-81ED-4DB2-BD59-A6C34878D82A}">
                        <a16:rowId xmlns:a16="http://schemas.microsoft.com/office/drawing/2014/main" val="10003"/>
                      </a:ext>
                    </a:extLst>
                  </a:tr>
                </a:tbl>
              </a:graphicData>
            </a:graphic>
          </p:graphicFrame>
        </mc:Fallback>
      </mc:AlternateContent>
      <p:sp>
        <p:nvSpPr>
          <p:cNvPr id="51" name="标题 1"/>
          <p:cNvSpPr txBox="1">
            <a:spLocks/>
          </p:cNvSpPr>
          <p:nvPr/>
        </p:nvSpPr>
        <p:spPr>
          <a:xfrm>
            <a:off x="945611" y="3065136"/>
            <a:ext cx="3581761" cy="357633"/>
          </a:xfrm>
          <a:prstGeom prst="rect">
            <a:avLst/>
          </a:prstGeom>
        </p:spPr>
        <p:txBody>
          <a:bodyPr vert="horz" lIns="91440" tIns="45720" rIns="91440" bIns="45720" rtlCol="0" anchor="ctr">
            <a:normAutofit lnSpcReduction="100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000" dirty="0"/>
              <a:t>Label matrix </a:t>
            </a:r>
            <a:endParaRPr lang="zh-CN" altLang="en-US" sz="2000" dirty="0"/>
          </a:p>
        </p:txBody>
      </p:sp>
      <p:sp>
        <p:nvSpPr>
          <p:cNvPr id="60" name="标题 1"/>
          <p:cNvSpPr txBox="1">
            <a:spLocks/>
          </p:cNvSpPr>
          <p:nvPr/>
        </p:nvSpPr>
        <p:spPr>
          <a:xfrm>
            <a:off x="5248861" y="3039260"/>
            <a:ext cx="3581761" cy="357633"/>
          </a:xfrm>
          <a:prstGeom prst="rect">
            <a:avLst/>
          </a:prstGeom>
        </p:spPr>
        <p:txBody>
          <a:bodyPr vert="horz" lIns="91440" tIns="45720" rIns="91440" bIns="45720" rtlCol="0" anchor="ctr">
            <a:normAutofit lnSpcReduction="100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000" dirty="0"/>
              <a:t>Prediction</a:t>
            </a:r>
            <a:endParaRPr lang="zh-CN" altLang="en-US" sz="2000" dirty="0"/>
          </a:p>
        </p:txBody>
      </p:sp>
      <p:graphicFrame>
        <p:nvGraphicFramePr>
          <p:cNvPr id="61" name="表格 60"/>
          <p:cNvGraphicFramePr>
            <a:graphicFrameLocks noGrp="1"/>
          </p:cNvGraphicFramePr>
          <p:nvPr>
            <p:extLst/>
          </p:nvPr>
        </p:nvGraphicFramePr>
        <p:xfrm>
          <a:off x="5905841" y="3451792"/>
          <a:ext cx="2950654" cy="1112520"/>
        </p:xfrm>
        <a:graphic>
          <a:graphicData uri="http://schemas.openxmlformats.org/drawingml/2006/table">
            <a:tbl>
              <a:tblPr firstRow="1" bandRow="1">
                <a:tableStyleId>{5940675A-B579-460E-94D1-54222C63F5DA}</a:tableStyleId>
              </a:tblPr>
              <a:tblGrid>
                <a:gridCol w="1000800">
                  <a:extLst>
                    <a:ext uri="{9D8B030D-6E8A-4147-A177-3AD203B41FA5}">
                      <a16:colId xmlns:a16="http://schemas.microsoft.com/office/drawing/2014/main" val="20000"/>
                    </a:ext>
                  </a:extLst>
                </a:gridCol>
                <a:gridCol w="974927">
                  <a:extLst>
                    <a:ext uri="{9D8B030D-6E8A-4147-A177-3AD203B41FA5}">
                      <a16:colId xmlns:a16="http://schemas.microsoft.com/office/drawing/2014/main" val="20001"/>
                    </a:ext>
                  </a:extLst>
                </a:gridCol>
                <a:gridCol w="974927">
                  <a:extLst>
                    <a:ext uri="{9D8B030D-6E8A-4147-A177-3AD203B41FA5}">
                      <a16:colId xmlns:a16="http://schemas.microsoft.com/office/drawing/2014/main" val="20002"/>
                    </a:ext>
                  </a:extLst>
                </a:gridCol>
              </a:tblGrid>
              <a:tr h="370840">
                <a:tc>
                  <a:txBody>
                    <a:bodyPr/>
                    <a:lstStyle/>
                    <a:p>
                      <a:pPr algn="ctr"/>
                      <a:r>
                        <a:rPr lang="en-US" altLang="zh-CN" dirty="0"/>
                        <a:t>0.9</a:t>
                      </a:r>
                      <a:endParaRPr lang="zh-CN" altLang="en-US" dirty="0"/>
                    </a:p>
                  </a:txBody>
                  <a:tcPr anchor="ctr">
                    <a:noFill/>
                  </a:tcPr>
                </a:tc>
                <a:tc>
                  <a:txBody>
                    <a:bodyPr/>
                    <a:lstStyle/>
                    <a:p>
                      <a:pPr algn="ctr"/>
                      <a:r>
                        <a:rPr lang="en-US" altLang="zh-CN" dirty="0"/>
                        <a:t>0.3</a:t>
                      </a:r>
                      <a:endParaRPr lang="zh-CN" altLang="en-US" dirty="0"/>
                    </a:p>
                  </a:txBody>
                  <a:tcPr anchor="ctr">
                    <a:noFill/>
                  </a:tcPr>
                </a:tc>
                <a:tc>
                  <a:txBody>
                    <a:bodyPr/>
                    <a:lstStyle/>
                    <a:p>
                      <a:pPr algn="ctr"/>
                      <a:r>
                        <a:rPr lang="en-US" altLang="zh-CN" dirty="0"/>
                        <a:t>0.1</a:t>
                      </a:r>
                      <a:endParaRPr lang="zh-CN" altLang="en-US" dirty="0"/>
                    </a:p>
                  </a:txBody>
                  <a:tcPr anchor="ctr">
                    <a:noFill/>
                  </a:tcPr>
                </a:tc>
                <a:extLst>
                  <a:ext uri="{0D108BD9-81ED-4DB2-BD59-A6C34878D82A}">
                    <a16:rowId xmlns:a16="http://schemas.microsoft.com/office/drawing/2014/main" val="10001"/>
                  </a:ext>
                </a:extLst>
              </a:tr>
              <a:tr h="370840">
                <a:tc>
                  <a:txBody>
                    <a:bodyPr/>
                    <a:lstStyle/>
                    <a:p>
                      <a:pPr algn="ctr"/>
                      <a:r>
                        <a:rPr lang="en-US" altLang="zh-CN" dirty="0"/>
                        <a:t>0.8</a:t>
                      </a:r>
                      <a:endParaRPr lang="zh-CN" altLang="en-US" dirty="0"/>
                    </a:p>
                  </a:txBody>
                  <a:tcPr anchor="ctr">
                    <a:noFill/>
                  </a:tcPr>
                </a:tc>
                <a:tc>
                  <a:txBody>
                    <a:bodyPr/>
                    <a:lstStyle/>
                    <a:p>
                      <a:pPr algn="ctr"/>
                      <a:r>
                        <a:rPr lang="en-US" altLang="zh-CN" dirty="0"/>
                        <a:t>0.9</a:t>
                      </a:r>
                      <a:endParaRPr lang="zh-CN" altLang="en-US" dirty="0"/>
                    </a:p>
                  </a:txBody>
                  <a:tcPr anchor="ctr">
                    <a:noFill/>
                  </a:tcPr>
                </a:tc>
                <a:tc>
                  <a:txBody>
                    <a:bodyPr/>
                    <a:lstStyle/>
                    <a:p>
                      <a:pPr algn="ctr"/>
                      <a:r>
                        <a:rPr lang="en-US" altLang="zh-CN" dirty="0"/>
                        <a:t>0.2</a:t>
                      </a:r>
                    </a:p>
                  </a:txBody>
                  <a:tcPr anchor="ctr">
                    <a:noFill/>
                  </a:tcPr>
                </a:tc>
                <a:extLst>
                  <a:ext uri="{0D108BD9-81ED-4DB2-BD59-A6C34878D82A}">
                    <a16:rowId xmlns:a16="http://schemas.microsoft.com/office/drawing/2014/main" val="10002"/>
                  </a:ext>
                </a:extLst>
              </a:tr>
              <a:tr h="370840">
                <a:tc>
                  <a:txBody>
                    <a:bodyPr/>
                    <a:lstStyle/>
                    <a:p>
                      <a:pPr algn="ctr"/>
                      <a:r>
                        <a:rPr lang="en-US" altLang="zh-CN" dirty="0"/>
                        <a:t>0.7</a:t>
                      </a:r>
                      <a:endParaRPr lang="zh-CN" altLang="en-US" dirty="0"/>
                    </a:p>
                  </a:txBody>
                  <a:tcPr anchor="ctr">
                    <a:noFill/>
                  </a:tcPr>
                </a:tc>
                <a:tc>
                  <a:txBody>
                    <a:bodyPr/>
                    <a:lstStyle/>
                    <a:p>
                      <a:pPr algn="ctr"/>
                      <a:r>
                        <a:rPr lang="en-US" altLang="zh-CN" dirty="0"/>
                        <a:t>0.8</a:t>
                      </a:r>
                      <a:endParaRPr lang="zh-CN" altLang="en-US" dirty="0"/>
                    </a:p>
                  </a:txBody>
                  <a:tcPr anchor="ctr">
                    <a:noFill/>
                  </a:tcPr>
                </a:tc>
                <a:tc>
                  <a:txBody>
                    <a:bodyPr/>
                    <a:lstStyle/>
                    <a:p>
                      <a:pPr algn="ctr"/>
                      <a:r>
                        <a:rPr lang="en-US" altLang="zh-CN" dirty="0"/>
                        <a:t>0.7</a:t>
                      </a:r>
                    </a:p>
                  </a:txBody>
                  <a:tcPr anchor="ctr">
                    <a:noFill/>
                  </a:tcPr>
                </a:tc>
                <a:extLst>
                  <a:ext uri="{0D108BD9-81ED-4DB2-BD59-A6C34878D82A}">
                    <a16:rowId xmlns:a16="http://schemas.microsoft.com/office/drawing/2014/main" val="10003"/>
                  </a:ext>
                </a:extLst>
              </a:tr>
            </a:tbl>
          </a:graphicData>
        </a:graphic>
      </p:graphicFrame>
      <p:pic>
        <p:nvPicPr>
          <p:cNvPr id="34" name="图片 33">
            <a:extLst>
              <a:ext uri="{FF2B5EF4-FFF2-40B4-BE49-F238E27FC236}">
                <a16:creationId xmlns:a16="http://schemas.microsoft.com/office/drawing/2014/main" id="{3A0E9E57-2577-49D8-AAEA-0B84112FB1C0}"/>
              </a:ext>
            </a:extLst>
          </p:cNvPr>
          <p:cNvPicPr>
            <a:picLocks noChangeAspect="1"/>
          </p:cNvPicPr>
          <p:nvPr/>
        </p:nvPicPr>
        <p:blipFill rotWithShape="1">
          <a:blip r:embed="rId5"/>
          <a:srcRect t="-5279" r="85060" b="-1"/>
          <a:stretch/>
        </p:blipFill>
        <p:spPr>
          <a:xfrm>
            <a:off x="3572380" y="2997867"/>
            <a:ext cx="295596" cy="405419"/>
          </a:xfrm>
          <a:prstGeom prst="rect">
            <a:avLst/>
          </a:prstGeom>
        </p:spPr>
      </p:pic>
    </p:spTree>
    <p:extLst>
      <p:ext uri="{BB962C8B-B14F-4D97-AF65-F5344CB8AC3E}">
        <p14:creationId xmlns:p14="http://schemas.microsoft.com/office/powerpoint/2010/main" val="201326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500"/>
                                        <p:tgtEl>
                                          <p:spTgt spid="56"/>
                                        </p:tgtEl>
                                      </p:cBhvr>
                                    </p:animEffect>
                                  </p:childTnLst>
                                </p:cTn>
                              </p:par>
                              <p:par>
                                <p:cTn id="19" presetID="10"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500"/>
                                        <p:tgtEl>
                                          <p:spTgt spid="5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cTn>
                              </p:par>
                              <p:par>
                                <p:cTn id="27" presetID="10"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par>
                                <p:cTn id="33" presetID="10" presetClass="entr" presetSubtype="0"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500"/>
                                        <p:tgtEl>
                                          <p:spTgt spid="61"/>
                                        </p:tgtEl>
                                      </p:cBhvr>
                                    </p:animEffect>
                                  </p:childTnLst>
                                </p:cTn>
                              </p:par>
                              <p:par>
                                <p:cTn id="36" presetID="10"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内容占位符 1">
            <a:extLst>
              <a:ext uri="{FF2B5EF4-FFF2-40B4-BE49-F238E27FC236}">
                <a16:creationId xmlns:a16="http://schemas.microsoft.com/office/drawing/2014/main" id="{51DD85A0-75C7-492A-B45B-490A4CEB00EC}"/>
              </a:ext>
            </a:extLst>
          </p:cNvPr>
          <p:cNvSpPr txBox="1">
            <a:spLocks/>
          </p:cNvSpPr>
          <p:nvPr/>
        </p:nvSpPr>
        <p:spPr>
          <a:xfrm>
            <a:off x="793572" y="794664"/>
            <a:ext cx="10515600" cy="3498556"/>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CN" dirty="0"/>
          </a:p>
          <a:p>
            <a:r>
              <a:rPr lang="en-US" altLang="zh-CN" dirty="0"/>
              <a:t>Margin: the minimum difference between the predictions of a positive and a negative label.</a:t>
            </a:r>
          </a:p>
          <a:p>
            <a:r>
              <a:rPr lang="en-US" altLang="zh-CN" dirty="0"/>
              <a:t>Label-wise margin:</a:t>
            </a:r>
          </a:p>
          <a:p>
            <a:pPr marL="0" indent="0">
              <a:buNone/>
            </a:pPr>
            <a:endParaRPr lang="en-US" altLang="zh-CN" sz="1200" dirty="0"/>
          </a:p>
          <a:p>
            <a:pPr marL="0" indent="0">
              <a:buNone/>
            </a:pPr>
            <a:endParaRPr lang="en-US" altLang="zh-CN" sz="1200" dirty="0"/>
          </a:p>
          <a:p>
            <a:endParaRPr lang="en-US" altLang="zh-CN" dirty="0"/>
          </a:p>
          <a:p>
            <a:endParaRPr lang="en-US" altLang="zh-CN" dirty="0"/>
          </a:p>
        </p:txBody>
      </p:sp>
      <p:cxnSp>
        <p:nvCxnSpPr>
          <p:cNvPr id="6" name="直接连接符 5"/>
          <p:cNvCxnSpPr/>
          <p:nvPr/>
        </p:nvCxnSpPr>
        <p:spPr>
          <a:xfrm>
            <a:off x="655320" y="985048"/>
            <a:ext cx="9365502" cy="0"/>
          </a:xfrm>
          <a:prstGeom prst="line">
            <a:avLst/>
          </a:prstGeom>
          <a:ln w="57150" cap="rnd" cmpd="sng">
            <a:solidFill>
              <a:schemeClr val="accent1"/>
            </a:solidFill>
            <a:round/>
            <a:headEnd type="oval" w="lg" len="lg"/>
          </a:ln>
        </p:spPr>
        <p:style>
          <a:lnRef idx="1">
            <a:schemeClr val="accent1"/>
          </a:lnRef>
          <a:fillRef idx="0">
            <a:schemeClr val="accent1"/>
          </a:fillRef>
          <a:effectRef idx="0">
            <a:schemeClr val="accent1"/>
          </a:effectRef>
          <a:fontRef idx="minor">
            <a:schemeClr val="tx1"/>
          </a:fontRef>
        </p:style>
      </p:cxnSp>
      <p:sp>
        <p:nvSpPr>
          <p:cNvPr id="12" name="标题 1"/>
          <p:cNvSpPr>
            <a:spLocks noGrp="1"/>
          </p:cNvSpPr>
          <p:nvPr>
            <p:ph type="title"/>
          </p:nvPr>
        </p:nvSpPr>
        <p:spPr>
          <a:xfrm>
            <a:off x="838200" y="-73285"/>
            <a:ext cx="10515600" cy="1325563"/>
          </a:xfrm>
        </p:spPr>
        <p:txBody>
          <a:bodyPr/>
          <a:lstStyle/>
          <a:p>
            <a:r>
              <a:rPr lang="en-US" altLang="zh-CN" dirty="0"/>
              <a:t>Label-wise/instance-wise margin</a:t>
            </a:r>
            <a:endParaRPr lang="zh-CN" altLang="en-US" dirty="0"/>
          </a:p>
        </p:txBody>
      </p:sp>
      <p:grpSp>
        <p:nvGrpSpPr>
          <p:cNvPr id="54" name="组合 53"/>
          <p:cNvGrpSpPr/>
          <p:nvPr/>
        </p:nvGrpSpPr>
        <p:grpSpPr>
          <a:xfrm>
            <a:off x="7700965" y="4480125"/>
            <a:ext cx="699858" cy="373271"/>
            <a:chOff x="9545816" y="3957404"/>
            <a:chExt cx="1024253" cy="546288"/>
          </a:xfrm>
        </p:grpSpPr>
        <p:pic>
          <p:nvPicPr>
            <p:cNvPr id="52" name="图片 51"/>
            <p:cNvPicPr>
              <a:picLocks noChangeAspect="1"/>
            </p:cNvPicPr>
            <p:nvPr/>
          </p:nvPicPr>
          <p:blipFill rotWithShape="1">
            <a:blip r:embed="rId3"/>
            <a:srcRect t="-4078" r="75885"/>
            <a:stretch/>
          </p:blipFill>
          <p:spPr>
            <a:xfrm>
              <a:off x="9545816" y="3957404"/>
              <a:ext cx="422643" cy="545238"/>
            </a:xfrm>
            <a:prstGeom prst="rect">
              <a:avLst/>
            </a:prstGeom>
          </p:spPr>
        </p:pic>
        <p:pic>
          <p:nvPicPr>
            <p:cNvPr id="53" name="图片 52"/>
            <p:cNvPicPr>
              <a:picLocks noChangeAspect="1"/>
            </p:cNvPicPr>
            <p:nvPr/>
          </p:nvPicPr>
          <p:blipFill rotWithShape="1">
            <a:blip r:embed="rId3"/>
            <a:srcRect l="63093" t="-1686" b="-1"/>
            <a:stretch/>
          </p:blipFill>
          <p:spPr>
            <a:xfrm>
              <a:off x="9923227" y="3970981"/>
              <a:ext cx="646842" cy="532711"/>
            </a:xfrm>
            <a:prstGeom prst="rect">
              <a:avLst/>
            </a:prstGeom>
          </p:spPr>
        </p:pic>
      </p:grpSp>
      <p:graphicFrame>
        <p:nvGraphicFramePr>
          <p:cNvPr id="50" name="表格 49"/>
          <p:cNvGraphicFramePr>
            <a:graphicFrameLocks noGrp="1"/>
          </p:cNvGraphicFramePr>
          <p:nvPr>
            <p:extLst>
              <p:ext uri="{D42A27DB-BD31-4B8C-83A1-F6EECF244321}">
                <p14:modId xmlns:p14="http://schemas.microsoft.com/office/powerpoint/2010/main" val="3263657550"/>
              </p:ext>
            </p:extLst>
          </p:nvPr>
        </p:nvGraphicFramePr>
        <p:xfrm>
          <a:off x="1443556" y="4933000"/>
          <a:ext cx="2998299" cy="1112520"/>
        </p:xfrm>
        <a:graphic>
          <a:graphicData uri="http://schemas.openxmlformats.org/drawingml/2006/table">
            <a:tbl>
              <a:tblPr firstRow="1" bandRow="1">
                <a:tableStyleId>{5940675A-B579-460E-94D1-54222C63F5DA}</a:tableStyleId>
              </a:tblPr>
              <a:tblGrid>
                <a:gridCol w="999433">
                  <a:extLst>
                    <a:ext uri="{9D8B030D-6E8A-4147-A177-3AD203B41FA5}">
                      <a16:colId xmlns:a16="http://schemas.microsoft.com/office/drawing/2014/main" val="20000"/>
                    </a:ext>
                  </a:extLst>
                </a:gridCol>
                <a:gridCol w="999433">
                  <a:extLst>
                    <a:ext uri="{9D8B030D-6E8A-4147-A177-3AD203B41FA5}">
                      <a16:colId xmlns:a16="http://schemas.microsoft.com/office/drawing/2014/main" val="20001"/>
                    </a:ext>
                  </a:extLst>
                </a:gridCol>
                <a:gridCol w="999433">
                  <a:extLst>
                    <a:ext uri="{9D8B030D-6E8A-4147-A177-3AD203B41FA5}">
                      <a16:colId xmlns:a16="http://schemas.microsoft.com/office/drawing/2014/main" val="20002"/>
                    </a:ext>
                  </a:extLst>
                </a:gridCol>
              </a:tblGrid>
              <a:tr h="370840">
                <a:tc>
                  <a:txBody>
                    <a:bodyPr/>
                    <a:lstStyle/>
                    <a:p>
                      <a:pPr algn="ctr"/>
                      <a:r>
                        <a:rPr lang="en-US" altLang="zh-CN" dirty="0"/>
                        <a:t>1</a:t>
                      </a:r>
                      <a:endParaRPr lang="zh-CN" altLang="en-US" dirty="0"/>
                    </a:p>
                  </a:txBody>
                  <a:tcPr anchor="ctr">
                    <a:solidFill>
                      <a:srgbClr val="FFC000"/>
                    </a:solidFill>
                  </a:tcPr>
                </a:tc>
                <a:tc>
                  <a:txBody>
                    <a:bodyPr/>
                    <a:lstStyle/>
                    <a:p>
                      <a:pPr algn="ctr"/>
                      <a:r>
                        <a:rPr lang="en-US" altLang="zh-CN" dirty="0"/>
                        <a:t>0</a:t>
                      </a:r>
                      <a:endParaRPr lang="zh-CN" altLang="en-US" dirty="0"/>
                    </a:p>
                  </a:txBody>
                  <a:tcPr anchor="ctr">
                    <a:solidFill>
                      <a:srgbClr val="92D050"/>
                    </a:solidFill>
                  </a:tcPr>
                </a:tc>
                <a:tc>
                  <a:txBody>
                    <a:bodyPr/>
                    <a:lstStyle/>
                    <a:p>
                      <a:pPr algn="ctr"/>
                      <a:r>
                        <a:rPr lang="en-US" altLang="zh-CN" dirty="0"/>
                        <a:t>0</a:t>
                      </a:r>
                      <a:endParaRPr lang="zh-CN" altLang="en-US" dirty="0"/>
                    </a:p>
                  </a:txBody>
                  <a:tcPr anchor="ctr">
                    <a:noFill/>
                  </a:tcPr>
                </a:tc>
                <a:extLst>
                  <a:ext uri="{0D108BD9-81ED-4DB2-BD59-A6C34878D82A}">
                    <a16:rowId xmlns:a16="http://schemas.microsoft.com/office/drawing/2014/main" val="10001"/>
                  </a:ext>
                </a:extLst>
              </a:tr>
              <a:tr h="370840">
                <a:tc>
                  <a:txBody>
                    <a:bodyPr/>
                    <a:lstStyle/>
                    <a:p>
                      <a:pPr algn="ctr"/>
                      <a:r>
                        <a:rPr lang="en-US" altLang="zh-CN" dirty="0"/>
                        <a:t>1</a:t>
                      </a:r>
                      <a:endParaRPr lang="zh-CN" altLang="en-US" dirty="0"/>
                    </a:p>
                  </a:txBody>
                  <a:tcPr anchor="ctr">
                    <a:noFill/>
                  </a:tcPr>
                </a:tc>
                <a:tc>
                  <a:txBody>
                    <a:bodyPr/>
                    <a:lstStyle/>
                    <a:p>
                      <a:pPr algn="ctr"/>
                      <a:r>
                        <a:rPr lang="en-US" altLang="zh-CN" dirty="0"/>
                        <a:t>1</a:t>
                      </a:r>
                      <a:endParaRPr lang="zh-CN" altLang="en-US" dirty="0"/>
                    </a:p>
                  </a:txBody>
                  <a:tcPr anchor="ctr">
                    <a:noFill/>
                  </a:tcPr>
                </a:tc>
                <a:tc>
                  <a:txBody>
                    <a:bodyPr/>
                    <a:lstStyle/>
                    <a:p>
                      <a:pPr algn="ctr"/>
                      <a:r>
                        <a:rPr lang="en-US" altLang="zh-CN" dirty="0"/>
                        <a:t>0</a:t>
                      </a:r>
                    </a:p>
                  </a:txBody>
                  <a:tcPr anchor="ctr">
                    <a:noFill/>
                  </a:tcPr>
                </a:tc>
                <a:extLst>
                  <a:ext uri="{0D108BD9-81ED-4DB2-BD59-A6C34878D82A}">
                    <a16:rowId xmlns:a16="http://schemas.microsoft.com/office/drawing/2014/main" val="10002"/>
                  </a:ext>
                </a:extLst>
              </a:tr>
              <a:tr h="370840">
                <a:tc>
                  <a:txBody>
                    <a:bodyPr/>
                    <a:lstStyle/>
                    <a:p>
                      <a:pPr algn="ctr"/>
                      <a:r>
                        <a:rPr lang="en-US" altLang="zh-CN" dirty="0"/>
                        <a:t>0</a:t>
                      </a:r>
                      <a:endParaRPr lang="zh-CN" altLang="en-US" dirty="0"/>
                    </a:p>
                  </a:txBody>
                  <a:tcPr anchor="ctr">
                    <a:noFill/>
                  </a:tcPr>
                </a:tc>
                <a:tc>
                  <a:txBody>
                    <a:bodyPr/>
                    <a:lstStyle/>
                    <a:p>
                      <a:pPr algn="ctr"/>
                      <a:r>
                        <a:rPr lang="en-US" altLang="zh-CN" dirty="0"/>
                        <a:t>0</a:t>
                      </a:r>
                      <a:endParaRPr lang="zh-CN" altLang="en-US" dirty="0"/>
                    </a:p>
                  </a:txBody>
                  <a:tcPr anchor="ctr">
                    <a:noFill/>
                  </a:tcPr>
                </a:tc>
                <a:tc>
                  <a:txBody>
                    <a:bodyPr/>
                    <a:lstStyle/>
                    <a:p>
                      <a:pPr algn="ctr"/>
                      <a:r>
                        <a:rPr lang="en-US" altLang="zh-CN" dirty="0"/>
                        <a:t>1</a:t>
                      </a:r>
                    </a:p>
                  </a:txBody>
                  <a:tcPr anchor="ctr">
                    <a:noFill/>
                  </a:tcPr>
                </a:tc>
                <a:extLst>
                  <a:ext uri="{0D108BD9-81ED-4DB2-BD59-A6C34878D82A}">
                    <a16:rowId xmlns:a16="http://schemas.microsoft.com/office/drawing/2014/main" val="10003"/>
                  </a:ext>
                </a:extLst>
              </a:tr>
            </a:tbl>
          </a:graphicData>
        </a:graphic>
      </p:graphicFrame>
      <p:sp>
        <p:nvSpPr>
          <p:cNvPr id="51" name="标题 1"/>
          <p:cNvSpPr txBox="1">
            <a:spLocks/>
          </p:cNvSpPr>
          <p:nvPr/>
        </p:nvSpPr>
        <p:spPr>
          <a:xfrm>
            <a:off x="945611" y="4536956"/>
            <a:ext cx="3581761" cy="357633"/>
          </a:xfrm>
          <a:prstGeom prst="rect">
            <a:avLst/>
          </a:prstGeom>
        </p:spPr>
        <p:txBody>
          <a:bodyPr vert="horz" lIns="91440" tIns="45720" rIns="91440" bIns="45720" rtlCol="0" anchor="ctr">
            <a:normAutofit lnSpcReduction="100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000" dirty="0"/>
              <a:t>Label matrix </a:t>
            </a:r>
            <a:endParaRPr lang="zh-CN" altLang="en-US" sz="2000" dirty="0"/>
          </a:p>
        </p:txBody>
      </p:sp>
      <p:sp>
        <p:nvSpPr>
          <p:cNvPr id="60" name="标题 1"/>
          <p:cNvSpPr txBox="1">
            <a:spLocks/>
          </p:cNvSpPr>
          <p:nvPr/>
        </p:nvSpPr>
        <p:spPr>
          <a:xfrm>
            <a:off x="5248861" y="4511080"/>
            <a:ext cx="3581761" cy="357633"/>
          </a:xfrm>
          <a:prstGeom prst="rect">
            <a:avLst/>
          </a:prstGeom>
        </p:spPr>
        <p:txBody>
          <a:bodyPr vert="horz" lIns="91440" tIns="45720" rIns="91440" bIns="45720" rtlCol="0" anchor="ctr">
            <a:normAutofit lnSpcReduction="100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000" dirty="0"/>
              <a:t>Prediction</a:t>
            </a:r>
            <a:endParaRPr lang="zh-CN" altLang="en-US" sz="2000" dirty="0"/>
          </a:p>
        </p:txBody>
      </p:sp>
      <p:graphicFrame>
        <p:nvGraphicFramePr>
          <p:cNvPr id="61" name="表格 60"/>
          <p:cNvGraphicFramePr>
            <a:graphicFrameLocks noGrp="1"/>
          </p:cNvGraphicFramePr>
          <p:nvPr>
            <p:extLst>
              <p:ext uri="{D42A27DB-BD31-4B8C-83A1-F6EECF244321}">
                <p14:modId xmlns:p14="http://schemas.microsoft.com/office/powerpoint/2010/main" val="741321720"/>
              </p:ext>
            </p:extLst>
          </p:nvPr>
        </p:nvGraphicFramePr>
        <p:xfrm>
          <a:off x="5905841" y="4923612"/>
          <a:ext cx="2950654" cy="1112520"/>
        </p:xfrm>
        <a:graphic>
          <a:graphicData uri="http://schemas.openxmlformats.org/drawingml/2006/table">
            <a:tbl>
              <a:tblPr firstRow="1" bandRow="1">
                <a:tableStyleId>{5940675A-B579-460E-94D1-54222C63F5DA}</a:tableStyleId>
              </a:tblPr>
              <a:tblGrid>
                <a:gridCol w="1000800">
                  <a:extLst>
                    <a:ext uri="{9D8B030D-6E8A-4147-A177-3AD203B41FA5}">
                      <a16:colId xmlns:a16="http://schemas.microsoft.com/office/drawing/2014/main" val="20000"/>
                    </a:ext>
                  </a:extLst>
                </a:gridCol>
                <a:gridCol w="974927">
                  <a:extLst>
                    <a:ext uri="{9D8B030D-6E8A-4147-A177-3AD203B41FA5}">
                      <a16:colId xmlns:a16="http://schemas.microsoft.com/office/drawing/2014/main" val="20001"/>
                    </a:ext>
                  </a:extLst>
                </a:gridCol>
                <a:gridCol w="974927">
                  <a:extLst>
                    <a:ext uri="{9D8B030D-6E8A-4147-A177-3AD203B41FA5}">
                      <a16:colId xmlns:a16="http://schemas.microsoft.com/office/drawing/2014/main" val="20002"/>
                    </a:ext>
                  </a:extLst>
                </a:gridCol>
              </a:tblGrid>
              <a:tr h="370840">
                <a:tc>
                  <a:txBody>
                    <a:bodyPr/>
                    <a:lstStyle/>
                    <a:p>
                      <a:pPr algn="ctr"/>
                      <a:r>
                        <a:rPr lang="en-US" altLang="zh-CN" dirty="0"/>
                        <a:t>0.9</a:t>
                      </a:r>
                      <a:endParaRPr lang="zh-CN" altLang="en-US" dirty="0"/>
                    </a:p>
                  </a:txBody>
                  <a:tcPr anchor="ctr">
                    <a:solidFill>
                      <a:srgbClr val="FFC000"/>
                    </a:solidFill>
                  </a:tcPr>
                </a:tc>
                <a:tc>
                  <a:txBody>
                    <a:bodyPr/>
                    <a:lstStyle/>
                    <a:p>
                      <a:pPr algn="ctr"/>
                      <a:r>
                        <a:rPr lang="en-US" altLang="zh-CN" dirty="0"/>
                        <a:t>0.3</a:t>
                      </a:r>
                      <a:endParaRPr lang="zh-CN" altLang="en-US" dirty="0"/>
                    </a:p>
                  </a:txBody>
                  <a:tcPr anchor="ctr">
                    <a:solidFill>
                      <a:srgbClr val="92D050"/>
                    </a:solidFill>
                  </a:tcPr>
                </a:tc>
                <a:tc>
                  <a:txBody>
                    <a:bodyPr/>
                    <a:lstStyle/>
                    <a:p>
                      <a:pPr algn="ctr"/>
                      <a:r>
                        <a:rPr lang="en-US" altLang="zh-CN" dirty="0"/>
                        <a:t>0.1</a:t>
                      </a:r>
                      <a:endParaRPr lang="zh-CN" altLang="en-US" dirty="0"/>
                    </a:p>
                  </a:txBody>
                  <a:tcPr anchor="ctr">
                    <a:noFill/>
                  </a:tcPr>
                </a:tc>
                <a:extLst>
                  <a:ext uri="{0D108BD9-81ED-4DB2-BD59-A6C34878D82A}">
                    <a16:rowId xmlns:a16="http://schemas.microsoft.com/office/drawing/2014/main" val="10001"/>
                  </a:ext>
                </a:extLst>
              </a:tr>
              <a:tr h="370840">
                <a:tc>
                  <a:txBody>
                    <a:bodyPr/>
                    <a:lstStyle/>
                    <a:p>
                      <a:pPr algn="ctr"/>
                      <a:r>
                        <a:rPr lang="en-US" altLang="zh-CN" dirty="0"/>
                        <a:t>0.8</a:t>
                      </a:r>
                      <a:endParaRPr lang="zh-CN" altLang="en-US" dirty="0"/>
                    </a:p>
                  </a:txBody>
                  <a:tcPr anchor="ctr">
                    <a:noFill/>
                  </a:tcPr>
                </a:tc>
                <a:tc>
                  <a:txBody>
                    <a:bodyPr/>
                    <a:lstStyle/>
                    <a:p>
                      <a:pPr algn="ctr"/>
                      <a:r>
                        <a:rPr lang="en-US" altLang="zh-CN" dirty="0"/>
                        <a:t>0.9</a:t>
                      </a:r>
                      <a:endParaRPr lang="zh-CN" altLang="en-US" dirty="0"/>
                    </a:p>
                  </a:txBody>
                  <a:tcPr anchor="ctr">
                    <a:noFill/>
                  </a:tcPr>
                </a:tc>
                <a:tc>
                  <a:txBody>
                    <a:bodyPr/>
                    <a:lstStyle/>
                    <a:p>
                      <a:pPr algn="ctr"/>
                      <a:r>
                        <a:rPr lang="en-US" altLang="zh-CN" dirty="0"/>
                        <a:t>0.4</a:t>
                      </a:r>
                    </a:p>
                  </a:txBody>
                  <a:tcPr anchor="ctr">
                    <a:noFill/>
                  </a:tcPr>
                </a:tc>
                <a:extLst>
                  <a:ext uri="{0D108BD9-81ED-4DB2-BD59-A6C34878D82A}">
                    <a16:rowId xmlns:a16="http://schemas.microsoft.com/office/drawing/2014/main" val="10002"/>
                  </a:ext>
                </a:extLst>
              </a:tr>
              <a:tr h="370840">
                <a:tc>
                  <a:txBody>
                    <a:bodyPr/>
                    <a:lstStyle/>
                    <a:p>
                      <a:pPr algn="ctr"/>
                      <a:r>
                        <a:rPr lang="en-US" altLang="zh-CN" dirty="0"/>
                        <a:t>0.7</a:t>
                      </a:r>
                      <a:endParaRPr lang="zh-CN" altLang="en-US" dirty="0"/>
                    </a:p>
                  </a:txBody>
                  <a:tcPr anchor="ctr">
                    <a:noFill/>
                  </a:tcPr>
                </a:tc>
                <a:tc>
                  <a:txBody>
                    <a:bodyPr/>
                    <a:lstStyle/>
                    <a:p>
                      <a:pPr algn="ctr"/>
                      <a:r>
                        <a:rPr lang="en-US" altLang="zh-CN" dirty="0"/>
                        <a:t>0.9</a:t>
                      </a:r>
                      <a:endParaRPr lang="zh-CN" altLang="en-US" dirty="0"/>
                    </a:p>
                  </a:txBody>
                  <a:tcPr anchor="ctr">
                    <a:noFill/>
                  </a:tcPr>
                </a:tc>
                <a:tc>
                  <a:txBody>
                    <a:bodyPr/>
                    <a:lstStyle/>
                    <a:p>
                      <a:pPr algn="ctr"/>
                      <a:r>
                        <a:rPr lang="en-US" altLang="zh-CN" dirty="0"/>
                        <a:t>0.7</a:t>
                      </a:r>
                    </a:p>
                  </a:txBody>
                  <a:tcPr anchor="ctr">
                    <a:noFill/>
                  </a:tcPr>
                </a:tc>
                <a:extLst>
                  <a:ext uri="{0D108BD9-81ED-4DB2-BD59-A6C34878D82A}">
                    <a16:rowId xmlns:a16="http://schemas.microsoft.com/office/drawing/2014/main" val="10003"/>
                  </a:ext>
                </a:extLst>
              </a:tr>
            </a:tbl>
          </a:graphicData>
        </a:graphic>
      </p:graphicFrame>
      <p:pic>
        <p:nvPicPr>
          <p:cNvPr id="34" name="图片 33">
            <a:extLst>
              <a:ext uri="{FF2B5EF4-FFF2-40B4-BE49-F238E27FC236}">
                <a16:creationId xmlns:a16="http://schemas.microsoft.com/office/drawing/2014/main" id="{3A0E9E57-2577-49D8-AAEA-0B84112FB1C0}"/>
              </a:ext>
            </a:extLst>
          </p:cNvPr>
          <p:cNvPicPr>
            <a:picLocks noChangeAspect="1"/>
          </p:cNvPicPr>
          <p:nvPr/>
        </p:nvPicPr>
        <p:blipFill rotWithShape="1">
          <a:blip r:embed="rId4"/>
          <a:srcRect t="-5279" r="85060" b="-1"/>
          <a:stretch/>
        </p:blipFill>
        <p:spPr>
          <a:xfrm>
            <a:off x="3572380" y="4469687"/>
            <a:ext cx="295596" cy="405419"/>
          </a:xfrm>
          <a:prstGeom prst="rect">
            <a:avLst/>
          </a:prstGeom>
        </p:spPr>
      </p:pic>
      <p:pic>
        <p:nvPicPr>
          <p:cNvPr id="35" name="图片 34">
            <a:extLst>
              <a:ext uri="{FF2B5EF4-FFF2-40B4-BE49-F238E27FC236}">
                <a16:creationId xmlns:a16="http://schemas.microsoft.com/office/drawing/2014/main" id="{90D688A6-2B14-421B-90ED-C0964C9C3431}"/>
              </a:ext>
            </a:extLst>
          </p:cNvPr>
          <p:cNvPicPr>
            <a:picLocks noChangeAspect="1"/>
          </p:cNvPicPr>
          <p:nvPr/>
        </p:nvPicPr>
        <p:blipFill>
          <a:blip r:embed="rId5"/>
          <a:stretch>
            <a:fillRect/>
          </a:stretch>
        </p:blipFill>
        <p:spPr>
          <a:xfrm>
            <a:off x="2072224" y="2691335"/>
            <a:ext cx="7667232" cy="629752"/>
          </a:xfrm>
          <a:prstGeom prst="rect">
            <a:avLst/>
          </a:prstGeom>
        </p:spPr>
      </p:pic>
      <p:graphicFrame>
        <p:nvGraphicFramePr>
          <p:cNvPr id="36" name="表格 35">
            <a:extLst>
              <a:ext uri="{FF2B5EF4-FFF2-40B4-BE49-F238E27FC236}">
                <a16:creationId xmlns:a16="http://schemas.microsoft.com/office/drawing/2014/main" id="{371DAAA3-E826-4188-A18F-DE3E768A438F}"/>
              </a:ext>
            </a:extLst>
          </p:cNvPr>
          <p:cNvGraphicFramePr>
            <a:graphicFrameLocks noGrp="1"/>
          </p:cNvGraphicFramePr>
          <p:nvPr>
            <p:extLst>
              <p:ext uri="{D42A27DB-BD31-4B8C-83A1-F6EECF244321}">
                <p14:modId xmlns:p14="http://schemas.microsoft.com/office/powerpoint/2010/main" val="519317083"/>
              </p:ext>
            </p:extLst>
          </p:nvPr>
        </p:nvGraphicFramePr>
        <p:xfrm>
          <a:off x="9293284" y="4923612"/>
          <a:ext cx="1000800" cy="1112520"/>
        </p:xfrm>
        <a:graphic>
          <a:graphicData uri="http://schemas.openxmlformats.org/drawingml/2006/table">
            <a:tbl>
              <a:tblPr firstRow="1" bandRow="1">
                <a:tableStyleId>{5940675A-B579-460E-94D1-54222C63F5DA}</a:tableStyleId>
              </a:tblPr>
              <a:tblGrid>
                <a:gridCol w="1000800">
                  <a:extLst>
                    <a:ext uri="{9D8B030D-6E8A-4147-A177-3AD203B41FA5}">
                      <a16:colId xmlns:a16="http://schemas.microsoft.com/office/drawing/2014/main" val="20000"/>
                    </a:ext>
                  </a:extLst>
                </a:gridCol>
              </a:tblGrid>
              <a:tr h="370840">
                <a:tc>
                  <a:txBody>
                    <a:bodyPr/>
                    <a:lstStyle/>
                    <a:p>
                      <a:pPr algn="ctr"/>
                      <a:r>
                        <a:rPr lang="en-US" altLang="zh-CN" dirty="0"/>
                        <a:t>0.6</a:t>
                      </a:r>
                      <a:endParaRPr lang="zh-CN" altLang="en-US" dirty="0"/>
                    </a:p>
                  </a:txBody>
                  <a:tcPr anchor="ctr">
                    <a:noFill/>
                  </a:tcPr>
                </a:tc>
                <a:extLst>
                  <a:ext uri="{0D108BD9-81ED-4DB2-BD59-A6C34878D82A}">
                    <a16:rowId xmlns:a16="http://schemas.microsoft.com/office/drawing/2014/main" val="10001"/>
                  </a:ext>
                </a:extLst>
              </a:tr>
              <a:tr h="370840">
                <a:tc>
                  <a:txBody>
                    <a:bodyPr/>
                    <a:lstStyle/>
                    <a:p>
                      <a:pPr algn="ctr"/>
                      <a:r>
                        <a:rPr lang="en-US" altLang="zh-CN" dirty="0"/>
                        <a:t>0.4</a:t>
                      </a:r>
                      <a:endParaRPr lang="zh-CN" altLang="en-US" dirty="0"/>
                    </a:p>
                  </a:txBody>
                  <a:tcPr anchor="ctr">
                    <a:noFill/>
                  </a:tcPr>
                </a:tc>
                <a:extLst>
                  <a:ext uri="{0D108BD9-81ED-4DB2-BD59-A6C34878D82A}">
                    <a16:rowId xmlns:a16="http://schemas.microsoft.com/office/drawing/2014/main" val="10002"/>
                  </a:ext>
                </a:extLst>
              </a:tr>
              <a:tr h="370840">
                <a:tc>
                  <a:txBody>
                    <a:bodyPr/>
                    <a:lstStyle/>
                    <a:p>
                      <a:pPr algn="ctr"/>
                      <a:r>
                        <a:rPr lang="en-US" altLang="zh-CN" dirty="0"/>
                        <a:t>-0.2</a:t>
                      </a:r>
                      <a:endParaRPr lang="zh-CN" altLang="en-US" dirty="0"/>
                    </a:p>
                  </a:txBody>
                  <a:tcPr anchor="ctr">
                    <a:noFill/>
                  </a:tcPr>
                </a:tc>
                <a:extLst>
                  <a:ext uri="{0D108BD9-81ED-4DB2-BD59-A6C34878D82A}">
                    <a16:rowId xmlns:a16="http://schemas.microsoft.com/office/drawing/2014/main" val="10003"/>
                  </a:ext>
                </a:extLst>
              </a:tr>
            </a:tbl>
          </a:graphicData>
        </a:graphic>
      </p:graphicFrame>
      <p:sp>
        <p:nvSpPr>
          <p:cNvPr id="2" name="矩形 1">
            <a:extLst>
              <a:ext uri="{FF2B5EF4-FFF2-40B4-BE49-F238E27FC236}">
                <a16:creationId xmlns:a16="http://schemas.microsoft.com/office/drawing/2014/main" id="{4FF0C0A3-A462-48DA-83F4-35DB039A2B00}"/>
              </a:ext>
            </a:extLst>
          </p:cNvPr>
          <p:cNvSpPr/>
          <p:nvPr/>
        </p:nvSpPr>
        <p:spPr>
          <a:xfrm>
            <a:off x="8721514" y="4468603"/>
            <a:ext cx="2266967" cy="400110"/>
          </a:xfrm>
          <a:prstGeom prst="rect">
            <a:avLst/>
          </a:prstGeom>
        </p:spPr>
        <p:txBody>
          <a:bodyPr wrap="none">
            <a:spAutoFit/>
          </a:bodyPr>
          <a:lstStyle/>
          <a:p>
            <a:r>
              <a:rPr lang="en-US" altLang="zh-CN" sz="2000" dirty="0"/>
              <a:t>Label-wise margin</a:t>
            </a:r>
            <a:endParaRPr lang="zh-CN" altLang="en-US" sz="2000" dirty="0"/>
          </a:p>
        </p:txBody>
      </p:sp>
    </p:spTree>
    <p:extLst>
      <p:ext uri="{BB962C8B-B14F-4D97-AF65-F5344CB8AC3E}">
        <p14:creationId xmlns:p14="http://schemas.microsoft.com/office/powerpoint/2010/main" val="225732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xEl>
                                              <p:pRg st="1" end="1"/>
                                            </p:txEl>
                                          </p:spTgt>
                                        </p:tgtEl>
                                        <p:attrNameLst>
                                          <p:attrName>style.visibility</p:attrName>
                                        </p:attrNameLst>
                                      </p:cBhvr>
                                      <p:to>
                                        <p:strVal val="visible"/>
                                      </p:to>
                                    </p:set>
                                    <p:animEffect transition="in" filter="fade">
                                      <p:cBhvr>
                                        <p:cTn id="7" dur="500"/>
                                        <p:tgtEl>
                                          <p:spTgt spid="3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xEl>
                                              <p:pRg st="2" end="2"/>
                                            </p:txEl>
                                          </p:spTgt>
                                        </p:tgtEl>
                                        <p:attrNameLst>
                                          <p:attrName>style.visibility</p:attrName>
                                        </p:attrNameLst>
                                      </p:cBhvr>
                                      <p:to>
                                        <p:strVal val="visible"/>
                                      </p:to>
                                    </p:set>
                                    <p:animEffect transition="in" filter="fade">
                                      <p:cBhvr>
                                        <p:cTn id="12" dur="500"/>
                                        <p:tgtEl>
                                          <p:spTgt spid="38">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par>
                                <p:cTn id="21" presetID="10"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500"/>
                                        <p:tgtEl>
                                          <p:spTgt spid="60"/>
                                        </p:tgtEl>
                                      </p:cBhvr>
                                    </p:animEffect>
                                  </p:childTnLst>
                                </p:cTn>
                              </p:par>
                              <p:par>
                                <p:cTn id="30" presetID="10" presetClass="entr" presetSubtype="0" fill="hold" nodeType="with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par>
                                <p:cTn id="33" presetID="10"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60"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内容占位符 1">
            <a:extLst>
              <a:ext uri="{FF2B5EF4-FFF2-40B4-BE49-F238E27FC236}">
                <a16:creationId xmlns:a16="http://schemas.microsoft.com/office/drawing/2014/main" id="{51DD85A0-75C7-492A-B45B-490A4CEB00EC}"/>
              </a:ext>
            </a:extLst>
          </p:cNvPr>
          <p:cNvSpPr txBox="1">
            <a:spLocks/>
          </p:cNvSpPr>
          <p:nvPr/>
        </p:nvSpPr>
        <p:spPr>
          <a:xfrm>
            <a:off x="793572" y="794664"/>
            <a:ext cx="10515600" cy="3498556"/>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CN" dirty="0"/>
          </a:p>
          <a:p>
            <a:r>
              <a:rPr lang="en-US" altLang="zh-CN" dirty="0"/>
              <a:t>Margin: the minimum difference between the predictions of a positive and a negative label.</a:t>
            </a:r>
          </a:p>
          <a:p>
            <a:r>
              <a:rPr lang="en-US" altLang="zh-CN" dirty="0"/>
              <a:t>Label-wise margin:</a:t>
            </a:r>
          </a:p>
          <a:p>
            <a:pPr marL="0" indent="0">
              <a:buNone/>
            </a:pPr>
            <a:endParaRPr lang="en-US" altLang="zh-CN" sz="1200" dirty="0"/>
          </a:p>
          <a:p>
            <a:pPr marL="0" indent="0">
              <a:buNone/>
            </a:pPr>
            <a:endParaRPr lang="en-US" altLang="zh-CN" sz="1200" dirty="0"/>
          </a:p>
          <a:p>
            <a:r>
              <a:rPr lang="en-US" altLang="zh-CN" dirty="0"/>
              <a:t>Instance-wise margin:</a:t>
            </a:r>
          </a:p>
          <a:p>
            <a:endParaRPr lang="en-US" altLang="zh-CN" dirty="0"/>
          </a:p>
          <a:p>
            <a:endParaRPr lang="en-US" altLang="zh-CN" dirty="0"/>
          </a:p>
        </p:txBody>
      </p:sp>
      <p:cxnSp>
        <p:nvCxnSpPr>
          <p:cNvPr id="6" name="直接连接符 5"/>
          <p:cNvCxnSpPr/>
          <p:nvPr/>
        </p:nvCxnSpPr>
        <p:spPr>
          <a:xfrm>
            <a:off x="655320" y="985048"/>
            <a:ext cx="9365502" cy="0"/>
          </a:xfrm>
          <a:prstGeom prst="line">
            <a:avLst/>
          </a:prstGeom>
          <a:ln w="57150" cap="rnd" cmpd="sng">
            <a:solidFill>
              <a:schemeClr val="accent1"/>
            </a:solidFill>
            <a:round/>
            <a:headEnd type="oval" w="lg" len="lg"/>
          </a:ln>
        </p:spPr>
        <p:style>
          <a:lnRef idx="1">
            <a:schemeClr val="accent1"/>
          </a:lnRef>
          <a:fillRef idx="0">
            <a:schemeClr val="accent1"/>
          </a:fillRef>
          <a:effectRef idx="0">
            <a:schemeClr val="accent1"/>
          </a:effectRef>
          <a:fontRef idx="minor">
            <a:schemeClr val="tx1"/>
          </a:fontRef>
        </p:style>
      </p:cxnSp>
      <p:sp>
        <p:nvSpPr>
          <p:cNvPr id="12" name="标题 1"/>
          <p:cNvSpPr>
            <a:spLocks noGrp="1"/>
          </p:cNvSpPr>
          <p:nvPr>
            <p:ph type="title"/>
          </p:nvPr>
        </p:nvSpPr>
        <p:spPr>
          <a:xfrm>
            <a:off x="838200" y="-73285"/>
            <a:ext cx="10515600" cy="1325563"/>
          </a:xfrm>
        </p:spPr>
        <p:txBody>
          <a:bodyPr/>
          <a:lstStyle/>
          <a:p>
            <a:r>
              <a:rPr lang="en-US" altLang="zh-CN" dirty="0"/>
              <a:t>Label-wise/instance-wise margin</a:t>
            </a:r>
            <a:endParaRPr lang="zh-CN" altLang="en-US" dirty="0"/>
          </a:p>
        </p:txBody>
      </p:sp>
      <p:grpSp>
        <p:nvGrpSpPr>
          <p:cNvPr id="54" name="组合 53"/>
          <p:cNvGrpSpPr/>
          <p:nvPr/>
        </p:nvGrpSpPr>
        <p:grpSpPr>
          <a:xfrm>
            <a:off x="7700965" y="4480125"/>
            <a:ext cx="699858" cy="373271"/>
            <a:chOff x="9545816" y="3957404"/>
            <a:chExt cx="1024253" cy="546288"/>
          </a:xfrm>
        </p:grpSpPr>
        <p:pic>
          <p:nvPicPr>
            <p:cNvPr id="52" name="图片 51"/>
            <p:cNvPicPr>
              <a:picLocks noChangeAspect="1"/>
            </p:cNvPicPr>
            <p:nvPr/>
          </p:nvPicPr>
          <p:blipFill rotWithShape="1">
            <a:blip r:embed="rId3"/>
            <a:srcRect t="-4078" r="75885"/>
            <a:stretch/>
          </p:blipFill>
          <p:spPr>
            <a:xfrm>
              <a:off x="9545816" y="3957404"/>
              <a:ext cx="422643" cy="545238"/>
            </a:xfrm>
            <a:prstGeom prst="rect">
              <a:avLst/>
            </a:prstGeom>
          </p:spPr>
        </p:pic>
        <p:pic>
          <p:nvPicPr>
            <p:cNvPr id="53" name="图片 52"/>
            <p:cNvPicPr>
              <a:picLocks noChangeAspect="1"/>
            </p:cNvPicPr>
            <p:nvPr/>
          </p:nvPicPr>
          <p:blipFill rotWithShape="1">
            <a:blip r:embed="rId3"/>
            <a:srcRect l="63093" t="-1686" b="-1"/>
            <a:stretch/>
          </p:blipFill>
          <p:spPr>
            <a:xfrm>
              <a:off x="9923227" y="3970981"/>
              <a:ext cx="646842" cy="532711"/>
            </a:xfrm>
            <a:prstGeom prst="rect">
              <a:avLst/>
            </a:prstGeom>
          </p:spPr>
        </p:pic>
      </p:grpSp>
      <p:graphicFrame>
        <p:nvGraphicFramePr>
          <p:cNvPr id="50" name="表格 49"/>
          <p:cNvGraphicFramePr>
            <a:graphicFrameLocks noGrp="1"/>
          </p:cNvGraphicFramePr>
          <p:nvPr>
            <p:extLst>
              <p:ext uri="{D42A27DB-BD31-4B8C-83A1-F6EECF244321}">
                <p14:modId xmlns:p14="http://schemas.microsoft.com/office/powerpoint/2010/main" val="3654653530"/>
              </p:ext>
            </p:extLst>
          </p:nvPr>
        </p:nvGraphicFramePr>
        <p:xfrm>
          <a:off x="1443556" y="4933000"/>
          <a:ext cx="2998299" cy="1112520"/>
        </p:xfrm>
        <a:graphic>
          <a:graphicData uri="http://schemas.openxmlformats.org/drawingml/2006/table">
            <a:tbl>
              <a:tblPr firstRow="1" bandRow="1">
                <a:tableStyleId>{5940675A-B579-460E-94D1-54222C63F5DA}</a:tableStyleId>
              </a:tblPr>
              <a:tblGrid>
                <a:gridCol w="999433">
                  <a:extLst>
                    <a:ext uri="{9D8B030D-6E8A-4147-A177-3AD203B41FA5}">
                      <a16:colId xmlns:a16="http://schemas.microsoft.com/office/drawing/2014/main" val="20000"/>
                    </a:ext>
                  </a:extLst>
                </a:gridCol>
                <a:gridCol w="999433">
                  <a:extLst>
                    <a:ext uri="{9D8B030D-6E8A-4147-A177-3AD203B41FA5}">
                      <a16:colId xmlns:a16="http://schemas.microsoft.com/office/drawing/2014/main" val="20001"/>
                    </a:ext>
                  </a:extLst>
                </a:gridCol>
                <a:gridCol w="999433">
                  <a:extLst>
                    <a:ext uri="{9D8B030D-6E8A-4147-A177-3AD203B41FA5}">
                      <a16:colId xmlns:a16="http://schemas.microsoft.com/office/drawing/2014/main" val="20002"/>
                    </a:ext>
                  </a:extLst>
                </a:gridCol>
              </a:tblGrid>
              <a:tr h="370840">
                <a:tc>
                  <a:txBody>
                    <a:bodyPr/>
                    <a:lstStyle/>
                    <a:p>
                      <a:pPr algn="ctr"/>
                      <a:r>
                        <a:rPr lang="en-US" altLang="zh-CN" dirty="0"/>
                        <a:t>1</a:t>
                      </a:r>
                      <a:endParaRPr lang="zh-CN" altLang="en-US" dirty="0"/>
                    </a:p>
                  </a:txBody>
                  <a:tcPr anchor="ctr">
                    <a:noFill/>
                  </a:tcPr>
                </a:tc>
                <a:tc>
                  <a:txBody>
                    <a:bodyPr/>
                    <a:lstStyle/>
                    <a:p>
                      <a:pPr algn="ctr"/>
                      <a:r>
                        <a:rPr lang="en-US" altLang="zh-CN" dirty="0"/>
                        <a:t>0</a:t>
                      </a:r>
                      <a:endParaRPr lang="zh-CN" altLang="en-US" dirty="0"/>
                    </a:p>
                  </a:txBody>
                  <a:tcPr anchor="ctr">
                    <a:noFill/>
                  </a:tcPr>
                </a:tc>
                <a:tc>
                  <a:txBody>
                    <a:bodyPr/>
                    <a:lstStyle/>
                    <a:p>
                      <a:pPr algn="ctr"/>
                      <a:r>
                        <a:rPr lang="en-US" altLang="zh-CN" dirty="0"/>
                        <a:t>0</a:t>
                      </a:r>
                      <a:endParaRPr lang="zh-CN" altLang="en-US" dirty="0"/>
                    </a:p>
                  </a:txBody>
                  <a:tcPr anchor="ctr">
                    <a:noFill/>
                  </a:tcPr>
                </a:tc>
                <a:extLst>
                  <a:ext uri="{0D108BD9-81ED-4DB2-BD59-A6C34878D82A}">
                    <a16:rowId xmlns:a16="http://schemas.microsoft.com/office/drawing/2014/main" val="10001"/>
                  </a:ext>
                </a:extLst>
              </a:tr>
              <a:tr h="370840">
                <a:tc>
                  <a:txBody>
                    <a:bodyPr/>
                    <a:lstStyle/>
                    <a:p>
                      <a:pPr algn="ctr"/>
                      <a:r>
                        <a:rPr lang="en-US" altLang="zh-CN" dirty="0"/>
                        <a:t>1</a:t>
                      </a:r>
                      <a:endParaRPr lang="zh-CN" altLang="en-US" dirty="0"/>
                    </a:p>
                  </a:txBody>
                  <a:tcPr anchor="ctr">
                    <a:solidFill>
                      <a:srgbClr val="FFC000"/>
                    </a:solidFill>
                  </a:tcPr>
                </a:tc>
                <a:tc>
                  <a:txBody>
                    <a:bodyPr/>
                    <a:lstStyle/>
                    <a:p>
                      <a:pPr algn="ctr"/>
                      <a:r>
                        <a:rPr lang="en-US" altLang="zh-CN" dirty="0"/>
                        <a:t>1</a:t>
                      </a:r>
                      <a:endParaRPr lang="zh-CN" altLang="en-US" dirty="0"/>
                    </a:p>
                  </a:txBody>
                  <a:tcPr anchor="ctr">
                    <a:noFill/>
                  </a:tcPr>
                </a:tc>
                <a:tc>
                  <a:txBody>
                    <a:bodyPr/>
                    <a:lstStyle/>
                    <a:p>
                      <a:pPr algn="ctr"/>
                      <a:r>
                        <a:rPr lang="en-US" altLang="zh-CN" dirty="0"/>
                        <a:t>0</a:t>
                      </a:r>
                    </a:p>
                  </a:txBody>
                  <a:tcPr anchor="ctr">
                    <a:noFill/>
                  </a:tcPr>
                </a:tc>
                <a:extLst>
                  <a:ext uri="{0D108BD9-81ED-4DB2-BD59-A6C34878D82A}">
                    <a16:rowId xmlns:a16="http://schemas.microsoft.com/office/drawing/2014/main" val="10002"/>
                  </a:ext>
                </a:extLst>
              </a:tr>
              <a:tr h="370840">
                <a:tc>
                  <a:txBody>
                    <a:bodyPr/>
                    <a:lstStyle/>
                    <a:p>
                      <a:pPr algn="ctr"/>
                      <a:r>
                        <a:rPr lang="en-US" altLang="zh-CN" dirty="0"/>
                        <a:t>0</a:t>
                      </a:r>
                      <a:endParaRPr lang="zh-CN" altLang="en-US" dirty="0"/>
                    </a:p>
                  </a:txBody>
                  <a:tcPr anchor="ctr">
                    <a:solidFill>
                      <a:srgbClr val="92D050"/>
                    </a:solidFill>
                  </a:tcPr>
                </a:tc>
                <a:tc>
                  <a:txBody>
                    <a:bodyPr/>
                    <a:lstStyle/>
                    <a:p>
                      <a:pPr algn="ctr"/>
                      <a:r>
                        <a:rPr lang="en-US" altLang="zh-CN" dirty="0"/>
                        <a:t>0</a:t>
                      </a:r>
                      <a:endParaRPr lang="zh-CN" altLang="en-US" dirty="0"/>
                    </a:p>
                  </a:txBody>
                  <a:tcPr anchor="ctr">
                    <a:noFill/>
                  </a:tcPr>
                </a:tc>
                <a:tc>
                  <a:txBody>
                    <a:bodyPr/>
                    <a:lstStyle/>
                    <a:p>
                      <a:pPr algn="ctr"/>
                      <a:r>
                        <a:rPr lang="en-US" altLang="zh-CN" dirty="0"/>
                        <a:t>1</a:t>
                      </a:r>
                    </a:p>
                  </a:txBody>
                  <a:tcPr anchor="ctr">
                    <a:noFill/>
                  </a:tcPr>
                </a:tc>
                <a:extLst>
                  <a:ext uri="{0D108BD9-81ED-4DB2-BD59-A6C34878D82A}">
                    <a16:rowId xmlns:a16="http://schemas.microsoft.com/office/drawing/2014/main" val="10003"/>
                  </a:ext>
                </a:extLst>
              </a:tr>
            </a:tbl>
          </a:graphicData>
        </a:graphic>
      </p:graphicFrame>
      <p:sp>
        <p:nvSpPr>
          <p:cNvPr id="51" name="标题 1"/>
          <p:cNvSpPr txBox="1">
            <a:spLocks/>
          </p:cNvSpPr>
          <p:nvPr/>
        </p:nvSpPr>
        <p:spPr>
          <a:xfrm>
            <a:off x="945611" y="4536956"/>
            <a:ext cx="3581761" cy="357633"/>
          </a:xfrm>
          <a:prstGeom prst="rect">
            <a:avLst/>
          </a:prstGeom>
        </p:spPr>
        <p:txBody>
          <a:bodyPr vert="horz" lIns="91440" tIns="45720" rIns="91440" bIns="45720" rtlCol="0" anchor="ctr">
            <a:normAutofit lnSpcReduction="100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000" dirty="0"/>
              <a:t>Label matrix </a:t>
            </a:r>
            <a:endParaRPr lang="zh-CN" altLang="en-US" sz="2000" dirty="0"/>
          </a:p>
        </p:txBody>
      </p:sp>
      <p:sp>
        <p:nvSpPr>
          <p:cNvPr id="60" name="标题 1"/>
          <p:cNvSpPr txBox="1">
            <a:spLocks/>
          </p:cNvSpPr>
          <p:nvPr/>
        </p:nvSpPr>
        <p:spPr>
          <a:xfrm>
            <a:off x="5248861" y="4511080"/>
            <a:ext cx="3581761" cy="357633"/>
          </a:xfrm>
          <a:prstGeom prst="rect">
            <a:avLst/>
          </a:prstGeom>
        </p:spPr>
        <p:txBody>
          <a:bodyPr vert="horz" lIns="91440" tIns="45720" rIns="91440" bIns="45720" rtlCol="0" anchor="ctr">
            <a:normAutofit lnSpcReduction="100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000" dirty="0"/>
              <a:t>Prediction</a:t>
            </a:r>
            <a:endParaRPr lang="zh-CN" altLang="en-US" sz="2000" dirty="0"/>
          </a:p>
        </p:txBody>
      </p:sp>
      <p:graphicFrame>
        <p:nvGraphicFramePr>
          <p:cNvPr id="61" name="表格 60"/>
          <p:cNvGraphicFramePr>
            <a:graphicFrameLocks noGrp="1"/>
          </p:cNvGraphicFramePr>
          <p:nvPr>
            <p:extLst>
              <p:ext uri="{D42A27DB-BD31-4B8C-83A1-F6EECF244321}">
                <p14:modId xmlns:p14="http://schemas.microsoft.com/office/powerpoint/2010/main" val="2185010502"/>
              </p:ext>
            </p:extLst>
          </p:nvPr>
        </p:nvGraphicFramePr>
        <p:xfrm>
          <a:off x="5905841" y="4923612"/>
          <a:ext cx="2950654" cy="1112520"/>
        </p:xfrm>
        <a:graphic>
          <a:graphicData uri="http://schemas.openxmlformats.org/drawingml/2006/table">
            <a:tbl>
              <a:tblPr firstRow="1" bandRow="1">
                <a:tableStyleId>{5940675A-B579-460E-94D1-54222C63F5DA}</a:tableStyleId>
              </a:tblPr>
              <a:tblGrid>
                <a:gridCol w="1000800">
                  <a:extLst>
                    <a:ext uri="{9D8B030D-6E8A-4147-A177-3AD203B41FA5}">
                      <a16:colId xmlns:a16="http://schemas.microsoft.com/office/drawing/2014/main" val="20000"/>
                    </a:ext>
                  </a:extLst>
                </a:gridCol>
                <a:gridCol w="974927">
                  <a:extLst>
                    <a:ext uri="{9D8B030D-6E8A-4147-A177-3AD203B41FA5}">
                      <a16:colId xmlns:a16="http://schemas.microsoft.com/office/drawing/2014/main" val="20001"/>
                    </a:ext>
                  </a:extLst>
                </a:gridCol>
                <a:gridCol w="974927">
                  <a:extLst>
                    <a:ext uri="{9D8B030D-6E8A-4147-A177-3AD203B41FA5}">
                      <a16:colId xmlns:a16="http://schemas.microsoft.com/office/drawing/2014/main" val="20002"/>
                    </a:ext>
                  </a:extLst>
                </a:gridCol>
              </a:tblGrid>
              <a:tr h="370840">
                <a:tc>
                  <a:txBody>
                    <a:bodyPr/>
                    <a:lstStyle/>
                    <a:p>
                      <a:pPr algn="ctr"/>
                      <a:r>
                        <a:rPr lang="en-US" altLang="zh-CN" dirty="0"/>
                        <a:t>0.9</a:t>
                      </a:r>
                      <a:endParaRPr lang="zh-CN" altLang="en-US" dirty="0"/>
                    </a:p>
                  </a:txBody>
                  <a:tcPr anchor="ctr">
                    <a:noFill/>
                  </a:tcPr>
                </a:tc>
                <a:tc>
                  <a:txBody>
                    <a:bodyPr/>
                    <a:lstStyle/>
                    <a:p>
                      <a:pPr algn="ctr"/>
                      <a:r>
                        <a:rPr lang="en-US" altLang="zh-CN" dirty="0"/>
                        <a:t>0.3</a:t>
                      </a:r>
                      <a:endParaRPr lang="zh-CN" altLang="en-US" dirty="0"/>
                    </a:p>
                  </a:txBody>
                  <a:tcPr anchor="ctr">
                    <a:noFill/>
                  </a:tcPr>
                </a:tc>
                <a:tc>
                  <a:txBody>
                    <a:bodyPr/>
                    <a:lstStyle/>
                    <a:p>
                      <a:pPr algn="ctr"/>
                      <a:r>
                        <a:rPr lang="en-US" altLang="zh-CN" dirty="0"/>
                        <a:t>0.1</a:t>
                      </a:r>
                      <a:endParaRPr lang="zh-CN" altLang="en-US" dirty="0"/>
                    </a:p>
                  </a:txBody>
                  <a:tcPr anchor="ctr">
                    <a:noFill/>
                  </a:tcPr>
                </a:tc>
                <a:extLst>
                  <a:ext uri="{0D108BD9-81ED-4DB2-BD59-A6C34878D82A}">
                    <a16:rowId xmlns:a16="http://schemas.microsoft.com/office/drawing/2014/main" val="10001"/>
                  </a:ext>
                </a:extLst>
              </a:tr>
              <a:tr h="370840">
                <a:tc>
                  <a:txBody>
                    <a:bodyPr/>
                    <a:lstStyle/>
                    <a:p>
                      <a:pPr algn="ctr"/>
                      <a:r>
                        <a:rPr lang="en-US" altLang="zh-CN" dirty="0"/>
                        <a:t>0.8</a:t>
                      </a:r>
                      <a:endParaRPr lang="zh-CN" altLang="en-US" dirty="0"/>
                    </a:p>
                  </a:txBody>
                  <a:tcPr anchor="ctr">
                    <a:solidFill>
                      <a:srgbClr val="FFC000"/>
                    </a:solidFill>
                  </a:tcPr>
                </a:tc>
                <a:tc>
                  <a:txBody>
                    <a:bodyPr/>
                    <a:lstStyle/>
                    <a:p>
                      <a:pPr algn="ctr"/>
                      <a:r>
                        <a:rPr lang="en-US" altLang="zh-CN" dirty="0"/>
                        <a:t>0.9</a:t>
                      </a:r>
                      <a:endParaRPr lang="zh-CN" altLang="en-US" dirty="0"/>
                    </a:p>
                  </a:txBody>
                  <a:tcPr anchor="ctr">
                    <a:noFill/>
                  </a:tcPr>
                </a:tc>
                <a:tc>
                  <a:txBody>
                    <a:bodyPr/>
                    <a:lstStyle/>
                    <a:p>
                      <a:pPr algn="ctr"/>
                      <a:r>
                        <a:rPr lang="en-US" altLang="zh-CN" dirty="0"/>
                        <a:t>0.4</a:t>
                      </a:r>
                    </a:p>
                  </a:txBody>
                  <a:tcPr anchor="ctr">
                    <a:noFill/>
                  </a:tcPr>
                </a:tc>
                <a:extLst>
                  <a:ext uri="{0D108BD9-81ED-4DB2-BD59-A6C34878D82A}">
                    <a16:rowId xmlns:a16="http://schemas.microsoft.com/office/drawing/2014/main" val="10002"/>
                  </a:ext>
                </a:extLst>
              </a:tr>
              <a:tr h="370840">
                <a:tc>
                  <a:txBody>
                    <a:bodyPr/>
                    <a:lstStyle/>
                    <a:p>
                      <a:pPr algn="ctr"/>
                      <a:r>
                        <a:rPr lang="en-US" altLang="zh-CN" dirty="0"/>
                        <a:t>0.7</a:t>
                      </a:r>
                      <a:endParaRPr lang="zh-CN" altLang="en-US" dirty="0"/>
                    </a:p>
                  </a:txBody>
                  <a:tcPr anchor="ctr">
                    <a:solidFill>
                      <a:srgbClr val="92D050"/>
                    </a:solidFill>
                  </a:tcPr>
                </a:tc>
                <a:tc>
                  <a:txBody>
                    <a:bodyPr/>
                    <a:lstStyle/>
                    <a:p>
                      <a:pPr algn="ctr"/>
                      <a:r>
                        <a:rPr lang="en-US" altLang="zh-CN" dirty="0"/>
                        <a:t>0.9</a:t>
                      </a:r>
                      <a:endParaRPr lang="zh-CN" altLang="en-US" dirty="0"/>
                    </a:p>
                  </a:txBody>
                  <a:tcPr anchor="ctr">
                    <a:noFill/>
                  </a:tcPr>
                </a:tc>
                <a:tc>
                  <a:txBody>
                    <a:bodyPr/>
                    <a:lstStyle/>
                    <a:p>
                      <a:pPr algn="ctr"/>
                      <a:r>
                        <a:rPr lang="en-US" altLang="zh-CN" dirty="0"/>
                        <a:t>0.7</a:t>
                      </a:r>
                    </a:p>
                  </a:txBody>
                  <a:tcPr anchor="ctr">
                    <a:noFill/>
                  </a:tcPr>
                </a:tc>
                <a:extLst>
                  <a:ext uri="{0D108BD9-81ED-4DB2-BD59-A6C34878D82A}">
                    <a16:rowId xmlns:a16="http://schemas.microsoft.com/office/drawing/2014/main" val="10003"/>
                  </a:ext>
                </a:extLst>
              </a:tr>
            </a:tbl>
          </a:graphicData>
        </a:graphic>
      </p:graphicFrame>
      <p:pic>
        <p:nvPicPr>
          <p:cNvPr id="34" name="图片 33">
            <a:extLst>
              <a:ext uri="{FF2B5EF4-FFF2-40B4-BE49-F238E27FC236}">
                <a16:creationId xmlns:a16="http://schemas.microsoft.com/office/drawing/2014/main" id="{3A0E9E57-2577-49D8-AAEA-0B84112FB1C0}"/>
              </a:ext>
            </a:extLst>
          </p:cNvPr>
          <p:cNvPicPr>
            <a:picLocks noChangeAspect="1"/>
          </p:cNvPicPr>
          <p:nvPr/>
        </p:nvPicPr>
        <p:blipFill rotWithShape="1">
          <a:blip r:embed="rId4"/>
          <a:srcRect t="-5279" r="85060" b="-1"/>
          <a:stretch/>
        </p:blipFill>
        <p:spPr>
          <a:xfrm>
            <a:off x="3572380" y="4469687"/>
            <a:ext cx="295596" cy="405419"/>
          </a:xfrm>
          <a:prstGeom prst="rect">
            <a:avLst/>
          </a:prstGeom>
        </p:spPr>
      </p:pic>
      <p:pic>
        <p:nvPicPr>
          <p:cNvPr id="35" name="图片 34">
            <a:extLst>
              <a:ext uri="{FF2B5EF4-FFF2-40B4-BE49-F238E27FC236}">
                <a16:creationId xmlns:a16="http://schemas.microsoft.com/office/drawing/2014/main" id="{90D688A6-2B14-421B-90ED-C0964C9C3431}"/>
              </a:ext>
            </a:extLst>
          </p:cNvPr>
          <p:cNvPicPr>
            <a:picLocks noChangeAspect="1"/>
          </p:cNvPicPr>
          <p:nvPr/>
        </p:nvPicPr>
        <p:blipFill>
          <a:blip r:embed="rId5"/>
          <a:stretch>
            <a:fillRect/>
          </a:stretch>
        </p:blipFill>
        <p:spPr>
          <a:xfrm>
            <a:off x="2072224" y="2691335"/>
            <a:ext cx="7667232" cy="629752"/>
          </a:xfrm>
          <a:prstGeom prst="rect">
            <a:avLst/>
          </a:prstGeom>
        </p:spPr>
      </p:pic>
      <p:graphicFrame>
        <p:nvGraphicFramePr>
          <p:cNvPr id="36" name="表格 35">
            <a:extLst>
              <a:ext uri="{FF2B5EF4-FFF2-40B4-BE49-F238E27FC236}">
                <a16:creationId xmlns:a16="http://schemas.microsoft.com/office/drawing/2014/main" id="{371DAAA3-E826-4188-A18F-DE3E768A438F}"/>
              </a:ext>
            </a:extLst>
          </p:cNvPr>
          <p:cNvGraphicFramePr>
            <a:graphicFrameLocks noGrp="1"/>
          </p:cNvGraphicFramePr>
          <p:nvPr>
            <p:extLst/>
          </p:nvPr>
        </p:nvGraphicFramePr>
        <p:xfrm>
          <a:off x="9293284" y="4923612"/>
          <a:ext cx="1000800" cy="1112520"/>
        </p:xfrm>
        <a:graphic>
          <a:graphicData uri="http://schemas.openxmlformats.org/drawingml/2006/table">
            <a:tbl>
              <a:tblPr firstRow="1" bandRow="1">
                <a:tableStyleId>{5940675A-B579-460E-94D1-54222C63F5DA}</a:tableStyleId>
              </a:tblPr>
              <a:tblGrid>
                <a:gridCol w="1000800">
                  <a:extLst>
                    <a:ext uri="{9D8B030D-6E8A-4147-A177-3AD203B41FA5}">
                      <a16:colId xmlns:a16="http://schemas.microsoft.com/office/drawing/2014/main" val="20000"/>
                    </a:ext>
                  </a:extLst>
                </a:gridCol>
              </a:tblGrid>
              <a:tr h="370840">
                <a:tc>
                  <a:txBody>
                    <a:bodyPr/>
                    <a:lstStyle/>
                    <a:p>
                      <a:pPr algn="ctr"/>
                      <a:r>
                        <a:rPr lang="en-US" altLang="zh-CN" dirty="0"/>
                        <a:t>0.6</a:t>
                      </a:r>
                      <a:endParaRPr lang="zh-CN" altLang="en-US" dirty="0"/>
                    </a:p>
                  </a:txBody>
                  <a:tcPr anchor="ctr">
                    <a:noFill/>
                  </a:tcPr>
                </a:tc>
                <a:extLst>
                  <a:ext uri="{0D108BD9-81ED-4DB2-BD59-A6C34878D82A}">
                    <a16:rowId xmlns:a16="http://schemas.microsoft.com/office/drawing/2014/main" val="10001"/>
                  </a:ext>
                </a:extLst>
              </a:tr>
              <a:tr h="370840">
                <a:tc>
                  <a:txBody>
                    <a:bodyPr/>
                    <a:lstStyle/>
                    <a:p>
                      <a:pPr algn="ctr"/>
                      <a:r>
                        <a:rPr lang="en-US" altLang="zh-CN" dirty="0"/>
                        <a:t>0.4</a:t>
                      </a:r>
                      <a:endParaRPr lang="zh-CN" altLang="en-US" dirty="0"/>
                    </a:p>
                  </a:txBody>
                  <a:tcPr anchor="ctr">
                    <a:noFill/>
                  </a:tcPr>
                </a:tc>
                <a:extLst>
                  <a:ext uri="{0D108BD9-81ED-4DB2-BD59-A6C34878D82A}">
                    <a16:rowId xmlns:a16="http://schemas.microsoft.com/office/drawing/2014/main" val="10002"/>
                  </a:ext>
                </a:extLst>
              </a:tr>
              <a:tr h="370840">
                <a:tc>
                  <a:txBody>
                    <a:bodyPr/>
                    <a:lstStyle/>
                    <a:p>
                      <a:pPr algn="ctr"/>
                      <a:r>
                        <a:rPr lang="en-US" altLang="zh-CN" dirty="0"/>
                        <a:t>-0.2</a:t>
                      </a:r>
                      <a:endParaRPr lang="zh-CN" altLang="en-US" dirty="0"/>
                    </a:p>
                  </a:txBody>
                  <a:tcPr anchor="ctr">
                    <a:noFill/>
                  </a:tcPr>
                </a:tc>
                <a:extLst>
                  <a:ext uri="{0D108BD9-81ED-4DB2-BD59-A6C34878D82A}">
                    <a16:rowId xmlns:a16="http://schemas.microsoft.com/office/drawing/2014/main" val="10003"/>
                  </a:ext>
                </a:extLst>
              </a:tr>
            </a:tbl>
          </a:graphicData>
        </a:graphic>
      </p:graphicFrame>
      <p:sp>
        <p:nvSpPr>
          <p:cNvPr id="2" name="矩形 1">
            <a:extLst>
              <a:ext uri="{FF2B5EF4-FFF2-40B4-BE49-F238E27FC236}">
                <a16:creationId xmlns:a16="http://schemas.microsoft.com/office/drawing/2014/main" id="{4FF0C0A3-A462-48DA-83F4-35DB039A2B00}"/>
              </a:ext>
            </a:extLst>
          </p:cNvPr>
          <p:cNvSpPr/>
          <p:nvPr/>
        </p:nvSpPr>
        <p:spPr>
          <a:xfrm>
            <a:off x="8721514" y="4468603"/>
            <a:ext cx="2266967" cy="400110"/>
          </a:xfrm>
          <a:prstGeom prst="rect">
            <a:avLst/>
          </a:prstGeom>
        </p:spPr>
        <p:txBody>
          <a:bodyPr wrap="none">
            <a:spAutoFit/>
          </a:bodyPr>
          <a:lstStyle/>
          <a:p>
            <a:r>
              <a:rPr lang="en-US" altLang="zh-CN" sz="2000" dirty="0"/>
              <a:t>Label-wise margin</a:t>
            </a:r>
            <a:endParaRPr lang="zh-CN" altLang="en-US" sz="2000" dirty="0"/>
          </a:p>
        </p:txBody>
      </p:sp>
      <p:pic>
        <p:nvPicPr>
          <p:cNvPr id="39" name="图片 38">
            <a:extLst>
              <a:ext uri="{FF2B5EF4-FFF2-40B4-BE49-F238E27FC236}">
                <a16:creationId xmlns:a16="http://schemas.microsoft.com/office/drawing/2014/main" id="{0F918525-C7F7-455A-884B-E2D3DC7A7B98}"/>
              </a:ext>
            </a:extLst>
          </p:cNvPr>
          <p:cNvPicPr>
            <a:picLocks noChangeAspect="1"/>
          </p:cNvPicPr>
          <p:nvPr/>
        </p:nvPicPr>
        <p:blipFill>
          <a:blip r:embed="rId6"/>
          <a:stretch>
            <a:fillRect/>
          </a:stretch>
        </p:blipFill>
        <p:spPr>
          <a:xfrm>
            <a:off x="2143072" y="3784279"/>
            <a:ext cx="7525537" cy="700599"/>
          </a:xfrm>
          <a:prstGeom prst="rect">
            <a:avLst/>
          </a:prstGeom>
        </p:spPr>
      </p:pic>
      <p:sp>
        <p:nvSpPr>
          <p:cNvPr id="19" name="矩形 18">
            <a:extLst>
              <a:ext uri="{FF2B5EF4-FFF2-40B4-BE49-F238E27FC236}">
                <a16:creationId xmlns:a16="http://schemas.microsoft.com/office/drawing/2014/main" id="{4343A7C3-8A5A-4032-9E03-BE0D342E5EAD}"/>
              </a:ext>
            </a:extLst>
          </p:cNvPr>
          <p:cNvSpPr/>
          <p:nvPr/>
        </p:nvSpPr>
        <p:spPr>
          <a:xfrm>
            <a:off x="6127534" y="6507099"/>
            <a:ext cx="2593980" cy="400110"/>
          </a:xfrm>
          <a:prstGeom prst="rect">
            <a:avLst/>
          </a:prstGeom>
        </p:spPr>
        <p:txBody>
          <a:bodyPr wrap="none">
            <a:spAutoFit/>
          </a:bodyPr>
          <a:lstStyle/>
          <a:p>
            <a:r>
              <a:rPr lang="en-US" altLang="zh-CN" sz="2000" dirty="0"/>
              <a:t>Instance-wise margin</a:t>
            </a:r>
            <a:endParaRPr lang="zh-CN" altLang="en-US" sz="2000" dirty="0"/>
          </a:p>
        </p:txBody>
      </p:sp>
      <p:graphicFrame>
        <p:nvGraphicFramePr>
          <p:cNvPr id="20" name="表格 19">
            <a:extLst>
              <a:ext uri="{FF2B5EF4-FFF2-40B4-BE49-F238E27FC236}">
                <a16:creationId xmlns:a16="http://schemas.microsoft.com/office/drawing/2014/main" id="{75FEF8A4-BC65-49EB-A0FF-8660DDFDE815}"/>
              </a:ext>
            </a:extLst>
          </p:cNvPr>
          <p:cNvGraphicFramePr>
            <a:graphicFrameLocks noGrp="1"/>
          </p:cNvGraphicFramePr>
          <p:nvPr>
            <p:extLst>
              <p:ext uri="{D42A27DB-BD31-4B8C-83A1-F6EECF244321}">
                <p14:modId xmlns:p14="http://schemas.microsoft.com/office/powerpoint/2010/main" val="1983448248"/>
              </p:ext>
            </p:extLst>
          </p:nvPr>
        </p:nvGraphicFramePr>
        <p:xfrm>
          <a:off x="5916622" y="6129699"/>
          <a:ext cx="2950654" cy="370840"/>
        </p:xfrm>
        <a:graphic>
          <a:graphicData uri="http://schemas.openxmlformats.org/drawingml/2006/table">
            <a:tbl>
              <a:tblPr firstRow="1" bandRow="1">
                <a:tableStyleId>{5940675A-B579-460E-94D1-54222C63F5DA}</a:tableStyleId>
              </a:tblPr>
              <a:tblGrid>
                <a:gridCol w="1000800">
                  <a:extLst>
                    <a:ext uri="{9D8B030D-6E8A-4147-A177-3AD203B41FA5}">
                      <a16:colId xmlns:a16="http://schemas.microsoft.com/office/drawing/2014/main" val="1969942803"/>
                    </a:ext>
                  </a:extLst>
                </a:gridCol>
                <a:gridCol w="974927">
                  <a:extLst>
                    <a:ext uri="{9D8B030D-6E8A-4147-A177-3AD203B41FA5}">
                      <a16:colId xmlns:a16="http://schemas.microsoft.com/office/drawing/2014/main" val="4094455227"/>
                    </a:ext>
                  </a:extLst>
                </a:gridCol>
                <a:gridCol w="974927">
                  <a:extLst>
                    <a:ext uri="{9D8B030D-6E8A-4147-A177-3AD203B41FA5}">
                      <a16:colId xmlns:a16="http://schemas.microsoft.com/office/drawing/2014/main" val="184440018"/>
                    </a:ext>
                  </a:extLst>
                </a:gridCol>
              </a:tblGrid>
              <a:tr h="370840">
                <a:tc>
                  <a:txBody>
                    <a:bodyPr/>
                    <a:lstStyle/>
                    <a:p>
                      <a:pPr algn="ctr"/>
                      <a:r>
                        <a:rPr lang="en-US" altLang="zh-CN" dirty="0"/>
                        <a:t>0.1</a:t>
                      </a:r>
                      <a:endParaRPr lang="zh-CN" altLang="en-US" dirty="0"/>
                    </a:p>
                  </a:txBody>
                  <a:tcPr anchor="ctr">
                    <a:noFill/>
                  </a:tcPr>
                </a:tc>
                <a:tc>
                  <a:txBody>
                    <a:bodyPr/>
                    <a:lstStyle/>
                    <a:p>
                      <a:pPr algn="ctr"/>
                      <a:r>
                        <a:rPr lang="en-US" altLang="zh-CN" dirty="0"/>
                        <a:t>0.0</a:t>
                      </a:r>
                      <a:endParaRPr lang="zh-CN" altLang="en-US" dirty="0"/>
                    </a:p>
                  </a:txBody>
                  <a:tcPr anchor="ctr">
                    <a:noFill/>
                  </a:tcPr>
                </a:tc>
                <a:tc>
                  <a:txBody>
                    <a:bodyPr/>
                    <a:lstStyle/>
                    <a:p>
                      <a:pPr algn="ctr"/>
                      <a:r>
                        <a:rPr lang="en-US" altLang="zh-CN" dirty="0"/>
                        <a:t>0.3</a:t>
                      </a:r>
                    </a:p>
                  </a:txBody>
                  <a:tcPr anchor="ctr">
                    <a:noFill/>
                  </a:tcPr>
                </a:tc>
                <a:extLst>
                  <a:ext uri="{0D108BD9-81ED-4DB2-BD59-A6C34878D82A}">
                    <a16:rowId xmlns:a16="http://schemas.microsoft.com/office/drawing/2014/main" val="1301812527"/>
                  </a:ext>
                </a:extLst>
              </a:tr>
            </a:tbl>
          </a:graphicData>
        </a:graphic>
      </p:graphicFrame>
    </p:spTree>
    <p:extLst>
      <p:ext uri="{BB962C8B-B14F-4D97-AF65-F5344CB8AC3E}">
        <p14:creationId xmlns:p14="http://schemas.microsoft.com/office/powerpoint/2010/main" val="364088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ll Helvetica">
      <a:majorFont>
        <a:latin typeface="Helvetica"/>
        <a:ea typeface="微软雅黑"/>
        <a:cs typeface=""/>
      </a:majorFont>
      <a:minorFont>
        <a:latin typeface="Helvetica"/>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31622</TotalTime>
  <Words>1398</Words>
  <Application>Microsoft Office PowerPoint</Application>
  <PresentationFormat>宽屏</PresentationFormat>
  <Paragraphs>309</Paragraphs>
  <Slides>20</Slides>
  <Notes>20</Notes>
  <HiddenSlides>1</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Arial Unicode MS</vt:lpstr>
      <vt:lpstr>宋体</vt:lpstr>
      <vt:lpstr>微软雅黑</vt:lpstr>
      <vt:lpstr>Arial</vt:lpstr>
      <vt:lpstr>Calibri</vt:lpstr>
      <vt:lpstr>Cambria Math</vt:lpstr>
      <vt:lpstr>Helvetica</vt:lpstr>
      <vt:lpstr>Tahoma</vt:lpstr>
      <vt:lpstr>Verdana</vt:lpstr>
      <vt:lpstr>Office Theme</vt:lpstr>
      <vt:lpstr>A Unified View of  Multi-Label Performance Measures</vt:lpstr>
      <vt:lpstr>Multi-label classification</vt:lpstr>
      <vt:lpstr>Evaluation</vt:lpstr>
      <vt:lpstr>Performance measures</vt:lpstr>
      <vt:lpstr>Multi-label algorithmic works</vt:lpstr>
      <vt:lpstr>Motivation</vt:lpstr>
      <vt:lpstr>Notations</vt:lpstr>
      <vt:lpstr>Label-wise/instance-wise margin</vt:lpstr>
      <vt:lpstr>Label-wise/instance-wise margin</vt:lpstr>
      <vt:lpstr>PowerPoint 演示文稿</vt:lpstr>
      <vt:lpstr>The main results</vt:lpstr>
      <vt:lpstr>Validate the theoretical results</vt:lpstr>
      <vt:lpstr>PowerPoint 演示文稿</vt:lpstr>
      <vt:lpstr>Experiments - synthetic</vt:lpstr>
      <vt:lpstr>Experimental results</vt:lpstr>
      <vt:lpstr>Experimental results – cont’d</vt:lpstr>
      <vt:lpstr>Experimental results on benchmark</vt:lpstr>
      <vt:lpstr>Experiments - benchmark</vt:lpstr>
      <vt:lpstr>Conclusion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Unified View of Multi-Label Performance Measures - Slides</dc:title>
  <dc:creator>Yuri</dc:creator>
  <cp:lastModifiedBy>Wu Yuri</cp:lastModifiedBy>
  <cp:revision>1185</cp:revision>
  <dcterms:created xsi:type="dcterms:W3CDTF">2014-12-10T05:04:37Z</dcterms:created>
  <dcterms:modified xsi:type="dcterms:W3CDTF">2018-08-14T11:41:15Z</dcterms:modified>
</cp:coreProperties>
</file>