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20"/>
  </p:notesMasterIdLst>
  <p:sldIdLst>
    <p:sldId id="274" r:id="rId3"/>
    <p:sldId id="273" r:id="rId4"/>
    <p:sldId id="275" r:id="rId5"/>
    <p:sldId id="277" r:id="rId6"/>
    <p:sldId id="283" r:id="rId7"/>
    <p:sldId id="278" r:id="rId8"/>
    <p:sldId id="289" r:id="rId9"/>
    <p:sldId id="281" r:id="rId10"/>
    <p:sldId id="288" r:id="rId11"/>
    <p:sldId id="282" r:id="rId12"/>
    <p:sldId id="284" r:id="rId13"/>
    <p:sldId id="286" r:id="rId14"/>
    <p:sldId id="285" r:id="rId15"/>
    <p:sldId id="287" r:id="rId16"/>
    <p:sldId id="290" r:id="rId17"/>
    <p:sldId id="291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26DDF-BDF6-49EC-9FE8-60998526DF3B}" type="datetimeFigureOut">
              <a:rPr lang="zh-CN" altLang="en-US" smtClean="0"/>
              <a:t>2020/11/3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05316-286D-4254-A881-5224259986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75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8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 cap="all"/>
            </a:lvl1pPr>
          </a:lstStyle>
          <a:p>
            <a:r>
              <a:t>标题文本</a:t>
            </a:r>
          </a:p>
        </p:txBody>
      </p:sp>
      <p:sp>
        <p:nvSpPr>
          <p:cNvPr id="4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1146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 cap="all"/>
            </a:lvl1pPr>
          </a:lstStyle>
          <a:p>
            <a:r>
              <a:t>标题文本</a:t>
            </a:r>
          </a:p>
        </p:txBody>
      </p:sp>
      <p:sp>
        <p:nvSpPr>
          <p:cNvPr id="4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71560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50825" y="260350"/>
            <a:ext cx="6192838" cy="730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标题文本</a:t>
            </a:r>
          </a:p>
        </p:txBody>
      </p:sp>
      <p:sp>
        <p:nvSpPr>
          <p:cNvPr id="51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50825" y="1295400"/>
            <a:ext cx="4291013" cy="5040313"/>
          </a:xfrm>
          <a:prstGeom prst="rect">
            <a:avLst/>
          </a:prstGeom>
        </p:spPr>
        <p:txBody>
          <a:bodyPr>
            <a:normAutofit/>
          </a:bodyPr>
          <a:lstStyle>
            <a:lvl4pPr marL="1727200" indent="-355600"/>
            <a:lvl5pPr marL="2184400" indent="-355600"/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17565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标题文本</a:t>
            </a:r>
          </a:p>
        </p:txBody>
      </p:sp>
      <p:sp>
        <p:nvSpPr>
          <p:cNvPr id="6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6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80240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50825" y="260350"/>
            <a:ext cx="6192838" cy="730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标题文本</a:t>
            </a:r>
          </a:p>
        </p:txBody>
      </p:sp>
      <p:sp>
        <p:nvSpPr>
          <p:cNvPr id="7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59645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48145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85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defRPr sz="3200"/>
            </a:lvl1pPr>
            <a:lvl2pPr marL="783590" indent="-326390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8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37104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9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6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17050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50825" y="260350"/>
            <a:ext cx="6192838" cy="730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标题文本</a:t>
            </a:r>
          </a:p>
        </p:txBody>
      </p:sp>
      <p:sp>
        <p:nvSpPr>
          <p:cNvPr id="51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50825" y="1295400"/>
            <a:ext cx="4291013" cy="5040313"/>
          </a:xfrm>
          <a:prstGeom prst="rect">
            <a:avLst/>
          </a:prstGeom>
        </p:spPr>
        <p:txBody>
          <a:bodyPr>
            <a:normAutofit/>
          </a:bodyPr>
          <a:lstStyle>
            <a:lvl4pPr marL="1727200" indent="-355600"/>
            <a:lvl5pPr marL="2184400" indent="-355600"/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9945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标题文本</a:t>
            </a:r>
          </a:p>
        </p:txBody>
      </p:sp>
      <p:sp>
        <p:nvSpPr>
          <p:cNvPr id="6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6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64994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50825" y="260350"/>
            <a:ext cx="6192838" cy="730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标题文本</a:t>
            </a:r>
          </a:p>
        </p:txBody>
      </p:sp>
      <p:sp>
        <p:nvSpPr>
          <p:cNvPr id="7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42418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4060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85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defRPr sz="3200"/>
            </a:lvl1pPr>
            <a:lvl2pPr marL="783590" indent="-326390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8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3494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9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6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385517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766" y="0"/>
            <a:ext cx="1057275" cy="1239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" name="Picture 17" descr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990600" y="1828800"/>
            <a:ext cx="72390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标题文本</a:t>
            </a:r>
          </a:p>
        </p:txBody>
      </p:sp>
      <p:sp>
        <p:nvSpPr>
          <p:cNvPr id="2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514600" y="3124200"/>
            <a:ext cx="44958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800"/>
              </a:spcBef>
              <a:buSzTx/>
              <a:buNone/>
              <a:defRPr sz="3600"/>
            </a:lvl1pPr>
            <a:lvl2pPr marL="885825" indent="-428625" algn="r">
              <a:spcBef>
                <a:spcPts val="800"/>
              </a:spcBef>
              <a:defRPr sz="3600"/>
            </a:lvl2pPr>
            <a:lvl3pPr marL="1325880" indent="-411480" algn="r">
              <a:spcBef>
                <a:spcPts val="800"/>
              </a:spcBef>
              <a:defRPr sz="3600"/>
            </a:lvl3pPr>
            <a:lvl4pPr marL="1783080" indent="-411480" algn="r">
              <a:spcBef>
                <a:spcPts val="800"/>
              </a:spcBef>
              <a:defRPr sz="3600"/>
            </a:lvl4pPr>
            <a:lvl5pPr marL="2240280" indent="-411480" algn="r">
              <a:spcBef>
                <a:spcPts val="800"/>
              </a:spcBef>
              <a:defRPr sz="3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8611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50825" y="260350"/>
            <a:ext cx="6192838" cy="730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标题文本</a:t>
            </a:r>
          </a:p>
        </p:txBody>
      </p:sp>
      <p:sp>
        <p:nvSpPr>
          <p:cNvPr id="33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250825" y="1295400"/>
            <a:ext cx="8736014" cy="50403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1"/>
            <a:r>
              <a:rPr dirty="0" err="1"/>
              <a:t>正文级别</a:t>
            </a:r>
            <a:r>
              <a:rPr dirty="0"/>
              <a:t>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3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9753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/>
          <p:nvPr/>
        </p:nvSpPr>
        <p:spPr>
          <a:xfrm>
            <a:off x="250824" y="1143000"/>
            <a:ext cx="5545140" cy="0"/>
          </a:xfrm>
          <a:prstGeom prst="line">
            <a:avLst/>
          </a:prstGeom>
          <a:ln w="50800">
            <a:solidFill>
              <a:srgbClr val="00006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Line 6"/>
          <p:cNvSpPr/>
          <p:nvPr/>
        </p:nvSpPr>
        <p:spPr>
          <a:xfrm>
            <a:off x="250825" y="6381750"/>
            <a:ext cx="8642350" cy="0"/>
          </a:xfrm>
          <a:prstGeom prst="line">
            <a:avLst/>
          </a:prstGeom>
          <a:ln w="25400">
            <a:solidFill>
              <a:srgbClr val="000066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" name="Group 12"/>
          <p:cNvGrpSpPr/>
          <p:nvPr/>
        </p:nvGrpSpPr>
        <p:grpSpPr>
          <a:xfrm>
            <a:off x="6986587" y="152399"/>
            <a:ext cx="2033588" cy="974826"/>
            <a:chOff x="-252413" y="0"/>
            <a:chExt cx="2033588" cy="974824"/>
          </a:xfrm>
        </p:grpSpPr>
        <p:pic>
          <p:nvPicPr>
            <p:cNvPr id="4" name="Picture 10" descr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200" y="0"/>
              <a:ext cx="1704975" cy="80962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5" name="Rectangle 11"/>
            <p:cNvSpPr txBox="1"/>
            <p:nvPr/>
          </p:nvSpPr>
          <p:spPr>
            <a:xfrm>
              <a:off x="-252413" y="728605"/>
              <a:ext cx="2014537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 b="1">
                  <a:latin typeface="Georgia" panose="02040502050405020303"/>
                  <a:ea typeface="Georgia" panose="02040502050405020303"/>
                  <a:cs typeface="Georgia" panose="02040502050405020303"/>
                  <a:sym typeface="Georgia" panose="02040502050405020303"/>
                </a:defRPr>
              </a:lvl1pPr>
            </a:lstStyle>
            <a:p>
              <a:r>
                <a:rPr lang="en-US" dirty="0"/>
                <a:t>           www.</a:t>
              </a:r>
              <a:r>
                <a:rPr dirty="0"/>
                <a:t>lamda.nju.edu.cn</a:t>
              </a:r>
            </a:p>
          </p:txBody>
        </p:sp>
      </p:grpSp>
      <p:sp>
        <p:nvSpPr>
          <p:cNvPr id="7" name="Rectangle 5"/>
          <p:cNvSpPr txBox="1"/>
          <p:nvPr/>
        </p:nvSpPr>
        <p:spPr>
          <a:xfrm>
            <a:off x="5715000" y="6429375"/>
            <a:ext cx="3286125" cy="30777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 i="1">
                <a:solidFill>
                  <a:srgbClr val="000066"/>
                </a:solidFill>
              </a:defRPr>
            </a:lvl1pPr>
          </a:lstStyle>
          <a:p>
            <a:r>
              <a:rPr dirty="0"/>
              <a:t>http://</a:t>
            </a:r>
            <a:r>
              <a:rPr lang="en-US" dirty="0"/>
              <a:t>www.</a:t>
            </a:r>
            <a:r>
              <a:rPr dirty="0"/>
              <a:t>lamda.nju.edu.cn</a:t>
            </a:r>
          </a:p>
        </p:txBody>
      </p:sp>
      <p:sp>
        <p:nvSpPr>
          <p:cNvPr id="8" name="标题文本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1"/>
            <a:r>
              <a:rPr dirty="0" err="1"/>
              <a:t>正文级别</a:t>
            </a:r>
            <a:r>
              <a:rPr dirty="0"/>
              <a:t>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</a:t>
            </a:r>
            <a:r>
              <a:rPr lang="zh-CN" altLang="en-US" dirty="0"/>
              <a:t>别 </a:t>
            </a:r>
            <a:r>
              <a:rPr lang="en-US" altLang="zh-CN" dirty="0"/>
              <a:t>5</a:t>
            </a:r>
            <a:endParaRPr dirty="0"/>
          </a:p>
        </p:txBody>
      </p:sp>
      <p:sp>
        <p:nvSpPr>
          <p:cNvPr id="1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329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1234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1691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21488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26416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30988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35560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4013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/>
          <p:nvPr/>
        </p:nvSpPr>
        <p:spPr>
          <a:xfrm>
            <a:off x="250824" y="1143000"/>
            <a:ext cx="5545140" cy="0"/>
          </a:xfrm>
          <a:prstGeom prst="line">
            <a:avLst/>
          </a:prstGeom>
          <a:ln w="50800">
            <a:solidFill>
              <a:srgbClr val="00006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Line 6"/>
          <p:cNvSpPr/>
          <p:nvPr/>
        </p:nvSpPr>
        <p:spPr>
          <a:xfrm>
            <a:off x="250825" y="6381750"/>
            <a:ext cx="8642350" cy="0"/>
          </a:xfrm>
          <a:prstGeom prst="line">
            <a:avLst/>
          </a:prstGeom>
          <a:ln w="25400">
            <a:solidFill>
              <a:srgbClr val="000066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" name="Group 12"/>
          <p:cNvGrpSpPr/>
          <p:nvPr/>
        </p:nvGrpSpPr>
        <p:grpSpPr>
          <a:xfrm>
            <a:off x="6986587" y="152399"/>
            <a:ext cx="2033588" cy="974826"/>
            <a:chOff x="-252413" y="0"/>
            <a:chExt cx="2033588" cy="974824"/>
          </a:xfrm>
        </p:grpSpPr>
        <p:pic>
          <p:nvPicPr>
            <p:cNvPr id="4" name="Picture 10" descr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200" y="0"/>
              <a:ext cx="1704975" cy="80962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5" name="Rectangle 11"/>
            <p:cNvSpPr txBox="1"/>
            <p:nvPr/>
          </p:nvSpPr>
          <p:spPr>
            <a:xfrm>
              <a:off x="-252413" y="728605"/>
              <a:ext cx="2014537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 b="1">
                  <a:latin typeface="Georgia" panose="02040502050405020303"/>
                  <a:ea typeface="Georgia" panose="02040502050405020303"/>
                  <a:cs typeface="Georgia" panose="02040502050405020303"/>
                  <a:sym typeface="Georgia" panose="02040502050405020303"/>
                </a:defRPr>
              </a:lvl1pPr>
            </a:lstStyle>
            <a:p>
              <a:r>
                <a:rPr lang="en-US" dirty="0"/>
                <a:t>           www.</a:t>
              </a:r>
              <a:r>
                <a:rPr dirty="0"/>
                <a:t>lamda.nju.edu.cn</a:t>
              </a:r>
            </a:p>
          </p:txBody>
        </p:sp>
      </p:grpSp>
      <p:sp>
        <p:nvSpPr>
          <p:cNvPr id="7" name="Rectangle 5"/>
          <p:cNvSpPr txBox="1"/>
          <p:nvPr/>
        </p:nvSpPr>
        <p:spPr>
          <a:xfrm>
            <a:off x="5715000" y="6429375"/>
            <a:ext cx="3286125" cy="30777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 i="1">
                <a:solidFill>
                  <a:srgbClr val="000066"/>
                </a:solidFill>
              </a:defRPr>
            </a:lvl1pPr>
          </a:lstStyle>
          <a:p>
            <a:r>
              <a:rPr dirty="0"/>
              <a:t>http://</a:t>
            </a:r>
            <a:r>
              <a:rPr lang="en-US" dirty="0"/>
              <a:t>www.</a:t>
            </a:r>
            <a:r>
              <a:rPr dirty="0"/>
              <a:t>lamda.nju.edu.cn</a:t>
            </a:r>
          </a:p>
        </p:txBody>
      </p:sp>
      <p:sp>
        <p:nvSpPr>
          <p:cNvPr id="8" name="标题文本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rPr dirty="0" err="1"/>
              <a:t>标题文本</a:t>
            </a:r>
            <a:endParaRPr dirty="0"/>
          </a:p>
        </p:txBody>
      </p:sp>
      <p:sp>
        <p:nvSpPr>
          <p:cNvPr id="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1"/>
            <a:r>
              <a:rPr dirty="0" err="1"/>
              <a:t>正文级别</a:t>
            </a:r>
            <a:r>
              <a:rPr dirty="0"/>
              <a:t>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</a:t>
            </a:r>
            <a:r>
              <a:rPr lang="zh-CN" altLang="en-US" dirty="0"/>
              <a:t>别 </a:t>
            </a:r>
            <a:r>
              <a:rPr lang="en-US" altLang="zh-CN" dirty="0"/>
              <a:t>5</a:t>
            </a:r>
            <a:endParaRPr dirty="0"/>
          </a:p>
        </p:txBody>
      </p:sp>
      <p:sp>
        <p:nvSpPr>
          <p:cNvPr id="1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98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600" b="0" i="0" u="none" strike="noStrike" cap="none" spc="0" baseline="0">
          <a:solidFill>
            <a:srgbClr val="000000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1234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1691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21488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26416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30988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35560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4013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defRPr sz="2800" b="0" i="0" u="none" strike="noStrike" cap="none" spc="0" baseline="0"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 panose="020206030504050203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010.01112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"/>
          <p:cNvSpPr txBox="1">
            <a:spLocks noGrp="1"/>
          </p:cNvSpPr>
          <p:nvPr>
            <p:ph type="title"/>
          </p:nvPr>
        </p:nvSpPr>
        <p:spPr>
          <a:xfrm>
            <a:off x="238847" y="1839264"/>
            <a:ext cx="8518525" cy="13151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2800">
                <a:solidFill>
                  <a:srgbClr val="47479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en-US" altLang="zh-CN" dirty="0">
                <a:effectLst/>
              </a:rPr>
              <a:t>EFFICIENT FULLY-OFFLINE META-REINFORCEMENT LEARNING VIA DISTANCE METRIC LEARNING AND</a:t>
            </a:r>
            <a:br>
              <a:rPr lang="en-US" altLang="zh-CN" dirty="0">
                <a:effectLst/>
              </a:rPr>
            </a:br>
            <a:r>
              <a:rPr lang="en-US" altLang="zh-CN" dirty="0">
                <a:effectLst/>
              </a:rPr>
              <a:t>BEHAVIOR REGULARIZATION</a:t>
            </a:r>
            <a:endParaRPr lang="en-US" sz="4000" dirty="0"/>
          </a:p>
        </p:txBody>
      </p:sp>
      <p:sp>
        <p:nvSpPr>
          <p:cNvPr id="107" name="文本框 2"/>
          <p:cNvSpPr txBox="1"/>
          <p:nvPr/>
        </p:nvSpPr>
        <p:spPr>
          <a:xfrm>
            <a:off x="2440709" y="3190174"/>
            <a:ext cx="3962402" cy="46037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9AB89B23-13D1-4358-B97F-7163389054B0}"/>
              </a:ext>
            </a:extLst>
          </p:cNvPr>
          <p:cNvSpPr txBox="1"/>
          <p:nvPr/>
        </p:nvSpPr>
        <p:spPr>
          <a:xfrm>
            <a:off x="121807" y="3420361"/>
            <a:ext cx="2318902" cy="95410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r>
              <a:rPr lang="it-IT" altLang="zh-CN" dirty="0"/>
              <a:t>Lanqing Li</a:t>
            </a:r>
          </a:p>
          <a:p>
            <a:r>
              <a:rPr lang="it-IT" altLang="zh-CN" dirty="0"/>
              <a:t>Tencent AI Lab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FABACCF-7B06-4A71-98A9-9BB969BBA412}"/>
              </a:ext>
            </a:extLst>
          </p:cNvPr>
          <p:cNvSpPr/>
          <p:nvPr/>
        </p:nvSpPr>
        <p:spPr>
          <a:xfrm>
            <a:off x="2600918" y="3367914"/>
            <a:ext cx="3412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Rui Yang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Tsinghua University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267E75C-ECFE-4A5D-B1BD-9166681B070E}"/>
              </a:ext>
            </a:extLst>
          </p:cNvPr>
          <p:cNvSpPr/>
          <p:nvPr/>
        </p:nvSpPr>
        <p:spPr>
          <a:xfrm>
            <a:off x="5797842" y="3367914"/>
            <a:ext cx="3412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zh-CN" sz="2800" dirty="0"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Dijun Luo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zh-CN" sz="2800" dirty="0"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Tencent AI Lab</a:t>
            </a:r>
            <a:endParaRPr lang="en-US" altLang="zh-CN" sz="2800" dirty="0"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E99D62E-835E-43C3-A052-95B156B3A537}"/>
              </a:ext>
            </a:extLst>
          </p:cNvPr>
          <p:cNvSpPr txBox="1"/>
          <p:nvPr/>
        </p:nvSpPr>
        <p:spPr>
          <a:xfrm>
            <a:off x="312737" y="448409"/>
            <a:ext cx="513337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论文来源：</a:t>
            </a:r>
            <a:r>
              <a:rPr lang="zh-CN" altLang="en-US" dirty="0">
                <a:hlinkClick r:id="rId3"/>
              </a:rPr>
              <a:t>https://arxiv.org/pdf/2010.01112.pdf</a:t>
            </a:r>
            <a:endParaRPr lang="en-US" altLang="zh-CN" dirty="0"/>
          </a:p>
          <a:p>
            <a:r>
              <a:rPr lang="en-US" altLang="zh-CN" dirty="0"/>
              <a:t>Under review in ICLR 2021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44323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408DCAC0-8142-4B04-A011-4857EFD2F75C}"/>
              </a:ext>
            </a:extLst>
          </p:cNvPr>
          <p:cNvSpPr txBox="1">
            <a:spLocks/>
          </p:cNvSpPr>
          <p:nvPr/>
        </p:nvSpPr>
        <p:spPr>
          <a:xfrm>
            <a:off x="399382" y="495062"/>
            <a:ext cx="5676298" cy="5461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zh-CN" sz="3200" kern="0" dirty="0"/>
              <a:t>Distance Metric Loss</a:t>
            </a:r>
            <a:endParaRPr lang="zh-CN" altLang="en-US" sz="32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739" y="1425470"/>
                <a:ext cx="8594522" cy="343842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45719" rIns="45719">
                <a:normAutofit/>
              </a:bodyPr>
              <a:lstStyle>
                <a:lvl1pPr marL="342900" marR="0" indent="-3429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L="790575" marR="0" indent="-333375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L="12344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L="16916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L="21488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L="26416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L="30988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L="35560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L="40132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2400" kern="0" dirty="0"/>
                  <a:t>在</a:t>
                </a:r>
                <a:r>
                  <a:rPr lang="en-US" altLang="zh-CN" sz="2400" kern="0" dirty="0"/>
                  <a:t>PEARL</a:t>
                </a:r>
                <a:r>
                  <a:rPr lang="zh-CN" altLang="en-US" sz="2400" kern="0" dirty="0"/>
                  <a:t>中会使用任务基于数据集</a:t>
                </a:r>
                <a:r>
                  <a:rPr lang="en-US" altLang="zh-CN" sz="2400" kern="0" dirty="0"/>
                  <a:t>C</a:t>
                </a:r>
                <a:r>
                  <a:rPr lang="zh-CN" altLang="en-US" sz="2400" kern="0" dirty="0"/>
                  <a:t>的嵌入向量</a:t>
                </a:r>
                <a:r>
                  <a:rPr lang="en-US" altLang="zh-CN" sz="2400" kern="0" dirty="0"/>
                  <a:t>z</a:t>
                </a:r>
                <a:r>
                  <a:rPr lang="zh-CN" altLang="en-US" sz="2400" kern="0" dirty="0"/>
                  <a:t>的分布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</m:sSub>
                    <m:d>
                      <m:dPr>
                        <m:ctrlPr>
                          <a:rPr lang="en-US" altLang="zh-CN" sz="24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zh-CN" altLang="en-US" sz="2400" i="1" kern="0">
                        <a:latin typeface="Cambria Math" panose="02040503050406030204" pitchFamily="18" charset="0"/>
                      </a:rPr>
                      <m:t>与</m:t>
                    </m:r>
                  </m:oMath>
                </a14:m>
                <a:r>
                  <a:rPr lang="zh-CN" altLang="en-US" sz="2400" kern="0" dirty="0"/>
                  <a:t>标准正态分布的</a:t>
                </a:r>
                <a:r>
                  <a:rPr lang="en-US" altLang="zh-CN" sz="2400" kern="0" dirty="0"/>
                  <a:t>KL</a:t>
                </a:r>
                <a:r>
                  <a:rPr lang="zh-CN" altLang="en-US" sz="2400" kern="0" dirty="0"/>
                  <a:t>散度来对</a:t>
                </a:r>
                <a14:m>
                  <m:oMath xmlns:m="http://schemas.openxmlformats.org/officeDocument/2006/math">
                    <m:r>
                      <a:rPr lang="zh-CN" altLang="en-US" sz="2400" i="1" kern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zh-CN" altLang="en-US" sz="2400" kern="0" dirty="0"/>
                  <a:t>加以约束。很显然当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</m:sSub>
                    <m:d>
                      <m:d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zh-CN" altLang="en-US" sz="2400" i="1" kern="0">
                        <a:latin typeface="Cambria Math" panose="02040503050406030204" pitchFamily="18" charset="0"/>
                      </a:rPr>
                      <m:t>不</m:t>
                    </m:r>
                  </m:oMath>
                </a14:m>
                <a:r>
                  <a:rPr lang="zh-CN" altLang="en-US" sz="2400" kern="0" dirty="0"/>
                  <a:t>服从标准正态分布时，这种约束是不利的。</a:t>
                </a:r>
                <a:endParaRPr lang="en-US" altLang="zh-CN" sz="2400" kern="0" dirty="0"/>
              </a:p>
              <a:p>
                <a:pPr marL="0" indent="0">
                  <a:buNone/>
                </a:pPr>
                <a:r>
                  <a:rPr lang="en-US" altLang="zh-CN" sz="2400" kern="0" dirty="0"/>
                  <a:t> </a:t>
                </a:r>
                <a:endParaRPr lang="zh-CN" altLang="en-US" kern="0" dirty="0"/>
              </a:p>
            </p:txBody>
          </p:sp>
        </mc:Choice>
        <mc:Fallback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39" y="1425470"/>
                <a:ext cx="8594522" cy="3438427"/>
              </a:xfrm>
              <a:prstGeom prst="rect">
                <a:avLst/>
              </a:prstGeom>
              <a:blipFill>
                <a:blip r:embed="rId2"/>
                <a:stretch>
                  <a:fillRect l="-1631" t="-141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39A11B1C-548A-43E1-9E05-A4B053F53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600" y="2922555"/>
            <a:ext cx="6016888" cy="308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777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408DCAC0-8142-4B04-A011-4857EFD2F75C}"/>
              </a:ext>
            </a:extLst>
          </p:cNvPr>
          <p:cNvSpPr txBox="1">
            <a:spLocks/>
          </p:cNvSpPr>
          <p:nvPr/>
        </p:nvSpPr>
        <p:spPr>
          <a:xfrm>
            <a:off x="399382" y="495062"/>
            <a:ext cx="5676298" cy="5461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zh-CN" sz="3200" kern="0" dirty="0"/>
              <a:t>Distance Metric Loss</a:t>
            </a:r>
            <a:endParaRPr lang="zh-CN" altLang="en-US" sz="32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739" y="1425470"/>
                <a:ext cx="8594522" cy="343842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45719" rIns="45719">
                <a:normAutofit/>
              </a:bodyPr>
              <a:lstStyle>
                <a:lvl1pPr marL="342900" marR="0" indent="-3429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L="790575" marR="0" indent="-333375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L="12344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L="16916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L="21488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L="26416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L="30988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L="35560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L="40132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2400" kern="0" dirty="0"/>
                  <a:t>与</a:t>
                </a:r>
                <a:r>
                  <a:rPr lang="en-US" altLang="zh-CN" sz="2400" kern="0" dirty="0"/>
                  <a:t>PEARL</a:t>
                </a:r>
                <a:r>
                  <a:rPr lang="zh-CN" altLang="en-US" sz="2400" kern="0" dirty="0"/>
                  <a:t>不同，文章将任务编码网络</a:t>
                </a:r>
                <a14:m>
                  <m:oMath xmlns:m="http://schemas.openxmlformats.org/officeDocument/2006/math">
                    <m:r>
                      <a:rPr lang="zh-CN" altLang="en-US" sz="2400" i="1" kern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zh-CN" altLang="en-US" sz="2400" kern="0" dirty="0"/>
                  <a:t>的训练与控制策略的学习分离开来。任务推理网络学到的是映射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</m:sSub>
                    <m:r>
                      <a:rPr lang="en-US" altLang="zh-CN" sz="2400" b="0" i="1" kern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CN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zh-CN" altLang="en-US" sz="2400" kern="0" dirty="0"/>
                  <a:t>。</a:t>
                </a:r>
                <a:endParaRPr lang="en-US" altLang="zh-CN" sz="2400" kern="0" dirty="0"/>
              </a:p>
              <a:p>
                <a:pPr marL="0" indent="0">
                  <a:buNone/>
                </a:pPr>
                <a:r>
                  <a:rPr lang="zh-CN" altLang="en-US" sz="2400" kern="0" dirty="0"/>
                  <a:t>由于控制策略是基于任务的向量表示</a:t>
                </a:r>
                <a:r>
                  <a:rPr lang="en-US" altLang="zh-CN" sz="2400" kern="0" dirty="0"/>
                  <a:t>z</a:t>
                </a:r>
                <a:r>
                  <a:rPr lang="zh-CN" altLang="en-US" sz="2400" kern="0" dirty="0"/>
                  <a:t>的，</a:t>
                </a:r>
                <a:r>
                  <a:rPr lang="en-US" altLang="zh-CN" sz="2400" kern="0" dirty="0"/>
                  <a:t> </a:t>
                </a:r>
                <a:r>
                  <a:rPr lang="zh-CN" altLang="en-US" sz="2400" kern="0" dirty="0"/>
                  <a:t>所以不同的任务的</a:t>
                </a:r>
                <a:r>
                  <a:rPr lang="en-US" altLang="zh-CN" sz="2400" kern="0" dirty="0"/>
                  <a:t>transition</a:t>
                </a:r>
                <a:r>
                  <a:rPr lang="zh-CN" altLang="en-US" sz="2400" kern="0" dirty="0"/>
                  <a:t>如果映射到特征空间</a:t>
                </a:r>
                <a:r>
                  <a:rPr lang="en-US" altLang="zh-CN" sz="2400" kern="0" dirty="0"/>
                  <a:t>Z</a:t>
                </a:r>
                <a:r>
                  <a:rPr lang="zh-CN" altLang="en-US" sz="2400" kern="0" dirty="0"/>
                  <a:t>后距离较近显然是不利于控制策略的稳定性的。</a:t>
                </a:r>
                <a:endParaRPr lang="zh-CN" altLang="en-US" kern="0" dirty="0"/>
              </a:p>
            </p:txBody>
          </p:sp>
        </mc:Choice>
        <mc:Fallback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39" y="1425470"/>
                <a:ext cx="8594522" cy="3438427"/>
              </a:xfrm>
              <a:prstGeom prst="rect">
                <a:avLst/>
              </a:prstGeom>
              <a:blipFill>
                <a:blip r:embed="rId2"/>
                <a:stretch>
                  <a:fillRect l="-1631" t="-1418" r="-361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1B0EE033-5ADD-4D5D-A9D8-012822B12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19" y="3432607"/>
            <a:ext cx="6925690" cy="29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102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408DCAC0-8142-4B04-A011-4857EFD2F75C}"/>
              </a:ext>
            </a:extLst>
          </p:cNvPr>
          <p:cNvSpPr txBox="1">
            <a:spLocks/>
          </p:cNvSpPr>
          <p:nvPr/>
        </p:nvSpPr>
        <p:spPr>
          <a:xfrm>
            <a:off x="399382" y="495062"/>
            <a:ext cx="5676298" cy="5461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zh-CN" sz="3200" kern="0" dirty="0"/>
              <a:t>Distance Metric Loss</a:t>
            </a:r>
            <a:endParaRPr lang="zh-CN" altLang="en-US" sz="32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739" y="1425470"/>
                <a:ext cx="8594522" cy="453198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45719" rIns="45719">
                <a:normAutofit/>
              </a:bodyPr>
              <a:lstStyle>
                <a:lvl1pPr marL="342900" marR="0" indent="-3429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L="790575" marR="0" indent="-333375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L="12344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L="16916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L="21488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L="26416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L="30988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L="35560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L="40132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2400" kern="0" dirty="0"/>
                  <a:t>所以一个很自然的想法是使得映射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</m:sSub>
                    <m:r>
                      <a:rPr lang="en-US" altLang="zh-CN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kern="0" dirty="0"/>
                  <a:t>可以让相同任务的</a:t>
                </a:r>
                <a:r>
                  <a:rPr lang="en-US" altLang="zh-CN" sz="2400" kern="0" dirty="0"/>
                  <a:t>transition</a:t>
                </a:r>
                <a:r>
                  <a:rPr lang="zh-CN" altLang="en-US" sz="2400" kern="0" dirty="0"/>
                  <a:t>映射到特征空间</a:t>
                </a:r>
                <a:r>
                  <a:rPr lang="en-US" altLang="zh-CN" sz="2400" kern="0" dirty="0"/>
                  <a:t>Z</a:t>
                </a:r>
                <a:r>
                  <a:rPr lang="zh-CN" altLang="en-US" sz="2400" kern="0" dirty="0"/>
                  <a:t>后距离尽量接近，让不同任务的</a:t>
                </a:r>
                <a:r>
                  <a:rPr lang="en-US" altLang="zh-CN" sz="2400" kern="0" dirty="0"/>
                  <a:t>transition</a:t>
                </a:r>
                <a:r>
                  <a:rPr lang="zh-CN" altLang="en-US" sz="2400" kern="0" dirty="0"/>
                  <a:t>映射到特征空间</a:t>
                </a:r>
                <a:r>
                  <a:rPr lang="en-US" altLang="zh-CN" sz="2400" kern="0" dirty="0"/>
                  <a:t>Z</a:t>
                </a:r>
                <a:r>
                  <a:rPr lang="zh-CN" altLang="en-US" sz="2400" kern="0" dirty="0"/>
                  <a:t>后距离尽可能远。</a:t>
                </a:r>
                <a:endParaRPr lang="en-US" altLang="zh-CN" sz="2400" kern="0" dirty="0"/>
              </a:p>
              <a:p>
                <a:pPr marL="0" indent="0">
                  <a:buNone/>
                </a:pPr>
                <a:endParaRPr lang="en-US" altLang="zh-CN" sz="2400" kern="0" dirty="0"/>
              </a:p>
              <a:p>
                <a:pPr marL="0" indent="0">
                  <a:buNone/>
                </a:pPr>
                <a:r>
                  <a:rPr lang="zh-CN" altLang="en-US" sz="2400" kern="0" dirty="0"/>
                  <a:t>对于</a:t>
                </a:r>
                <a:r>
                  <a:rPr lang="en-US" altLang="zh-CN" sz="2400" kern="0" dirty="0"/>
                  <a:t>transition</a:t>
                </a:r>
                <a:r>
                  <a:rPr lang="zh-CN" altLang="en-US" sz="2400" kern="0" dirty="0"/>
                  <a:t>的集合，若使用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kern="0" dirty="0"/>
                  <a:t>表示其中的</a:t>
                </a:r>
                <a:r>
                  <a:rPr lang="en-US" altLang="zh-CN" sz="2400" kern="0" dirty="0"/>
                  <a:t>transition</a:t>
                </a:r>
                <a:r>
                  <a:rPr lang="zh-CN" altLang="en-US" sz="2400" kern="0" dirty="0"/>
                  <a:t>，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kern="0" dirty="0"/>
                  <a:t>表示其所属的</a:t>
                </a:r>
                <a:r>
                  <a:rPr lang="en-US" altLang="zh-CN" sz="2400" kern="0" dirty="0"/>
                  <a:t>MDP</a:t>
                </a:r>
                <a:r>
                  <a:rPr lang="zh-CN" altLang="en-US" sz="2400" kern="0" dirty="0"/>
                  <a:t>任务，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表示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kern="0" dirty="0"/>
                  <a:t>经过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</m:sSub>
                  </m:oMath>
                </a14:m>
                <a:r>
                  <a:rPr lang="zh-CN" altLang="en-US" sz="2400" kern="0" dirty="0"/>
                  <a:t>映射得到的空间</a:t>
                </a:r>
                <a:r>
                  <a:rPr lang="en-US" altLang="zh-CN" sz="2400" kern="0" dirty="0"/>
                  <a:t>Z</a:t>
                </a:r>
                <a:r>
                  <a:rPr lang="zh-CN" altLang="en-US" sz="2400" kern="0" dirty="0"/>
                  <a:t>中的向量表示，</a:t>
                </a:r>
                <a:r>
                  <a:rPr lang="en-US" altLang="zh-CN" sz="2400" kern="0" dirty="0"/>
                  <a:t>m</a:t>
                </a:r>
                <a:r>
                  <a:rPr lang="zh-CN" altLang="en-US" sz="2400" kern="0" dirty="0"/>
                  <a:t>为一个超参，则使用的</a:t>
                </a:r>
                <a:r>
                  <a:rPr lang="en-US" altLang="zh-CN" sz="2400" kern="0" dirty="0"/>
                  <a:t>contrastive loss</a:t>
                </a:r>
                <a:r>
                  <a:rPr lang="zh-CN" altLang="en-US" sz="2400" kern="0" dirty="0"/>
                  <a:t>如下：</a:t>
                </a:r>
                <a:endParaRPr lang="en-US" altLang="zh-CN" sz="2400" kern="0" dirty="0"/>
              </a:p>
              <a:p>
                <a:pPr marL="0" indent="0">
                  <a:buNone/>
                </a:pPr>
                <a:endParaRPr lang="en-US" altLang="zh-CN" sz="2400" kern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kern="0" smtClean="0">
                          <a:latin typeface="Cambria Math" panose="02040503050406030204" pitchFamily="18" charset="0"/>
                        </a:rPr>
                        <m:t>𝐿</m:t>
                      </m:r>
                      <m:sPre>
                        <m:sPrePr>
                          <m:ctrlP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000" b="0" i="1" kern="0" smtClean="0">
                              <a:latin typeface="Cambria Math" panose="02040503050406030204" pitchFamily="18" charset="0"/>
                            </a:rPr>
                            <m:t>𝑐𝑜𝑛𝑡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sPre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Pre>
                        <m:sPre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sPre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000" kern="0" dirty="0"/>
              </a:p>
            </p:txBody>
          </p:sp>
        </mc:Choice>
        <mc:Fallback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39" y="1425470"/>
                <a:ext cx="8594522" cy="4531985"/>
              </a:xfrm>
              <a:prstGeom prst="rect">
                <a:avLst/>
              </a:prstGeom>
              <a:blipFill>
                <a:blip r:embed="rId2"/>
                <a:stretch>
                  <a:fillRect l="-1631" t="-1077" r="-134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5749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408DCAC0-8142-4B04-A011-4857EFD2F75C}"/>
              </a:ext>
            </a:extLst>
          </p:cNvPr>
          <p:cNvSpPr txBox="1">
            <a:spLocks/>
          </p:cNvSpPr>
          <p:nvPr/>
        </p:nvSpPr>
        <p:spPr>
          <a:xfrm>
            <a:off x="399382" y="495062"/>
            <a:ext cx="5676298" cy="5461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zh-CN" sz="3200" kern="0" dirty="0"/>
              <a:t>Distance Metric Loss</a:t>
            </a:r>
            <a:endParaRPr lang="zh-CN" altLang="en-US" sz="3200" kern="0" dirty="0"/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EB7FA776-9629-4A01-A1F3-8D625BF172BD}"/>
              </a:ext>
            </a:extLst>
          </p:cNvPr>
          <p:cNvSpPr txBox="1">
            <a:spLocks/>
          </p:cNvSpPr>
          <p:nvPr/>
        </p:nvSpPr>
        <p:spPr>
          <a:xfrm>
            <a:off x="274739" y="1425470"/>
            <a:ext cx="8594522" cy="453198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2344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916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1488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>
              <a:buNone/>
            </a:pPr>
            <a:r>
              <a:rPr lang="zh-CN" altLang="en-US" sz="2400" kern="0" dirty="0"/>
              <a:t>此外，文章提出了</a:t>
            </a:r>
            <a:r>
              <a:rPr lang="en-US" altLang="zh-CN" sz="2400" kern="0" dirty="0"/>
              <a:t>contrastive loss</a:t>
            </a:r>
            <a:r>
              <a:rPr lang="zh-CN" altLang="en-US" sz="2400" kern="0" dirty="0"/>
              <a:t>的几种变式：</a:t>
            </a:r>
            <a:endParaRPr lang="en-US" altLang="zh-CN" sz="2400" kern="0" dirty="0"/>
          </a:p>
          <a:p>
            <a:pPr marL="0" indent="0">
              <a:buNone/>
            </a:pPr>
            <a:endParaRPr lang="en-US" altLang="zh-CN" sz="24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B07EC79-5DF7-4308-A9BA-B8C17A1B6498}"/>
                  </a:ext>
                </a:extLst>
              </p:cNvPr>
              <p:cNvSpPr txBox="1"/>
              <p:nvPr/>
            </p:nvSpPr>
            <p:spPr>
              <a:xfrm>
                <a:off x="637309" y="2309783"/>
                <a:ext cx="8128000" cy="4810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kern="0" smtClean="0">
                          <a:latin typeface="Cambria Math" panose="02040503050406030204" pitchFamily="18" charset="0"/>
                        </a:rPr>
                        <m:t>𝐿</m:t>
                      </m:r>
                      <m:sPre>
                        <m:sPrePr>
                          <m:ctrlPr>
                            <a:rPr lang="en-US" altLang="zh-CN" sz="1800" b="0" i="1" kern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n-US" altLang="zh-CN" i="1" kern="0">
                              <a:latin typeface="Cambria Math" panose="02040503050406030204" pitchFamily="18" charset="0"/>
                            </a:rPr>
                            <m:t>liner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sPre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Pre>
                        <m:sPre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sPre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zh-CN" altLang="en-US" sz="1800" kern="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B07EC79-5DF7-4308-A9BA-B8C17A1B6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9" y="2309783"/>
                <a:ext cx="8128000" cy="481094"/>
              </a:xfrm>
              <a:prstGeom prst="rect">
                <a:avLst/>
              </a:prstGeom>
              <a:blipFill>
                <a:blip r:embed="rId2"/>
                <a:stretch>
                  <a:fillRect b="-253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2698ED7-C148-49B3-987E-2341EBE7F2A3}"/>
                  </a:ext>
                </a:extLst>
              </p:cNvPr>
              <p:cNvSpPr txBox="1"/>
              <p:nvPr/>
            </p:nvSpPr>
            <p:spPr>
              <a:xfrm>
                <a:off x="274739" y="3642234"/>
                <a:ext cx="8128000" cy="7319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kern="0" smtClean="0">
                          <a:latin typeface="Cambria Math" panose="02040503050406030204" pitchFamily="18" charset="0"/>
                        </a:rPr>
                        <m:t>𝐿</m:t>
                      </m:r>
                      <m:sPre>
                        <m:sPrePr>
                          <m:ctrlPr>
                            <a:rPr lang="en-US" altLang="zh-CN" sz="1800" b="0" i="1" kern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n-US" altLang="zh-CN" i="1" kern="0">
                              <a:latin typeface="Cambria Math" panose="02040503050406030204" pitchFamily="18" charset="0"/>
                            </a:rPr>
                            <m:t>dml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sPre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Pre>
                        <m:sPre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sPre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Pre>
                            <m:sPre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sPr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zh-CN" altLang="en-US" sz="1800" kern="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2698ED7-C148-49B3-987E-2341EBE7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39" y="3642234"/>
                <a:ext cx="8128000" cy="731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EDC2EA1-7F6D-4ECF-83CF-87B33B1849FA}"/>
                  </a:ext>
                </a:extLst>
              </p:cNvPr>
              <p:cNvSpPr txBox="1"/>
              <p:nvPr/>
            </p:nvSpPr>
            <p:spPr>
              <a:xfrm>
                <a:off x="646545" y="4904509"/>
                <a:ext cx="7158181" cy="6108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zh-CN" alt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对于</a:t>
                </a: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latin typeface="Cambria Math" panose="02040503050406030204" pitchFamily="18" charset="0"/>
                      </a:rPr>
                      <m:t>𝐿</m:t>
                    </m:r>
                    <m:sPre>
                      <m:sPrePr>
                        <m:ctrlP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n-US" altLang="zh-CN" sz="2400" i="1" kern="0">
                            <a:latin typeface="Cambria Math" panose="02040503050406030204" pitchFamily="18" charset="0"/>
                          </a:rPr>
                          <m:t>dml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sPre>
                  </m:oMath>
                </a14:m>
                <a:r>
                  <a:rPr lang="zh-CN" alt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，文章验证了</a:t>
                </a:r>
                <a:r>
                  <a:rPr lang="en-US" altLang="zh-CN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n = 1</a:t>
                </a:r>
                <a:r>
                  <a:rPr lang="zh-CN" alt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或</a:t>
                </a:r>
                <a:r>
                  <a:rPr lang="en-US" altLang="zh-CN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2</a:t>
                </a:r>
                <a:r>
                  <a:rPr lang="zh-CN" alt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时的情况。</a:t>
                </a: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EDC2EA1-7F6D-4ECF-83CF-87B33B184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5" y="4904509"/>
                <a:ext cx="7158181" cy="610806"/>
              </a:xfrm>
              <a:prstGeom prst="rect">
                <a:avLst/>
              </a:prstGeom>
              <a:blipFill>
                <a:blip r:embed="rId4"/>
                <a:stretch>
                  <a:fillRect l="-1959" r="-85" b="-9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2427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408DCAC0-8142-4B04-A011-4857EFD2F75C}"/>
              </a:ext>
            </a:extLst>
          </p:cNvPr>
          <p:cNvSpPr txBox="1">
            <a:spLocks/>
          </p:cNvSpPr>
          <p:nvPr/>
        </p:nvSpPr>
        <p:spPr>
          <a:xfrm>
            <a:off x="399382" y="495062"/>
            <a:ext cx="5676298" cy="5461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zh-CN" sz="3200" kern="0" dirty="0"/>
              <a:t>Distance Metric Loss</a:t>
            </a:r>
            <a:endParaRPr lang="zh-CN" altLang="en-US" sz="3200" kern="0" dirty="0"/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EB7FA776-9629-4A01-A1F3-8D625BF172BD}"/>
              </a:ext>
            </a:extLst>
          </p:cNvPr>
          <p:cNvSpPr txBox="1">
            <a:spLocks/>
          </p:cNvSpPr>
          <p:nvPr/>
        </p:nvSpPr>
        <p:spPr>
          <a:xfrm>
            <a:off x="274739" y="1425470"/>
            <a:ext cx="8594522" cy="453198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2344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916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1488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>
              <a:buNone/>
            </a:pPr>
            <a:r>
              <a:rPr lang="zh-CN" altLang="en-US" sz="2000" kern="0" dirty="0"/>
              <a:t>分别使用这几种损失函数，学习任务推理模型，输出一个</a:t>
            </a:r>
            <a:r>
              <a:rPr lang="en-US" altLang="zh-CN" sz="2000" kern="0" dirty="0"/>
              <a:t>5</a:t>
            </a:r>
            <a:r>
              <a:rPr lang="zh-CN" altLang="en-US" sz="2000" kern="0" dirty="0"/>
              <a:t>维向量表示任务，测试时随机取二十个任务的</a:t>
            </a:r>
            <a:r>
              <a:rPr lang="en-US" altLang="zh-CN" sz="2000" kern="0" dirty="0"/>
              <a:t>transition</a:t>
            </a:r>
            <a:r>
              <a:rPr lang="zh-CN" altLang="en-US" sz="2000" kern="0" dirty="0"/>
              <a:t>，使用任务推理模型得到相应的向量表示，并通过</a:t>
            </a:r>
            <a:r>
              <a:rPr lang="en-US" altLang="zh-CN" sz="2000" kern="0" dirty="0"/>
              <a:t>PCA</a:t>
            </a:r>
            <a:r>
              <a:rPr lang="zh-CN" altLang="en-US" sz="2000" kern="0" dirty="0"/>
              <a:t>将五维表示降至二维，使用不同的颜色表示不同的任务，绘制出这些任务在二维空间上的分布图：</a:t>
            </a:r>
            <a:endParaRPr lang="en-US" altLang="zh-CN" sz="2000" kern="0" dirty="0"/>
          </a:p>
          <a:p>
            <a:pPr marL="0" indent="0">
              <a:buNone/>
            </a:pPr>
            <a:endParaRPr lang="en-US" altLang="zh-CN" sz="2400" kern="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BD9A9F7-989D-4DDA-BA26-CB2087A35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35" y="2841963"/>
            <a:ext cx="5015346" cy="34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7802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408DCAC0-8142-4B04-A011-4857EFD2F75C}"/>
              </a:ext>
            </a:extLst>
          </p:cNvPr>
          <p:cNvSpPr txBox="1">
            <a:spLocks/>
          </p:cNvSpPr>
          <p:nvPr/>
        </p:nvSpPr>
        <p:spPr>
          <a:xfrm>
            <a:off x="399382" y="495062"/>
            <a:ext cx="5676298" cy="5461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zh-CN" sz="3200" kern="0" dirty="0"/>
              <a:t>Experiment</a:t>
            </a:r>
            <a:endParaRPr lang="zh-CN" altLang="en-US" sz="3200" kern="0" dirty="0"/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EB7FA776-9629-4A01-A1F3-8D625BF172BD}"/>
              </a:ext>
            </a:extLst>
          </p:cNvPr>
          <p:cNvSpPr txBox="1">
            <a:spLocks/>
          </p:cNvSpPr>
          <p:nvPr/>
        </p:nvSpPr>
        <p:spPr>
          <a:xfrm>
            <a:off x="274739" y="1425470"/>
            <a:ext cx="8594522" cy="453198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2344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916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1488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>
              <a:buNone/>
            </a:pPr>
            <a:r>
              <a:rPr lang="zh-CN" altLang="en-US" sz="2000" kern="0" dirty="0"/>
              <a:t>同样的，采用不同的</a:t>
            </a:r>
            <a:r>
              <a:rPr lang="en-US" altLang="zh-CN" sz="2000" kern="0" dirty="0"/>
              <a:t>Loss</a:t>
            </a:r>
            <a:r>
              <a:rPr lang="zh-CN" altLang="en-US" sz="2000" kern="0" dirty="0"/>
              <a:t>对整体算法的影响如下图：</a:t>
            </a:r>
            <a:endParaRPr lang="en-US" altLang="zh-CN" sz="2000" kern="0" dirty="0"/>
          </a:p>
          <a:p>
            <a:pPr marL="0" indent="0">
              <a:buNone/>
            </a:pPr>
            <a:endParaRPr lang="en-US" altLang="zh-CN" sz="2400" kern="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83D154-91A3-472A-84F3-628F27D5D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058" y="2036908"/>
            <a:ext cx="5911851" cy="406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9632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408DCAC0-8142-4B04-A011-4857EFD2F75C}"/>
              </a:ext>
            </a:extLst>
          </p:cNvPr>
          <p:cNvSpPr txBox="1">
            <a:spLocks/>
          </p:cNvSpPr>
          <p:nvPr/>
        </p:nvSpPr>
        <p:spPr>
          <a:xfrm>
            <a:off x="399382" y="495062"/>
            <a:ext cx="5676298" cy="5461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zh-CN" sz="3200" kern="0" dirty="0"/>
              <a:t>Experiment</a:t>
            </a:r>
            <a:endParaRPr lang="zh-CN" altLang="en-US" sz="3200" kern="0" dirty="0"/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EB7FA776-9629-4A01-A1F3-8D625BF172BD}"/>
              </a:ext>
            </a:extLst>
          </p:cNvPr>
          <p:cNvSpPr txBox="1">
            <a:spLocks/>
          </p:cNvSpPr>
          <p:nvPr/>
        </p:nvSpPr>
        <p:spPr>
          <a:xfrm>
            <a:off x="274739" y="1425470"/>
            <a:ext cx="8594522" cy="453198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2344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916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1488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>
              <a:buNone/>
            </a:pPr>
            <a:r>
              <a:rPr lang="zh-CN" altLang="en-US" sz="2000" kern="0" dirty="0"/>
              <a:t>在四个</a:t>
            </a:r>
            <a:r>
              <a:rPr lang="en-US" altLang="zh-CN" sz="2000" kern="0" dirty="0"/>
              <a:t>meta-environments</a:t>
            </a:r>
            <a:r>
              <a:rPr lang="zh-CN" altLang="en-US" sz="2000" kern="0" dirty="0"/>
              <a:t>中与其它算法的对比：</a:t>
            </a:r>
            <a:endParaRPr lang="en-US" altLang="zh-CN" sz="2000" kern="0" dirty="0"/>
          </a:p>
          <a:p>
            <a:pPr marL="0" indent="0">
              <a:buNone/>
            </a:pPr>
            <a:endParaRPr lang="en-US" altLang="zh-CN" sz="2400" kern="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19D85EA-20F6-443E-B110-47CCCD365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9782"/>
            <a:ext cx="9144000" cy="32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8594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408DCAC0-8142-4B04-A011-4857EFD2F75C}"/>
              </a:ext>
            </a:extLst>
          </p:cNvPr>
          <p:cNvSpPr txBox="1">
            <a:spLocks/>
          </p:cNvSpPr>
          <p:nvPr/>
        </p:nvSpPr>
        <p:spPr>
          <a:xfrm>
            <a:off x="3380510" y="2603887"/>
            <a:ext cx="2373745" cy="16502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zh-CN" sz="4400" kern="0" dirty="0"/>
              <a:t>Thanks</a:t>
            </a:r>
            <a:endParaRPr lang="zh-CN" altLang="en-US" sz="4400" kern="0" dirty="0"/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EB7FA776-9629-4A01-A1F3-8D625BF172BD}"/>
              </a:ext>
            </a:extLst>
          </p:cNvPr>
          <p:cNvSpPr txBox="1">
            <a:spLocks/>
          </p:cNvSpPr>
          <p:nvPr/>
        </p:nvSpPr>
        <p:spPr>
          <a:xfrm>
            <a:off x="274739" y="1425470"/>
            <a:ext cx="8594522" cy="453198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2344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916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1488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>
              <a:buNone/>
            </a:pPr>
            <a:endParaRPr lang="en-US" altLang="zh-CN" sz="2400" kern="0" dirty="0"/>
          </a:p>
        </p:txBody>
      </p:sp>
    </p:spTree>
    <p:extLst>
      <p:ext uri="{BB962C8B-B14F-4D97-AF65-F5344CB8AC3E}">
        <p14:creationId xmlns:p14="http://schemas.microsoft.com/office/powerpoint/2010/main" val="14867157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8694A1-DA63-4158-A7BB-C039FFA00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295400"/>
            <a:ext cx="8385175" cy="50403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altLang="zh-CN" sz="2400" dirty="0"/>
          </a:p>
          <a:p>
            <a:pPr marL="0" indent="0" algn="l">
              <a:buNone/>
            </a:pPr>
            <a:r>
              <a:rPr lang="en-US" altLang="zh-CN" sz="2400" dirty="0"/>
              <a:t>Offline(batch) RL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marL="0" indent="0" algn="l"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完全不与环境交互，从给定的</a:t>
            </a:r>
            <a:r>
              <a:rPr lang="en-US" altLang="zh-CN" sz="2400" dirty="0"/>
              <a:t>transition</a:t>
            </a:r>
            <a:r>
              <a:rPr lang="zh-CN" altLang="en-US" sz="2400" dirty="0"/>
              <a:t>数据集训练</a:t>
            </a:r>
            <a:r>
              <a:rPr lang="en-US" altLang="zh-CN" sz="2400" dirty="0"/>
              <a:t>agent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marL="0" indent="0" algn="l">
              <a:buNone/>
            </a:pPr>
            <a:endParaRPr lang="en-US" altLang="zh-CN" sz="2400" dirty="0"/>
          </a:p>
          <a:p>
            <a:pPr marL="0" indent="0" algn="l">
              <a:buNone/>
            </a:pPr>
            <a:endParaRPr lang="en-US" altLang="zh-CN" sz="2400" dirty="0"/>
          </a:p>
          <a:p>
            <a:pPr marL="0" indent="0" algn="l">
              <a:buNone/>
            </a:pPr>
            <a:r>
              <a:rPr lang="en-US" altLang="zh-CN" sz="2400" dirty="0"/>
              <a:t>Offline Meta-Reinforcement Learning(OMRL)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marL="0" indent="0" algn="l"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在不可与环境交互的条件下，仅仅基于给定的数据集，完成元强化学习的训练过程，得到一个可以快速适应新任务的</a:t>
            </a:r>
            <a:r>
              <a:rPr lang="en-US" altLang="zh-CN" sz="2400" dirty="0"/>
              <a:t>agent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5982019-9A20-41A2-B7F4-04C9D1471FEC}"/>
              </a:ext>
            </a:extLst>
          </p:cNvPr>
          <p:cNvSpPr txBox="1">
            <a:spLocks/>
          </p:cNvSpPr>
          <p:nvPr/>
        </p:nvSpPr>
        <p:spPr>
          <a:xfrm>
            <a:off x="409542" y="485774"/>
            <a:ext cx="5351178" cy="5461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zh-CN" altLang="en-US" sz="3200" kern="0" dirty="0"/>
              <a:t>环境设定</a:t>
            </a:r>
            <a:r>
              <a:rPr lang="en-US" altLang="zh-CN" sz="3200" kern="0" dirty="0"/>
              <a:t>-OMRL</a:t>
            </a:r>
            <a:endParaRPr lang="zh-CN" alt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2280744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408DCAC0-8142-4B04-A011-4857EFD2F75C}"/>
              </a:ext>
            </a:extLst>
          </p:cNvPr>
          <p:cNvSpPr txBox="1">
            <a:spLocks/>
          </p:cNvSpPr>
          <p:nvPr/>
        </p:nvSpPr>
        <p:spPr>
          <a:xfrm>
            <a:off x="399382" y="495062"/>
            <a:ext cx="5676298" cy="5461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zh-CN" altLang="en-US" sz="3200" kern="0" dirty="0"/>
              <a:t>两个问题</a:t>
            </a:r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EB7FA776-9629-4A01-A1F3-8D625BF172BD}"/>
              </a:ext>
            </a:extLst>
          </p:cNvPr>
          <p:cNvSpPr txBox="1">
            <a:spLocks/>
          </p:cNvSpPr>
          <p:nvPr/>
        </p:nvSpPr>
        <p:spPr>
          <a:xfrm>
            <a:off x="234518" y="1883344"/>
            <a:ext cx="8594522" cy="343842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2344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916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1488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>
              <a:buNone/>
            </a:pPr>
            <a:r>
              <a:rPr lang="zh-CN" altLang="en-US" sz="2400" kern="0" dirty="0"/>
              <a:t>在</a:t>
            </a:r>
            <a:r>
              <a:rPr lang="en-US" altLang="zh-CN" sz="2400" kern="0" dirty="0"/>
              <a:t>OMRL</a:t>
            </a:r>
            <a:r>
              <a:rPr lang="zh-CN" altLang="en-US" sz="2400" kern="0" dirty="0"/>
              <a:t>环境的训练中会遇到两个需要解决的问题：</a:t>
            </a:r>
            <a:endParaRPr lang="en-US" altLang="zh-CN" sz="2400" kern="0" dirty="0"/>
          </a:p>
          <a:p>
            <a:endParaRPr lang="en-US" altLang="zh-CN" sz="2400" kern="0" dirty="0"/>
          </a:p>
          <a:p>
            <a:pPr marL="457200" indent="-457200">
              <a:buFontTx/>
              <a:buAutoNum type="arabicPeriod"/>
            </a:pPr>
            <a:r>
              <a:rPr lang="en-US" altLang="zh-CN" sz="2400" kern="0" dirty="0"/>
              <a:t>Offline RL</a:t>
            </a:r>
            <a:r>
              <a:rPr lang="zh-CN" altLang="en-US" sz="2400" kern="0" dirty="0"/>
              <a:t>的故有问题：训练时当前策略和收集</a:t>
            </a:r>
            <a:r>
              <a:rPr lang="en-US" altLang="zh-CN" sz="2400" kern="0" dirty="0"/>
              <a:t>Offline Data</a:t>
            </a:r>
            <a:r>
              <a:rPr lang="zh-CN" altLang="en-US" sz="2400" kern="0" dirty="0"/>
              <a:t>的</a:t>
            </a:r>
            <a:r>
              <a:rPr lang="en-US" altLang="zh-CN" sz="2400" kern="0" dirty="0"/>
              <a:t>behavior policy</a:t>
            </a:r>
            <a:r>
              <a:rPr lang="zh-CN" altLang="en-US" sz="2400" kern="0" dirty="0"/>
              <a:t>不匹配问题。这会导致采取与</a:t>
            </a:r>
            <a:r>
              <a:rPr lang="en-US" altLang="zh-CN" sz="2400" kern="0" dirty="0"/>
              <a:t>behavior policy</a:t>
            </a:r>
            <a:r>
              <a:rPr lang="zh-CN" altLang="en-US" sz="2400" kern="0" dirty="0"/>
              <a:t>不相同的动作时，</a:t>
            </a:r>
            <a:r>
              <a:rPr lang="en-US" altLang="zh-CN" sz="2400" kern="0" dirty="0"/>
              <a:t>agent</a:t>
            </a:r>
            <a:r>
              <a:rPr lang="zh-CN" altLang="en-US" sz="2400" kern="0" dirty="0"/>
              <a:t>可能没有任何可利用的奖励信息。</a:t>
            </a:r>
            <a:endParaRPr lang="en-US" altLang="zh-CN" sz="2400" kern="0" dirty="0"/>
          </a:p>
          <a:p>
            <a:pPr marL="457200" indent="-457200">
              <a:buFontTx/>
              <a:buAutoNum type="arabicPeriod"/>
            </a:pPr>
            <a:r>
              <a:rPr lang="zh-CN" altLang="en-US" sz="2400" kern="0" dirty="0"/>
              <a:t>如何设计元强化学习算法？</a:t>
            </a:r>
            <a:endParaRPr lang="en-US" altLang="zh-CN" sz="2400" kern="0" dirty="0"/>
          </a:p>
          <a:p>
            <a:endParaRPr lang="en-US" altLang="zh-CN" kern="0" dirty="0"/>
          </a:p>
          <a:p>
            <a:endParaRPr lang="en-US" altLang="zh-CN" kern="0" dirty="0"/>
          </a:p>
          <a:p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4960238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408DCAC0-8142-4B04-A011-4857EFD2F75C}"/>
              </a:ext>
            </a:extLst>
          </p:cNvPr>
          <p:cNvSpPr txBox="1">
            <a:spLocks/>
          </p:cNvSpPr>
          <p:nvPr/>
        </p:nvSpPr>
        <p:spPr>
          <a:xfrm>
            <a:off x="399382" y="495062"/>
            <a:ext cx="5676298" cy="5461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zh-CN" altLang="en-US" sz="3200" kern="0" dirty="0"/>
              <a:t>参考</a:t>
            </a:r>
            <a:r>
              <a:rPr lang="en-US" altLang="zh-CN" sz="3200" kern="0" dirty="0"/>
              <a:t>PEARL</a:t>
            </a:r>
            <a:endParaRPr lang="zh-CN" altLang="en-US" sz="32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172" y="1417951"/>
                <a:ext cx="8142863" cy="211957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45719" rIns="45719">
                <a:normAutofit fontScale="85000" lnSpcReduction="10000"/>
              </a:bodyPr>
              <a:lstStyle>
                <a:lvl1pPr marL="342900" marR="0" indent="-3429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L="790575" marR="0" indent="-333375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L="12344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L="16916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L="21488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L="26416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L="30988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L="35560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L="40132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2400" kern="0" dirty="0"/>
                  <a:t>提出</a:t>
                </a:r>
                <a:r>
                  <a:rPr lang="en-US" altLang="zh-CN" sz="2400" kern="0" dirty="0"/>
                  <a:t>Fully-Offline Context-based Actor-critic meta-RL</a:t>
                </a:r>
                <a:r>
                  <a:rPr lang="zh-CN" altLang="en-US" sz="2400" kern="0" dirty="0"/>
                  <a:t>（</a:t>
                </a:r>
                <a:r>
                  <a:rPr lang="en-US" altLang="zh-CN" sz="2400" kern="0" dirty="0"/>
                  <a:t>FOCAL</a:t>
                </a:r>
                <a:r>
                  <a:rPr lang="zh-CN" altLang="en-US" sz="2400" kern="0" dirty="0"/>
                  <a:t>）算法。</a:t>
                </a:r>
                <a:endParaRPr lang="en-US" altLang="zh-CN" sz="2400" kern="0" dirty="0"/>
              </a:p>
              <a:p>
                <a:pPr marL="0" indent="0">
                  <a:buNone/>
                </a:pPr>
                <a:r>
                  <a:rPr lang="zh-CN" altLang="en-US" sz="2400" kern="0" dirty="0"/>
                  <a:t>不同点：</a:t>
                </a:r>
                <a:endParaRPr lang="en-US" altLang="zh-CN" sz="2400" kern="0" dirty="0"/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zh-CN" altLang="en-US" sz="2400" kern="0" dirty="0"/>
                  <a:t>由于是</a:t>
                </a:r>
                <a:r>
                  <a:rPr lang="en-US" altLang="zh-CN" sz="2400" kern="0" dirty="0"/>
                  <a:t>offline</a:t>
                </a:r>
                <a:r>
                  <a:rPr lang="zh-CN" altLang="en-US" sz="2400" kern="0" dirty="0"/>
                  <a:t>的环境，使用</a:t>
                </a:r>
                <a:r>
                  <a:rPr lang="en-US" altLang="zh-CN" sz="2400" kern="0" dirty="0"/>
                  <a:t>offline RL</a:t>
                </a:r>
                <a:r>
                  <a:rPr lang="zh-CN" altLang="en-US" sz="2400" kern="0" dirty="0"/>
                  <a:t>的方法学习</a:t>
                </a:r>
                <a:r>
                  <a:rPr lang="en-US" altLang="zh-CN" sz="2400" kern="0" dirty="0"/>
                  <a:t>Q</a:t>
                </a:r>
                <a:r>
                  <a:rPr lang="zh-CN" altLang="en-US" sz="2400" kern="0" dirty="0"/>
                  <a:t>函数和策略</a:t>
                </a:r>
                <a14:m>
                  <m:oMath xmlns:m="http://schemas.openxmlformats.org/officeDocument/2006/math">
                    <m:r>
                      <a:rPr lang="zh-CN" altLang="en-US" sz="2400" i="1" kern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2400" kern="0" dirty="0"/>
                  <a:t>。</a:t>
                </a:r>
                <a:endParaRPr lang="en-US" altLang="zh-CN" sz="2400" kern="0" dirty="0"/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zh-CN" altLang="en-US" sz="2400" kern="0" dirty="0"/>
                  <a:t>改进任务编码模型</a:t>
                </a:r>
                <a14:m>
                  <m:oMath xmlns:m="http://schemas.openxmlformats.org/officeDocument/2006/math">
                    <m:r>
                      <a:rPr lang="zh-CN" altLang="en-US" sz="2400" i="1" kern="0" smtClean="0">
                        <a:latin typeface="Cambria Math" panose="02040503050406030204" pitchFamily="18" charset="0"/>
                      </a:rPr>
                      <m:t>∅</m:t>
                    </m:r>
                    <m:r>
                      <a:rPr lang="zh-CN" altLang="en-US" sz="2400" i="1" kern="0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sz="2400" kern="0" dirty="0"/>
                  <a:t>学习，使得到的向量表示更加鲁棒。</a:t>
                </a:r>
                <a:endParaRPr lang="en-US" altLang="zh-CN" sz="2400" kern="0" dirty="0"/>
              </a:p>
              <a:p>
                <a:pPr marL="0" indent="0">
                  <a:buNone/>
                </a:pPr>
                <a:endParaRPr lang="en-US" altLang="zh-CN" sz="2400" kern="0" dirty="0"/>
              </a:p>
              <a:p>
                <a:endParaRPr lang="zh-CN" altLang="en-US" kern="0" dirty="0"/>
              </a:p>
            </p:txBody>
          </p:sp>
        </mc:Choice>
        <mc:Fallback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72" y="1417951"/>
                <a:ext cx="8142863" cy="2119576"/>
              </a:xfrm>
              <a:prstGeom prst="rect">
                <a:avLst/>
              </a:prstGeom>
              <a:blipFill>
                <a:blip r:embed="rId2"/>
                <a:stretch>
                  <a:fillRect l="-1347" t="-3170" r="-112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D70C3686-AE2E-4577-8B79-29861B0AB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53" y="3195797"/>
            <a:ext cx="5988901" cy="30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670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408DCAC0-8142-4B04-A011-4857EFD2F75C}"/>
              </a:ext>
            </a:extLst>
          </p:cNvPr>
          <p:cNvSpPr txBox="1">
            <a:spLocks/>
          </p:cNvSpPr>
          <p:nvPr/>
        </p:nvSpPr>
        <p:spPr>
          <a:xfrm>
            <a:off x="399382" y="495062"/>
            <a:ext cx="5676298" cy="5461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zh-CN" sz="3200" kern="0" dirty="0"/>
              <a:t>Behavior Regularization</a:t>
            </a:r>
            <a:endParaRPr lang="zh-CN" altLang="en-US" sz="32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739" y="1608186"/>
                <a:ext cx="8594522" cy="456672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45719" rIns="45719">
                <a:normAutofit/>
              </a:bodyPr>
              <a:lstStyle>
                <a:lvl1pPr marL="342900" marR="0" indent="-3429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L="790575" marR="0" indent="-333375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L="12344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L="16916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L="21488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L="26416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L="30988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L="35560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L="40132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2400" kern="0" dirty="0"/>
                  <a:t>在</a:t>
                </a:r>
                <a:r>
                  <a:rPr lang="en-US" altLang="zh-CN" sz="2400" kern="0" dirty="0"/>
                  <a:t>offline RL</a:t>
                </a:r>
                <a:r>
                  <a:rPr lang="zh-CN" altLang="en-US" sz="2400" kern="0" dirty="0"/>
                  <a:t>问题中有一类方法，即</a:t>
                </a:r>
                <a:r>
                  <a:rPr lang="en-US" altLang="zh-CN" sz="2400" kern="0" dirty="0"/>
                  <a:t>Behavior Regularization</a:t>
                </a:r>
                <a:r>
                  <a:rPr lang="zh-CN" altLang="en-US" sz="2400" kern="0" dirty="0"/>
                  <a:t>。</a:t>
                </a:r>
                <a:endParaRPr lang="en-US" altLang="zh-CN" sz="2400" kern="0" dirty="0"/>
              </a:p>
              <a:p>
                <a:pPr marL="0" indent="0">
                  <a:buNone/>
                </a:pPr>
                <a:r>
                  <a:rPr lang="zh-CN" altLang="en-US" sz="2400" kern="0" dirty="0"/>
                  <a:t>这种方法基于一个直觉：对于数据集中未出现的状态动作对，其</a:t>
                </a:r>
                <a:r>
                  <a:rPr lang="en-US" altLang="zh-CN" sz="2400" kern="0" dirty="0"/>
                  <a:t>Q</a:t>
                </a:r>
                <a:r>
                  <a:rPr lang="zh-CN" altLang="en-US" sz="2400" kern="0" dirty="0"/>
                  <a:t>值往往是被高估的。</a:t>
                </a:r>
                <a:endParaRPr lang="en-US" altLang="zh-CN" sz="2400" kern="0" dirty="0"/>
              </a:p>
              <a:p>
                <a:pPr marL="0" indent="0">
                  <a:buNone/>
                </a:pPr>
                <a:r>
                  <a:rPr lang="zh-CN" altLang="en-US" sz="2400" kern="0" dirty="0"/>
                  <a:t>所以</a:t>
                </a:r>
                <a:r>
                  <a:rPr lang="en-US" altLang="zh-CN" sz="2400" kern="0" dirty="0"/>
                  <a:t>Behavior</a:t>
                </a:r>
                <a:r>
                  <a:rPr lang="zh-CN" altLang="en-US" sz="2400" kern="0" dirty="0"/>
                  <a:t>指的是</a:t>
                </a:r>
                <a:r>
                  <a:rPr lang="en-US" altLang="zh-CN" sz="2400" kern="0" dirty="0"/>
                  <a:t>Behavior policy</a:t>
                </a:r>
                <a:r>
                  <a:rPr lang="zh-CN" altLang="en-US" sz="2400" kern="0" dirty="0"/>
                  <a:t>，即收集样本时的策略。针对该直觉，在标准的</a:t>
                </a:r>
                <a:r>
                  <a:rPr lang="en-US" altLang="zh-CN" sz="2400" kern="0" dirty="0"/>
                  <a:t>ac</a:t>
                </a:r>
                <a:r>
                  <a:rPr lang="zh-CN" altLang="en-US" sz="2400" kern="0" dirty="0"/>
                  <a:t>框架中可以对目标</a:t>
                </a:r>
                <a:r>
                  <a:rPr lang="en-US" altLang="zh-CN" sz="2400" kern="0" dirty="0"/>
                  <a:t>Q</a:t>
                </a:r>
                <a:r>
                  <a:rPr lang="zh-CN" altLang="en-US" sz="2400" kern="0" dirty="0"/>
                  <a:t>值施加一个惩罚：</a:t>
                </a:r>
                <a:endParaRPr lang="en-US" altLang="zh-CN" sz="2400" kern="0" dirty="0"/>
              </a:p>
              <a:p>
                <a:pPr marL="0" indent="0">
                  <a:buNone/>
                </a:pPr>
                <a:endParaRPr lang="en-US" altLang="zh-CN" sz="2400" kern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kern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kern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sPre>
                        <m:sPrePr>
                          <m:ctrlPr>
                            <a:rPr lang="en-US" altLang="zh-CN" i="1" kern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zh-CN" altLang="en-US" i="1" kern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kern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  <m:sPre>
                            <m:sPrePr>
                              <m:ctrlPr>
                                <a:rPr lang="en-US" altLang="zh-CN" i="1" kern="0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zh-CN" altLang="en-US" i="1" kern="0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acc>
                                <m:accPr>
                                  <m:chr m:val="̂"/>
                                  <m:ctrlPr>
                                    <a:rPr lang="zh-CN" altLang="en-US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zh-CN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kern="0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zh-CN" altLang="en-US" i="1" kern="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altLang="zh-CN" b="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zh-CN" b="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CN" b="0" i="1" kern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ker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altLang="zh-CN" b="0" i="1" kern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 ker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∙|</m:t>
                                      </m:r>
                                      <m:r>
                                        <a:rPr lang="en-US" altLang="zh-CN" i="1" ker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</m:e>
                          </m:sPre>
                        </m:e>
                      </m:sPre>
                    </m:oMath>
                  </m:oMathPara>
                </a14:m>
                <a:endParaRPr lang="en-US" altLang="zh-CN" kern="0" dirty="0"/>
              </a:p>
              <a:p>
                <a:pPr marL="0" indent="0">
                  <a:buNone/>
                </a:pPr>
                <a:endParaRPr lang="en-US" altLang="zh-CN" kern="0" dirty="0"/>
              </a:p>
              <a:p>
                <a:pPr marL="0" indent="0">
                  <a:buNone/>
                </a:pPr>
                <a:r>
                  <a:rPr lang="zh-CN" altLang="en-US" sz="2400" kern="0" dirty="0"/>
                  <a:t>其中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4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ker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zh-CN" altLang="en-US" sz="2400" kern="0" dirty="0"/>
                  <a:t>为基于数据集估计</a:t>
                </a:r>
                <a:r>
                  <a:rPr lang="en-US" altLang="zh-CN" sz="2400" kern="0" dirty="0"/>
                  <a:t>behavior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ker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∙|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CN" altLang="en-US" sz="2400" kern="0" dirty="0"/>
                  <a:t>并计算其与当前策略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ker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zh-CN" altLang="en-US" sz="2400" i="1" ker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∙|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CN" altLang="en-US" sz="2400" kern="0" dirty="0"/>
                  <a:t>的距离（如</a:t>
                </a:r>
                <a:r>
                  <a:rPr lang="en-US" altLang="zh-CN" sz="2400" kern="0" dirty="0"/>
                  <a:t>KL</a:t>
                </a:r>
                <a:r>
                  <a:rPr lang="zh-CN" altLang="en-US" sz="2400" kern="0" dirty="0"/>
                  <a:t>散度），𝛼为超参。</a:t>
                </a:r>
                <a:endParaRPr lang="en-US" altLang="zh-CN" sz="2400" kern="0" dirty="0"/>
              </a:p>
              <a:p>
                <a:pPr marL="0" indent="0">
                  <a:buNone/>
                </a:pPr>
                <a:endParaRPr lang="en-US" altLang="zh-CN" sz="2400" kern="0" dirty="0"/>
              </a:p>
              <a:p>
                <a:endParaRPr lang="zh-CN" altLang="en-US" kern="0" dirty="0"/>
              </a:p>
            </p:txBody>
          </p:sp>
        </mc:Choice>
        <mc:Fallback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39" y="1608186"/>
                <a:ext cx="8594522" cy="4566727"/>
              </a:xfrm>
              <a:prstGeom prst="rect">
                <a:avLst/>
              </a:prstGeom>
              <a:blipFill>
                <a:blip r:embed="rId2"/>
                <a:stretch>
                  <a:fillRect l="-1631" t="-1068" r="-120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7015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408DCAC0-8142-4B04-A011-4857EFD2F75C}"/>
              </a:ext>
            </a:extLst>
          </p:cNvPr>
          <p:cNvSpPr txBox="1">
            <a:spLocks/>
          </p:cNvSpPr>
          <p:nvPr/>
        </p:nvSpPr>
        <p:spPr>
          <a:xfrm>
            <a:off x="399382" y="495062"/>
            <a:ext cx="5676298" cy="5461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zh-CN" sz="3200" kern="0" dirty="0"/>
              <a:t>Behavior Regularization</a:t>
            </a:r>
            <a:endParaRPr lang="zh-CN" altLang="en-US" sz="32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739" y="1709786"/>
                <a:ext cx="8594522" cy="456672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45719" rIns="45719">
                <a:normAutofit/>
              </a:bodyPr>
              <a:lstStyle>
                <a:lvl1pPr marL="342900" marR="0" indent="-3429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L="790575" marR="0" indent="-333375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L="12344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L="16916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L="21488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L="26416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L="30988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L="35560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L="40132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2400" kern="0" dirty="0"/>
                  <a:t>比如在</a:t>
                </a:r>
                <a:r>
                  <a:rPr lang="en-US" altLang="zh-CN" sz="2400" kern="0" dirty="0"/>
                  <a:t>ac</a:t>
                </a:r>
                <a:r>
                  <a:rPr lang="zh-CN" altLang="en-US" sz="2400" kern="0" dirty="0"/>
                  <a:t>算法中，</a:t>
                </a:r>
                <a:r>
                  <a:rPr lang="en-US" altLang="zh-CN" sz="2400" kern="0" dirty="0"/>
                  <a:t>critic</a:t>
                </a:r>
                <a:r>
                  <a:rPr lang="zh-CN" altLang="en-US" sz="2400" kern="0" dirty="0"/>
                  <a:t>的损失函数本来是：</a:t>
                </a:r>
                <a:endParaRPr lang="en-US" altLang="zh-CN" sz="2400" kern="0" dirty="0"/>
              </a:p>
              <a:p>
                <a:pPr marL="0" indent="0">
                  <a:buNone/>
                </a:pPr>
                <a:endParaRPr lang="en-US" altLang="zh-CN" sz="2400" kern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</a:rPr>
                            <m:t>𝑐𝑟𝑖𝑡𝑖𝑐</m:t>
                          </m:r>
                        </m:sub>
                      </m:sSub>
                      <m:r>
                        <a:rPr lang="en-US" altLang="zh-CN" sz="24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d>
                            <m:dPr>
                              <m:ctrlP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′~</m:t>
                          </m:r>
                          <m:sSub>
                            <m:sSubPr>
                              <m:ctrlPr>
                                <a:rPr lang="en-US" altLang="zh-CN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CN" altLang="en-US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∙|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400" b="0" i="1" kern="0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2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 ker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  <m:sPre>
                                <m:sPrePr>
                                  <m:ctrlPr>
                                    <a:rPr lang="en-US" altLang="zh-CN" sz="2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zh-CN" altLang="en-US" sz="2400" i="1" kern="0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  <m:sup>
                                  <m:r>
                                    <a:rPr lang="en-US" altLang="zh-CN" sz="2400" b="0" i="1" kern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zh-CN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sPre>
                              <m:sSub>
                                <m:sSub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zh-CN" altLang="en-US" sz="240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400" kern="0" dirty="0"/>
              </a:p>
              <a:p>
                <a:pPr marL="0" indent="0">
                  <a:buNone/>
                </a:pPr>
                <a:endParaRPr lang="en-US" altLang="zh-CN" sz="2400" kern="0" dirty="0"/>
              </a:p>
              <a:p>
                <a:pPr marL="0" indent="0">
                  <a:buNone/>
                </a:pPr>
                <a:r>
                  <a:rPr lang="zh-CN" altLang="en-US" sz="2400" kern="0" dirty="0"/>
                  <a:t>修改后的</a:t>
                </a:r>
                <a:r>
                  <a:rPr lang="en-US" altLang="zh-CN" sz="2400" kern="0" dirty="0"/>
                  <a:t>critic</a:t>
                </a:r>
                <a:r>
                  <a:rPr lang="zh-CN" altLang="en-US" sz="2400" kern="0" dirty="0"/>
                  <a:t>的损失函数：</a:t>
                </a:r>
                <a:endParaRPr lang="en-US" altLang="zh-CN" sz="2400" kern="0" dirty="0"/>
              </a:p>
              <a:p>
                <a:pPr marL="0" indent="0">
                  <a:buNone/>
                </a:pPr>
                <a:endParaRPr lang="en-US" altLang="zh-CN" sz="2400" kern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</a:rPr>
                            <m:t>𝑐𝑟𝑖𝑡𝑖𝑐</m:t>
                          </m:r>
                        </m:sub>
                      </m:sSub>
                      <m:r>
                        <a:rPr lang="en-US" altLang="zh-CN" sz="24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d>
                            <m:dPr>
                              <m:ctrlP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′~</m:t>
                          </m:r>
                          <m:sSub>
                            <m:sSubPr>
                              <m:ctrlPr>
                                <a:rPr lang="en-US" altLang="zh-CN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zh-CN" altLang="en-US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∙|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400" b="0" i="1" kern="0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2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 ker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  <m:sPre>
                                <m:sPrePr>
                                  <m:ctrlPr>
                                    <a:rPr lang="en-US" altLang="zh-CN" sz="2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zh-CN" altLang="en-US" sz="2400" i="1" kern="0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zh-CN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sPre>
                              <m:sSub>
                                <m:sSub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zh-CN" altLang="en-US" sz="240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altLang="zh-CN" sz="24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kern="0" dirty="0"/>
              </a:p>
              <a:p>
                <a:pPr marL="0" indent="0">
                  <a:buNone/>
                </a:pPr>
                <a:endParaRPr lang="en-US" altLang="zh-CN" kern="0" dirty="0"/>
              </a:p>
              <a:p>
                <a:pPr marL="0" indent="0">
                  <a:buNone/>
                </a:pPr>
                <a:endParaRPr lang="en-US" altLang="zh-CN" sz="2400" kern="0" dirty="0"/>
              </a:p>
              <a:p>
                <a:endParaRPr lang="zh-CN" altLang="en-US" kern="0" dirty="0"/>
              </a:p>
            </p:txBody>
          </p:sp>
        </mc:Choice>
        <mc:Fallback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39" y="1709786"/>
                <a:ext cx="8594522" cy="4566727"/>
              </a:xfrm>
              <a:prstGeom prst="rect">
                <a:avLst/>
              </a:prstGeom>
              <a:blipFill>
                <a:blip r:embed="rId2"/>
                <a:stretch>
                  <a:fillRect l="-1631" t="-106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3BE2645-55F8-47D9-83E3-DB5449B50893}"/>
              </a:ext>
            </a:extLst>
          </p:cNvPr>
          <p:cNvSpPr txBox="1"/>
          <p:nvPr/>
        </p:nvSpPr>
        <p:spPr>
          <a:xfrm>
            <a:off x="399382" y="5548492"/>
            <a:ext cx="794995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NimbusRomNo9L-Regu"/>
              </a:rPr>
              <a:t>Yifan Wu, George Tucker, and Ofir Nachum. Behavior regularized offline reinforcement learning. </a:t>
            </a:r>
            <a:r>
              <a:rPr lang="en-US" altLang="zh-CN" sz="1800" b="0" i="0" u="none" strike="noStrike" baseline="0" dirty="0">
                <a:latin typeface="NimbusRomNo9L-ReguItal"/>
              </a:rPr>
              <a:t>arXiv preprint arXiv:1911.11361</a:t>
            </a:r>
            <a:r>
              <a:rPr lang="en-US" altLang="zh-CN" sz="1800" b="0" i="0" u="none" strike="noStrike" baseline="0" dirty="0">
                <a:latin typeface="NimbusRomNo9L-Regu"/>
              </a:rPr>
              <a:t>, 2019.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12423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408DCAC0-8142-4B04-A011-4857EFD2F75C}"/>
              </a:ext>
            </a:extLst>
          </p:cNvPr>
          <p:cNvSpPr txBox="1">
            <a:spLocks/>
          </p:cNvSpPr>
          <p:nvPr/>
        </p:nvSpPr>
        <p:spPr>
          <a:xfrm>
            <a:off x="399382" y="495062"/>
            <a:ext cx="5676298" cy="5461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zh-CN" sz="3200" kern="0" dirty="0"/>
              <a:t>Better Representation</a:t>
            </a:r>
            <a:endParaRPr lang="zh-CN" altLang="en-US" sz="3200" kern="0" dirty="0"/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EB7FA776-9629-4A01-A1F3-8D625BF172BD}"/>
              </a:ext>
            </a:extLst>
          </p:cNvPr>
          <p:cNvSpPr txBox="1">
            <a:spLocks/>
          </p:cNvSpPr>
          <p:nvPr/>
        </p:nvSpPr>
        <p:spPr>
          <a:xfrm>
            <a:off x="399382" y="1386110"/>
            <a:ext cx="8594522" cy="456672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2344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916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148840" marR="0" indent="-32004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6416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0988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5560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013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>
              <a:buNone/>
            </a:pPr>
            <a:r>
              <a:rPr lang="zh-CN" altLang="en-US" sz="2400" kern="0" dirty="0"/>
              <a:t>关于任务编码部分，文章主要做了两个改进，来获得更好的任务表示：</a:t>
            </a:r>
            <a:endParaRPr lang="en-US" altLang="zh-CN" sz="2400" kern="0" dirty="0"/>
          </a:p>
          <a:p>
            <a:r>
              <a:rPr lang="zh-CN" altLang="en-US" sz="2400" kern="0" dirty="0"/>
              <a:t>确定性的任务编码。</a:t>
            </a:r>
            <a:endParaRPr lang="en-US" altLang="zh-CN" sz="2400" kern="0" dirty="0"/>
          </a:p>
          <a:p>
            <a:r>
              <a:rPr lang="zh-CN" altLang="en-US" sz="2400" kern="0" dirty="0"/>
              <a:t>基于距离度量的损失函数的设计。</a:t>
            </a:r>
            <a:endParaRPr lang="en-US" altLang="zh-CN" sz="2400" kern="0" dirty="0"/>
          </a:p>
          <a:p>
            <a:pPr marL="0" indent="0">
              <a:buNone/>
            </a:pPr>
            <a:endParaRPr lang="en-US" altLang="zh-CN" kern="0" dirty="0"/>
          </a:p>
          <a:p>
            <a:pPr marL="0" indent="0">
              <a:buNone/>
            </a:pPr>
            <a:endParaRPr lang="en-US" altLang="zh-CN" kern="0" dirty="0"/>
          </a:p>
          <a:p>
            <a:pPr marL="0" indent="0">
              <a:buNone/>
            </a:pPr>
            <a:endParaRPr lang="en-US" altLang="zh-CN" sz="2400" kern="0" dirty="0"/>
          </a:p>
          <a:p>
            <a:endParaRPr lang="zh-CN" altLang="en-US" kern="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E8DABE6-7E02-4459-89C8-5D0EDC262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53" y="3195797"/>
            <a:ext cx="5988901" cy="30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257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408DCAC0-8142-4B04-A011-4857EFD2F75C}"/>
              </a:ext>
            </a:extLst>
          </p:cNvPr>
          <p:cNvSpPr txBox="1">
            <a:spLocks/>
          </p:cNvSpPr>
          <p:nvPr/>
        </p:nvSpPr>
        <p:spPr>
          <a:xfrm>
            <a:off x="399382" y="495062"/>
            <a:ext cx="5676298" cy="5461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zh-CN" sz="3200" kern="0" dirty="0"/>
              <a:t>Deterministic Context Encoder</a:t>
            </a:r>
            <a:endParaRPr lang="zh-CN" altLang="en-US" sz="32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9382" y="1395749"/>
                <a:ext cx="8594522" cy="514821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45719" rIns="45719">
                <a:normAutofit/>
              </a:bodyPr>
              <a:lstStyle>
                <a:lvl1pPr marL="342900" marR="0" indent="-3429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L="790575" marR="0" indent="-333375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L="12344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L="16916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L="21488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L="26416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L="30988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L="35560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L="40132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2400" kern="0" dirty="0"/>
                  <a:t>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kern="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sz="240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∗|</m:t>
                        </m:r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zh-CN" altLang="en-US" sz="2400" i="1" kern="0" dirty="0">
                        <a:latin typeface="Cambria Math" panose="02040503050406030204" pitchFamily="18" charset="0"/>
                      </a:rPr>
                      <m:t>表示</m:t>
                    </m:r>
                  </m:oMath>
                </a14:m>
                <a:r>
                  <a:rPr lang="zh-CN" altLang="en-US" sz="2400" kern="0" dirty="0"/>
                  <a:t>状态转移概率，</a:t>
                </a:r>
                <a:r>
                  <a:rPr lang="en-US" altLang="zh-CN" sz="2400" kern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kern="0" dirty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zh-CN" altLang="en-US" sz="2400" kern="0" dirty="0"/>
                  <a:t>表示环境奖赏，则有如下假设和限定：</a:t>
                </a:r>
                <a:endParaRPr lang="en-US" altLang="zh-CN" sz="2400" kern="0" dirty="0"/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zh-CN" altLang="en-US" sz="2400" kern="0" dirty="0"/>
                  <a:t>所有任务的动作和状态空间都相同。</a:t>
                </a:r>
                <a:endParaRPr lang="en-US" altLang="zh-CN" sz="2400" kern="0" dirty="0"/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sz="2400" kern="0" dirty="0"/>
                  <a:t>Deterministic MDP</a:t>
                </a:r>
                <a:r>
                  <a:rPr lang="zh-CN" altLang="en-US" sz="2400" kern="0" dirty="0"/>
                  <a:t>：转移函数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kern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sz="240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∗|</m:t>
                        </m:r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kern="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zh-CN" altLang="en-US" sz="2400" kern="0" dirty="0"/>
                  <a:t>是</a:t>
                </a:r>
                <a:r>
                  <a:rPr lang="en-US" altLang="zh-CN" sz="2400" kern="0" dirty="0"/>
                  <a:t>Dirac delta distribution</a:t>
                </a:r>
                <a:r>
                  <a:rPr lang="zh-CN" altLang="en-US" sz="2400" kern="0" dirty="0"/>
                  <a:t>。即对任意</a:t>
                </a:r>
                <a:r>
                  <a:rPr lang="en-US" altLang="zh-CN" sz="2400" kern="0" dirty="0"/>
                  <a:t>(s , a)</a:t>
                </a:r>
                <a:r>
                  <a:rPr lang="zh-CN" altLang="en-US" sz="2400" kern="0" dirty="0"/>
                  <a:t>其下一个状态</a:t>
                </a:r>
                <a:r>
                  <a:rPr lang="en-US" altLang="zh-CN" sz="2400" kern="0" dirty="0"/>
                  <a:t>s’</a:t>
                </a:r>
                <a:r>
                  <a:rPr lang="zh-CN" altLang="en-US" sz="2400" kern="0" dirty="0"/>
                  <a:t>是确定的。</a:t>
                </a:r>
                <a:endParaRPr lang="en-US" altLang="zh-CN" sz="2400" kern="0" dirty="0"/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sz="2400" kern="0" dirty="0"/>
                  <a:t>Assumption 1 (Task-Transition Correspondence)</a:t>
                </a:r>
                <a:r>
                  <a:rPr lang="zh-CN" altLang="en-US" sz="2400" kern="0" dirty="0"/>
                  <a:t>：元强化学习的任务分布</a:t>
                </a: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zh-CN" altLang="en-US" sz="2400" kern="0" dirty="0"/>
                  <a:t>满足</a:t>
                </a:r>
                <a:r>
                  <a:rPr lang="en-US" altLang="zh-CN" sz="2400" kern="0" dirty="0"/>
                  <a:t>Task-Transition Correspondence</a:t>
                </a:r>
                <a:r>
                  <a:rPr lang="zh-CN" altLang="en-US" sz="2400" kern="0" dirty="0"/>
                  <a:t>当且仅当</a:t>
                </a:r>
                <a14:m>
                  <m:oMath xmlns:m="http://schemas.openxmlformats.org/officeDocument/2006/math">
                    <m:r>
                      <a:rPr lang="zh-CN" altLang="en-US" sz="2400" i="1" kern="0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zh-CN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sz="2400" kern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m:rPr>
                            <m:sty m:val="p"/>
                          </m:rPr>
                          <a:rPr lang="en-US" altLang="zh-CN" sz="2400" i="1" ker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4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∗|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 ker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∗|</m:t>
                        </m:r>
                        <m:r>
                          <m:rPr>
                            <m:sty m:val="p"/>
                          </m:rPr>
                          <a:rPr lang="en-US" altLang="zh-CN" sz="2400" i="1" ker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altLang="zh-CN" sz="2400" kern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i="1" ker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kern="0" smtClean="0">
                        <a:latin typeface="Cambria Math" panose="02040503050406030204" pitchFamily="18" charset="0"/>
                      </a:rPr>
                      <m:t>      </m:t>
                    </m:r>
                    <m:groupChr>
                      <m:groupChrPr>
                        <m:chr m:val="⇔"/>
                        <m:pos m:val="top"/>
                        <m:ctrlP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sSub>
                      <m:sSubPr>
                        <m:ctrlPr>
                          <a:rPr lang="en-US" altLang="zh-CN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400" kern="0" dirty="0"/>
              </a:p>
              <a:p>
                <a:pPr marL="0" indent="0">
                  <a:buNone/>
                </a:pPr>
                <a:r>
                  <a:rPr lang="zh-CN" altLang="en-US" sz="2400" kern="0" dirty="0"/>
                  <a:t>由这三个假设，可以得到：任意一个</a:t>
                </a:r>
                <a:r>
                  <a:rPr lang="en-US" altLang="zh-CN" sz="2400" kern="0" dirty="0"/>
                  <a:t>transition</a:t>
                </a:r>
                <a:r>
                  <a:rPr lang="zh-CN" altLang="en-US" sz="2400" kern="0" dirty="0"/>
                  <a:t>仅对应一个</a:t>
                </a:r>
                <a:r>
                  <a:rPr lang="en-US" altLang="zh-CN" sz="2400" kern="0" dirty="0"/>
                  <a:t>MDP</a:t>
                </a:r>
                <a:r>
                  <a:rPr lang="zh-CN" altLang="en-US" sz="2400" kern="0" dirty="0"/>
                  <a:t>任务。</a:t>
                </a:r>
                <a:endParaRPr lang="en-US" altLang="zh-CN" sz="2400" kern="0" dirty="0"/>
              </a:p>
              <a:p>
                <a:pPr marL="0" indent="0">
                  <a:buNone/>
                </a:pPr>
                <a:r>
                  <a:rPr lang="en-US" altLang="zh-CN" sz="2400" kern="0" dirty="0"/>
                  <a:t> </a:t>
                </a:r>
              </a:p>
              <a:p>
                <a:pPr marL="0" indent="0">
                  <a:buNone/>
                </a:pPr>
                <a:endParaRPr lang="zh-CN" altLang="en-US" kern="0" dirty="0"/>
              </a:p>
            </p:txBody>
          </p:sp>
        </mc:Choice>
        <mc:Fallback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82" y="1395749"/>
                <a:ext cx="8594522" cy="5148214"/>
              </a:xfrm>
              <a:prstGeom prst="rect">
                <a:avLst/>
              </a:prstGeom>
              <a:blipFill>
                <a:blip r:embed="rId2"/>
                <a:stretch>
                  <a:fillRect l="-1632" t="-829" r="-120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9019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408DCAC0-8142-4B04-A011-4857EFD2F75C}"/>
              </a:ext>
            </a:extLst>
          </p:cNvPr>
          <p:cNvSpPr txBox="1">
            <a:spLocks/>
          </p:cNvSpPr>
          <p:nvPr/>
        </p:nvSpPr>
        <p:spPr>
          <a:xfrm>
            <a:off x="399382" y="495062"/>
            <a:ext cx="5676298" cy="5461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i="0" u="none" strike="noStrike" cap="none" spc="0" baseline="0">
                <a:solidFill>
                  <a:srgbClr val="00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zh-CN" sz="3200" kern="0" dirty="0"/>
              <a:t>Deterministic Context Encoder</a:t>
            </a:r>
            <a:endParaRPr lang="zh-CN" altLang="en-US" sz="32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739" y="1320942"/>
                <a:ext cx="8594522" cy="504199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45719" rIns="45719">
                <a:normAutofit/>
              </a:bodyPr>
              <a:lstStyle>
                <a:lvl1pPr marL="342900" marR="0" indent="-3429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L="790575" marR="0" indent="-333375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L="12344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•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L="16916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–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L="2148840" marR="0" indent="-32004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L="26416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L="30988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L="35560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L="4013200" marR="0" indent="-355600" algn="l" defTabSz="914400" rtl="0" latinLnBrk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Pct val="100000"/>
                  <a:buFontTx/>
                  <a:buChar char="»"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2400" kern="0" dirty="0"/>
                  <a:t>反证：</a:t>
                </a:r>
                <a:endParaRPr lang="en-US" altLang="zh-CN" sz="2400" kern="0" dirty="0"/>
              </a:p>
              <a:p>
                <a:pPr marL="0" indent="0">
                  <a:buNone/>
                </a:pPr>
                <a:r>
                  <a:rPr lang="zh-CN" altLang="en-US" sz="2400" kern="0" dirty="0"/>
                  <a:t>假设存在一个</a:t>
                </a:r>
                <a:r>
                  <a:rPr lang="en-US" altLang="zh-CN" sz="2400" kern="0" dirty="0"/>
                  <a:t>transition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kern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CN" sz="2400" b="0" i="1" kern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zh-CN" altLang="en-US" sz="2400" kern="0" dirty="0"/>
                  <a:t>对应</a:t>
                </a:r>
                <a:r>
                  <a:rPr lang="en-US" altLang="zh-CN" sz="2400" kern="0" dirty="0"/>
                  <a:t>2</a:t>
                </a:r>
                <a:r>
                  <a:rPr lang="zh-CN" altLang="en-US" sz="2400" kern="0" dirty="0"/>
                  <a:t>个</a:t>
                </a:r>
                <a:r>
                  <a:rPr lang="en-US" altLang="zh-CN" sz="2400" kern="0" dirty="0"/>
                  <a:t>MDP</a:t>
                </a:r>
                <a:r>
                  <a:rPr lang="zh-CN" altLang="en-US" sz="2400" kern="0" dirty="0"/>
                  <a:t>任务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 i="1" kern="0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sz="2400" i="1" kern="0">
                        <a:latin typeface="Cambria Math" panose="02040503050406030204" pitchFamily="18" charset="0"/>
                      </a:rPr>
                      <m:t>且</m:t>
                    </m:r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kern="0" dirty="0"/>
                  <a:t>。</a:t>
                </a:r>
                <a:endParaRPr lang="en-US" altLang="zh-CN" sz="2400" kern="0" dirty="0"/>
              </a:p>
              <a:p>
                <a:pPr marL="0" indent="0">
                  <a:buNone/>
                </a:pPr>
                <a:r>
                  <a:rPr lang="zh-CN" altLang="en-US" sz="2400" kern="0" dirty="0"/>
                  <a:t>由第二个假设可得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m:rPr>
                            <m:sty m:val="p"/>
                          </m:rPr>
                          <a:rPr lang="en-US" altLang="zh-CN" sz="2400" i="1" ker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∗|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 ker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∗|</m:t>
                        </m:r>
                        <m:r>
                          <m:rPr>
                            <m:sty m:val="p"/>
                          </m:rPr>
                          <a:rPr lang="en-US" altLang="zh-CN" sz="2400" i="1" ker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altLang="zh-CN" sz="2400" kern="0" dirty="0"/>
                  <a:t>  </a:t>
                </a:r>
                <a:r>
                  <a:rPr lang="zh-CN" altLang="en-US" sz="2400" kern="0" dirty="0"/>
                  <a:t>，</a:t>
                </a:r>
                <a:endParaRPr lang="en-US" altLang="zh-CN" sz="2400" kern="0" dirty="0"/>
              </a:p>
              <a:p>
                <a:pPr marL="0" indent="0">
                  <a:buNone/>
                </a:pPr>
                <a:r>
                  <a:rPr lang="zh-CN" altLang="en-US" sz="2400" kern="0" dirty="0"/>
                  <a:t>又有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kern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i="1" ker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 kern="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i="1" ker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0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kern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zh-CN" sz="2400" b="0" i="0" kern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sz="2400" b="0" i="0" kern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CN" altLang="en-US" sz="2400" i="1" kern="0">
                        <a:latin typeface="Cambria Math" panose="02040503050406030204" pitchFamily="18" charset="0"/>
                      </a:rPr>
                      <m:t>故</m:t>
                    </m:r>
                  </m:oMath>
                </a14:m>
                <a:r>
                  <a:rPr lang="zh-CN" altLang="en-US" sz="2400" kern="0" dirty="0"/>
                  <a:t>由第三个假设可得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kern="0" dirty="0"/>
                  <a:t>，与假设矛盾。</a:t>
                </a:r>
                <a:endParaRPr lang="en-US" altLang="zh-CN" sz="2400" kern="0" dirty="0"/>
              </a:p>
              <a:p>
                <a:pPr marL="0" indent="0">
                  <a:buNone/>
                </a:pPr>
                <a:endParaRPr lang="en-US" altLang="zh-CN" sz="2400" kern="0" dirty="0"/>
              </a:p>
              <a:p>
                <a:pPr marL="0" indent="0">
                  <a:buNone/>
                </a:pPr>
                <a:r>
                  <a:rPr lang="zh-CN" altLang="en-US" sz="2400" kern="0" dirty="0"/>
                  <a:t>由此，对于任一个</a:t>
                </a:r>
                <a:r>
                  <a:rPr lang="en-US" altLang="zh-CN" sz="2400" kern="0" dirty="0"/>
                  <a:t>transition</a:t>
                </a:r>
                <a:r>
                  <a:rPr lang="zh-CN" altLang="en-US" sz="2400" kern="0" dirty="0"/>
                  <a:t>，任务推理模型不需要使用概率分布表示不确定性，</a:t>
                </a:r>
                <a:r>
                  <a:rPr lang="en-US" altLang="zh-CN" sz="2400" kern="0" dirty="0"/>
                  <a:t>transition</a:t>
                </a:r>
                <a:r>
                  <a:rPr lang="zh-CN" altLang="en-US" sz="2400" kern="0" dirty="0"/>
                  <a:t>的信息是充足的，可以直接学习</a:t>
                </a: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zh-CN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n-US" altLang="zh-CN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zh-CN" altLang="en-US" sz="2400" kern="0" dirty="0"/>
                  <a:t>的映射，输出的是一个确定的向量表示，提升模型的效率。</a:t>
                </a:r>
                <a:endParaRPr lang="en-US" altLang="zh-CN" sz="2400" kern="0" dirty="0"/>
              </a:p>
              <a:p>
                <a:pPr marL="0" indent="0">
                  <a:buNone/>
                </a:pPr>
                <a:endParaRPr lang="en-US" altLang="zh-CN" sz="2400" kern="0" dirty="0"/>
              </a:p>
              <a:p>
                <a:endParaRPr lang="zh-CN" altLang="en-US" kern="0" dirty="0"/>
              </a:p>
            </p:txBody>
          </p:sp>
        </mc:Choice>
        <mc:Fallback>
          <p:sp>
            <p:nvSpPr>
              <p:cNvPr id="11" name="副标题 2">
                <a:extLst>
                  <a:ext uri="{FF2B5EF4-FFF2-40B4-BE49-F238E27FC236}">
                    <a16:creationId xmlns:a16="http://schemas.microsoft.com/office/drawing/2014/main" id="{EB7FA776-9629-4A01-A1F3-8D625BF17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39" y="1320942"/>
                <a:ext cx="8594522" cy="5041996"/>
              </a:xfrm>
              <a:prstGeom prst="rect">
                <a:avLst/>
              </a:prstGeom>
              <a:blipFill>
                <a:blip r:embed="rId2"/>
                <a:stretch>
                  <a:fillRect l="-1631" t="-967" r="-70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5004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AMDA">
  <a:themeElements>
    <a:clrScheme name="LAM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9933"/>
      </a:accent1>
      <a:accent2>
        <a:srgbClr val="800000"/>
      </a:accent2>
      <a:accent3>
        <a:srgbClr val="8F8F8F"/>
      </a:accent3>
      <a:accent4>
        <a:srgbClr val="707070"/>
      </a:accent4>
      <a:accent5>
        <a:srgbClr val="ADCAAD"/>
      </a:accent5>
      <a:accent6>
        <a:srgbClr val="730000"/>
      </a:accent6>
      <a:hlink>
        <a:srgbClr val="0000FF"/>
      </a:hlink>
      <a:folHlink>
        <a:srgbClr val="FF00FF"/>
      </a:folHlink>
    </a:clrScheme>
    <a:fontScheme name="LAMD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LAM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</a:spPr>
      <a:bodyPr rot="0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lang="zh-CN" altLang="en-US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AMDA">
  <a:themeElements>
    <a:clrScheme name="LAM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9933"/>
      </a:accent1>
      <a:accent2>
        <a:srgbClr val="800000"/>
      </a:accent2>
      <a:accent3>
        <a:srgbClr val="8F8F8F"/>
      </a:accent3>
      <a:accent4>
        <a:srgbClr val="707070"/>
      </a:accent4>
      <a:accent5>
        <a:srgbClr val="ADCAAD"/>
      </a:accent5>
      <a:accent6>
        <a:srgbClr val="730000"/>
      </a:accent6>
      <a:hlink>
        <a:srgbClr val="0000FF"/>
      </a:hlink>
      <a:folHlink>
        <a:srgbClr val="FF00FF"/>
      </a:folHlink>
    </a:clrScheme>
    <a:fontScheme name="LAMD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LAM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</a:spPr>
      <a:bodyPr rot="0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lang="zh-CN" altLang="en-US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1382</TotalTime>
  <Words>1075</Words>
  <Application>Microsoft Office PowerPoint</Application>
  <PresentationFormat>全屏显示(4:3)</PresentationFormat>
  <Paragraphs>92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NimbusRomNo9L-Regu</vt:lpstr>
      <vt:lpstr>NimbusRomNo9L-ReguItal</vt:lpstr>
      <vt:lpstr>等线</vt:lpstr>
      <vt:lpstr>微软雅黑</vt:lpstr>
      <vt:lpstr>Arial</vt:lpstr>
      <vt:lpstr>Cambria Math</vt:lpstr>
      <vt:lpstr>Georgia</vt:lpstr>
      <vt:lpstr>Helvetica</vt:lpstr>
      <vt:lpstr>Times New Roman</vt:lpstr>
      <vt:lpstr>Wingdings</vt:lpstr>
      <vt:lpstr>LAMDA</vt:lpstr>
      <vt:lpstr>1_LAMDA</vt:lpstr>
      <vt:lpstr>EFFICIENT FULLY-OFFLINE META-REINFORCEMENT LEARNING VIA DISTANCE METRIC LEARNING AND BEHAVIOR REGULARIZATION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Self-Attentional Credit Assignment for Transfer in Reinforcement Learning</dc:title>
  <dc:creator/>
  <cp:lastModifiedBy>胡 亚飞</cp:lastModifiedBy>
  <cp:revision>119</cp:revision>
  <dcterms:created xsi:type="dcterms:W3CDTF">2020-09-17T12:09:26Z</dcterms:created>
  <dcterms:modified xsi:type="dcterms:W3CDTF">2020-11-03T10:55:18Z</dcterms:modified>
</cp:coreProperties>
</file>