
<file path=[Content_Types].xml><?xml version="1.0" encoding="utf-8"?>
<Types xmlns="http://schemas.openxmlformats.org/package/2006/content-types"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09" r:id="rId3"/>
    <p:sldId id="454" r:id="rId4"/>
    <p:sldId id="457" r:id="rId5"/>
    <p:sldId id="458" r:id="rId6"/>
    <p:sldId id="464" r:id="rId7"/>
    <p:sldId id="465" r:id="rId8"/>
    <p:sldId id="455" r:id="rId9"/>
    <p:sldId id="459" r:id="rId10"/>
    <p:sldId id="460" r:id="rId11"/>
    <p:sldId id="461" r:id="rId12"/>
    <p:sldId id="462" r:id="rId13"/>
    <p:sldId id="463" r:id="rId14"/>
    <p:sldId id="467" r:id="rId15"/>
    <p:sldId id="468" r:id="rId16"/>
    <p:sldId id="419" r:id="rId17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7" Type="http://schemas.openxmlformats.org/officeDocument/2006/relationships/tags" Target="../tags/tag2.xml"/><Relationship Id="rId6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4" descr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37650" y="225425"/>
            <a:ext cx="1704975" cy="809625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052" name="Rectangle 15"/>
          <p:cNvSpPr txBox="1"/>
          <p:nvPr userDrawn="1"/>
        </p:nvSpPr>
        <p:spPr>
          <a:xfrm>
            <a:off x="9056688" y="914400"/>
            <a:ext cx="1866900" cy="244475"/>
          </a:xfrm>
          <a:prstGeom prst="rect">
            <a:avLst/>
          </a:prstGeom>
          <a:noFill/>
          <a:ln w="12700">
            <a:noFill/>
          </a:ln>
        </p:spPr>
        <p:txBody>
          <a:bodyPr wrap="square" lIns="45719" tIns="45719" rIns="45719" bIns="45719" anchor="t">
            <a:spAutoFit/>
          </a:bodyPr>
          <a:p>
            <a:pPr lvl="0" algn="ctr"/>
            <a:r>
              <a:rPr lang="zh-CN" sz="1000" b="1">
                <a:latin typeface="Georgia" panose="02040502050405020303"/>
                <a:ea typeface="Georgia" panose="02040502050405020303"/>
                <a:sym typeface="Georgia" panose="02040502050405020303"/>
              </a:rPr>
              <a:t>http://lamda.nju.edu.cn</a:t>
            </a:r>
            <a:endParaRPr lang="zh-CN" sz="1000" b="1">
              <a:latin typeface="Georgia" panose="02040502050405020303"/>
              <a:ea typeface="Georgia" panose="02040502050405020303"/>
              <a:sym typeface="Georgia" panose="02040502050405020303"/>
            </a:endParaRPr>
          </a:p>
        </p:txBody>
      </p:sp>
      <p:pic>
        <p:nvPicPr>
          <p:cNvPr id="2053" name="Picture 8" descr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23588" y="598488"/>
            <a:ext cx="1057275" cy="1239837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054" name="Picture 9" descr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23588" y="225425"/>
            <a:ext cx="1057275" cy="373063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055" name="Picture 17" descr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435600"/>
            <a:ext cx="12192000" cy="14224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单击此处编辑副标题</a:t>
            </a:r>
            <a:endParaRPr lang="zh-CN" altLang="en-US" strike="noStrike" noProof="1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单击此处编辑标题</a:t>
            </a:r>
            <a:endParaRPr strike="noStrike" noProof="1"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/>
        </p:nvCxnSpPr>
        <p:spPr>
          <a:xfrm>
            <a:off x="627063" y="1298575"/>
            <a:ext cx="10947400" cy="0"/>
          </a:xfrm>
          <a:prstGeom prst="line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76" name="Group 12"/>
          <p:cNvGrpSpPr/>
          <p:nvPr userDrawn="1"/>
        </p:nvGrpSpPr>
        <p:grpSpPr>
          <a:xfrm>
            <a:off x="9796463" y="241300"/>
            <a:ext cx="1866900" cy="930275"/>
            <a:chOff x="0" y="0"/>
            <a:chExt cx="1866900" cy="929640"/>
          </a:xfrm>
        </p:grpSpPr>
        <p:pic>
          <p:nvPicPr>
            <p:cNvPr id="3077" name="Picture 10" descr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00" y="0"/>
              <a:ext cx="1704975" cy="809626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3078" name="Rectangle 11"/>
            <p:cNvSpPr txBox="1"/>
            <p:nvPr/>
          </p:nvSpPr>
          <p:spPr>
            <a:xfrm>
              <a:off x="0" y="698500"/>
              <a:ext cx="1866900" cy="231141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lIns="45719" tIns="45719" rIns="45719" bIns="45719" anchor="t">
              <a:spAutoFit/>
            </a:bodyPr>
            <a:p>
              <a:pPr lvl="0" algn="ctr"/>
              <a:r>
                <a:rPr lang="zh-CN" sz="1000" b="1">
                  <a:latin typeface="Georgia" panose="02040502050405020303"/>
                  <a:ea typeface="Georgia" panose="02040502050405020303"/>
                  <a:sym typeface="Georgia" panose="02040502050405020303"/>
                </a:rPr>
                <a:t>http://lamda.nju.edu.cn</a:t>
              </a:r>
              <a:endParaRPr lang="zh-CN" sz="1000" b="1">
                <a:latin typeface="Georgia" panose="02040502050405020303"/>
                <a:ea typeface="Georgia" panose="02040502050405020303"/>
                <a:sym typeface="Georgia" panose="02040502050405020303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0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单击此处编辑母版标题样式</a:t>
            </a:r>
            <a:endParaRPr strike="noStrike" noProof="1"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单击此处编辑文本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strike="noStrike" noProof="1">
                <a:sym typeface="+mn-ea"/>
              </a:rPr>
              <a:t>单击此处编辑文本</a:t>
            </a:r>
            <a:endParaRPr strike="noStrike" noProof="1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  <a:p>
            <a:pPr lvl="1" fontAlgn="auto"/>
            <a:r>
              <a:rPr strike="noStrike" noProof="1" dirty="0">
                <a:sym typeface="+mn-ea"/>
              </a:rPr>
              <a:t>第二级</a:t>
            </a:r>
            <a:endParaRPr strike="noStrike" noProof="1" dirty="0">
              <a:sym typeface="+mn-ea"/>
            </a:endParaRPr>
          </a:p>
          <a:p>
            <a:pPr lvl="2" fontAlgn="auto"/>
            <a:r>
              <a:rPr strike="noStrike" noProof="1" dirty="0">
                <a:sym typeface="+mn-ea"/>
              </a:rPr>
              <a:t>第三级</a:t>
            </a:r>
            <a:endParaRPr strike="noStrike" noProof="1" dirty="0">
              <a:sym typeface="+mn-ea"/>
            </a:endParaRPr>
          </a:p>
          <a:p>
            <a:pPr lvl="3" fontAlgn="auto"/>
            <a:r>
              <a:rPr strike="noStrike" noProof="1" dirty="0">
                <a:sym typeface="+mn-ea"/>
              </a:rPr>
              <a:t>第四级</a:t>
            </a:r>
            <a:endParaRPr strike="noStrike" noProof="1" dirty="0">
              <a:sym typeface="+mn-ea"/>
            </a:endParaRPr>
          </a:p>
          <a:p>
            <a:pPr lvl="4" fontAlgn="auto"/>
            <a:r>
              <a:rPr strike="noStrike" noProof="1" dirty="0">
                <a:sym typeface="+mn-ea"/>
              </a:rPr>
              <a:t>第五级</a:t>
            </a:r>
            <a:endParaRPr strike="noStrike" noProof="1"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>
                <a:sym typeface="+mn-ea"/>
              </a:rPr>
              <a:t>单击此处编辑母版标题样式</a:t>
            </a:r>
            <a:endParaRPr strike="noStrike" noProof="1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 fontAlgn="auto"/>
            <a:endParaRPr strike="noStrike" noProof="1"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 fontAlgn="auto"/>
            <a:r>
              <a:rPr strike="noStrike" noProof="1" dirty="0">
                <a:sym typeface="+mn-ea"/>
              </a:rPr>
              <a:t>单击此处编辑母版文本样式</a:t>
            </a:r>
            <a:endParaRPr strike="noStrike" noProof="1" dirty="0">
              <a:sym typeface="+mn-ea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 fontAlgn="auto"/>
            <a:r>
              <a:rPr strike="noStrike" noProof="1" dirty="0">
                <a:sym typeface="+mn-ea"/>
              </a:rPr>
              <a:t>单击此处编辑标题</a:t>
            </a:r>
            <a:endParaRPr strike="noStrike" noProof="1"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39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013" y="608013"/>
            <a:ext cx="10969625" cy="706437"/>
          </a:xfrm>
          <a:prstGeom prst="rect">
            <a:avLst/>
          </a:prstGeom>
          <a:noFill/>
          <a:ln w="9525">
            <a:noFill/>
          </a:ln>
        </p:spPr>
        <p:txBody>
          <a:bodyPr vert="horz" lIns="90170" tIns="46990" rIns="90170" bIns="4699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3"/>
            </p:custDataLst>
          </p:nvPr>
        </p:nvSpPr>
        <p:spPr>
          <a:xfrm>
            <a:off x="608013" y="1490663"/>
            <a:ext cx="10969625" cy="4759325"/>
          </a:xfrm>
          <a:prstGeom prst="rect">
            <a:avLst/>
          </a:prstGeom>
          <a:noFill/>
          <a:ln w="9525">
            <a:noFill/>
          </a:ln>
        </p:spPr>
        <p:txBody>
          <a:bodyPr vert="horz" lIns="90000" tIns="46800" rIns="90000" bIns="4680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775" y="6315075"/>
            <a:ext cx="2698750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388" y="6315075"/>
            <a:ext cx="3959225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300" y="6315075"/>
            <a:ext cx="2700338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42.xml"/><Relationship Id="rId3" Type="http://schemas.openxmlformats.org/officeDocument/2006/relationships/image" Target="../media/image5.png"/><Relationship Id="rId2" Type="http://schemas.openxmlformats.org/officeDocument/2006/relationships/tags" Target="../tags/tag41.xml"/><Relationship Id="rId1" Type="http://schemas.openxmlformats.org/officeDocument/2006/relationships/tags" Target="../tags/tag40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1.xml"/><Relationship Id="rId3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4.xml"/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5.xml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4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7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8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9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0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5388" y="609600"/>
            <a:ext cx="9799638" cy="2570163"/>
          </a:xfrm>
        </p:spPr>
        <p:txBody>
          <a:bodyPr lIns="90000" tIns="46800" rIns="90000" bIns="46800" anchor="b" anchorCtr="0">
            <a:normAutofit fontScale="90000"/>
          </a:bodyPr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zh-CN" sz="4445">
                <a:latin typeface="Times New Roman" panose="02020603050405020304" charset="0"/>
                <a:cs typeface="Times New Roman" panose="02020603050405020304" charset="0"/>
                <a:sym typeface="+mn-ea"/>
              </a:rPr>
              <a:t>DualSMC: Tunneling Differentiable Filtering and Planning under</a:t>
            </a:r>
            <a:br>
              <a:rPr lang="zh-CN" altLang="zh-CN" sz="4445">
                <a:latin typeface="Times New Roman" panose="02020603050405020304" charset="0"/>
                <a:cs typeface="Times New Roman" panose="02020603050405020304" charset="0"/>
                <a:sym typeface="+mn-ea"/>
              </a:rPr>
            </a:br>
            <a:r>
              <a:rPr lang="zh-CN" altLang="zh-CN" sz="4445">
                <a:latin typeface="Times New Roman" panose="02020603050405020304" charset="0"/>
                <a:cs typeface="Times New Roman" panose="02020603050405020304" charset="0"/>
                <a:sym typeface="+mn-ea"/>
              </a:rPr>
              <a:t>Continuous POMDPs</a:t>
            </a:r>
            <a:endParaRPr kumimoji="0" lang="zh-CN" altLang="zh-CN" sz="4445" b="0" i="0" u="none" strike="noStrike" kern="1200" cap="none" spc="300" normalizeH="0" baseline="0" noProof="1">
              <a:solidFill>
                <a:schemeClr val="tx1">
                  <a:lumMod val="85000"/>
                  <a:lumOff val="15000"/>
                </a:schemeClr>
              </a:solidFill>
              <a:effectLst/>
              <a:uFillTx/>
              <a:latin typeface="Arial" panose="020B0604020202020204" pitchFamily="34" charset="0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362075" y="5386070"/>
            <a:ext cx="9798050" cy="1471613"/>
          </a:xfrm>
        </p:spPr>
        <p:txBody>
          <a:bodyPr lIns="90000" tIns="46800" rIns="90000" bIns="46800">
            <a:normAutofit lnSpcReduction="10000"/>
          </a:bodyPr>
          <a:p>
            <a:pPr marL="0" marR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sz="2400" b="1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  <a:sym typeface="+mn-ea"/>
              </a:rPr>
              <a:t>IJCAI' 2020           </a:t>
            </a:r>
            <a:r>
              <a:rPr kumimoji="0" lang="zh-CN" altLang="en-US" sz="2400" b="1" i="0" u="none" strike="noStrike" kern="1200" cap="none" spc="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  <a:cs typeface="Times New Roman" panose="02020603050405020304" charset="0"/>
                <a:sym typeface="+mn-ea"/>
              </a:rPr>
              <a:t>孔祥瀚</a:t>
            </a:r>
            <a:endParaRPr kumimoji="0" lang="zh-CN" altLang="en-US" sz="2400" b="1" i="0" u="none" strike="noStrike" kern="1200" cap="none" spc="0" normalizeH="0" baseline="0" noProof="1">
              <a:solidFill>
                <a:schemeClr val="tx1">
                  <a:lumMod val="65000"/>
                  <a:lumOff val="3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4" name="图片 3" descr="}%Y8E)[9HV7)I7W74RWQPR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905" y="3180080"/>
            <a:ext cx="7368540" cy="20364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DualSMC</a:t>
            </a:r>
            <a:r>
              <a:t>规划算法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490345"/>
            <a:ext cx="5718175" cy="4759325"/>
          </a:xfrm>
        </p:spPr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Particle-Independent SMC Plannning</a:t>
            </a:r>
            <a:endParaRPr lang="en-US" altLang="zh-CN"/>
          </a:p>
          <a:p>
            <a:pPr lvl="1">
              <a:buFont typeface="Arial" panose="020B0604020202020204" pitchFamily="34" charset="0"/>
              <a:buChar char="•"/>
            </a:pPr>
            <a:r>
              <a:t>不能基于动态变化的状态不确定性生成策略</a:t>
            </a:r>
          </a:p>
          <a:p>
            <a:pPr marL="685800" lvl="1" indent="-228600">
              <a:buFont typeface="Arial" panose="020B0604020202020204" pitchFamily="34" charset="0"/>
              <a:buChar char="•"/>
            </a:pPr>
            <a:r>
              <a:rPr>
                <a:solidFill>
                  <a:schemeClr val="tx1">
                    <a:lumMod val="65000"/>
                    <a:lumOff val="35000"/>
                  </a:schemeClr>
                </a:solidFill>
              </a:rPr>
              <a:t>作为实验的</a:t>
            </a: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  <a:t>baseline</a:t>
            </a:r>
            <a:endParaRPr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28600" lvl="0" indent="-228600">
              <a:buFont typeface="Arial" panose="020B0604020202020204" pitchFamily="34" charset="0"/>
              <a:buChar char="•"/>
            </a:pPr>
            <a:r>
              <a:rPr lang="en-US" altLang="zh-CN">
                <a:solidFill>
                  <a:schemeClr val="tx1">
                    <a:lumMod val="65000"/>
                    <a:lumOff val="35000"/>
                  </a:schemeClr>
                </a:solidFill>
              </a:rPr>
              <a:t>DualSMC</a:t>
            </a: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85800" lvl="1" indent="-228600">
              <a:buFont typeface="Arial" panose="020B0604020202020204" pitchFamily="34" charset="0"/>
              <a:buChar char="•"/>
            </a:pPr>
            <a:endParaRPr lang="en-US" altLang="zh-CN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图片 3" descr="Z$8Y92%_`BK[LG9@X_QN%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8115" y="1426210"/>
            <a:ext cx="5344160" cy="5080000"/>
          </a:xfrm>
          <a:prstGeom prst="rect">
            <a:avLst/>
          </a:prstGeom>
        </p:spPr>
      </p:pic>
      <p:pic>
        <p:nvPicPr>
          <p:cNvPr id="5" name="图片 4" descr="V2]5){@02$}}{ZW7HNTTE8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970" y="3359785"/>
            <a:ext cx="5114290" cy="802005"/>
          </a:xfrm>
          <a:prstGeom prst="rect">
            <a:avLst/>
          </a:prstGeom>
        </p:spPr>
      </p:pic>
      <p:pic>
        <p:nvPicPr>
          <p:cNvPr id="6" name="图片 5" descr="RY7COQ~GS3BC4YQHS@(R]D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" y="4161790"/>
            <a:ext cx="6224905" cy="25590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Experiment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Arial" panose="020B0604020202020204" pitchFamily="34" charset="0"/>
              <a:buChar char="•"/>
            </a:pPr>
            <a:endParaRPr lang="en-US" altLang="zh-CN" sz="280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/>
              <a:t>2D Floor Positioning</a:t>
            </a:r>
            <a:endParaRPr lang="en-US" altLang="zh-CN" sz="280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/>
              <a:t>3D Light-Dark Navigation</a:t>
            </a:r>
            <a:endParaRPr lang="en-US" altLang="zh-CN" sz="280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800"/>
              <a:t>Modified Reacher</a:t>
            </a:r>
            <a:endParaRPr lang="en-US" altLang="zh-CN" sz="2800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2D Floor Positioning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MLE1Y%@QWT5996_{`TSFVOT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5700" y="1313815"/>
            <a:ext cx="4660900" cy="2414905"/>
          </a:xfrm>
          <a:prstGeom prst="rect">
            <a:avLst/>
          </a:prstGeom>
        </p:spPr>
      </p:pic>
      <p:pic>
        <p:nvPicPr>
          <p:cNvPr id="5" name="图片 4" descr="G{~($C%5A_QY4MD18]2)(`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" y="3793490"/>
            <a:ext cx="6605270" cy="2987675"/>
          </a:xfrm>
          <a:prstGeom prst="rect">
            <a:avLst/>
          </a:prstGeom>
        </p:spPr>
      </p:pic>
      <p:pic>
        <p:nvPicPr>
          <p:cNvPr id="6" name="图片 5" descr="TKK5V4X{R`(W`@5L_HBN2Q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5265" y="1419860"/>
            <a:ext cx="3375025" cy="2202815"/>
          </a:xfrm>
          <a:prstGeom prst="rect">
            <a:avLst/>
          </a:prstGeom>
        </p:spPr>
      </p:pic>
      <p:pic>
        <p:nvPicPr>
          <p:cNvPr id="7" name="图片 6" descr="JI1TL[OE`HJ%CUM4KIQND7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1955" y="3690620"/>
            <a:ext cx="3266440" cy="298640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en-US" altLang="zh-CN">
                <a:sym typeface="+mn-ea"/>
              </a:rPr>
              <a:t>3D Light-Dark Navigation</a:t>
            </a:r>
            <a:endParaRPr lang="zh-CN" altLang="en-US"/>
          </a:p>
        </p:txBody>
      </p:sp>
      <p:pic>
        <p:nvPicPr>
          <p:cNvPr id="4" name="图片 3" descr="34U8OAJ0%19VUV8D9D)XP9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065" y="3870325"/>
            <a:ext cx="8752205" cy="2987675"/>
          </a:xfrm>
          <a:prstGeom prst="rect">
            <a:avLst/>
          </a:prstGeom>
        </p:spPr>
      </p:pic>
      <p:pic>
        <p:nvPicPr>
          <p:cNvPr id="5" name="图片 4" descr="`OLKZ7RDQYIIE{HS9WZ309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0020" y="1490345"/>
            <a:ext cx="4328795" cy="2223135"/>
          </a:xfrm>
          <a:prstGeom prst="rect">
            <a:avLst/>
          </a:prstGeom>
        </p:spPr>
      </p:pic>
      <p:pic>
        <p:nvPicPr>
          <p:cNvPr id="6" name="内容占位符 5" descr="traj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8185" y="1862455"/>
            <a:ext cx="6746240" cy="8858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Modified Reacher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TU)VDAWAH1ERD2J7LD4{[7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5040" y="1861185"/>
            <a:ext cx="5337175" cy="4017645"/>
          </a:xfrm>
          <a:prstGeom prst="rect">
            <a:avLst/>
          </a:prstGeom>
        </p:spPr>
      </p:pic>
      <p:pic>
        <p:nvPicPr>
          <p:cNvPr id="5" name="图片 4" descr="C`(2L@E4I~I~RT7@V`2@`Q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70" y="1915795"/>
            <a:ext cx="5342255" cy="40811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051618" y="2829560"/>
            <a:ext cx="4088765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8000" b="1" strike="noStrike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odoni MT Black" charset="0"/>
                <a:ea typeface="+mn-ea"/>
                <a:cs typeface="Bodoni MT Black" charset="0"/>
              </a:rPr>
              <a:t>Thanks</a:t>
            </a:r>
            <a:endParaRPr lang="en-US" altLang="zh-CN" sz="8000" b="1" strike="noStrike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Bodoni MT Black" charset="0"/>
              <a:cs typeface="Bodoni MT Black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Sampling-based</a:t>
            </a:r>
            <a:r>
              <a:t>方法的局限性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zh-CN" altLang="en-US" sz="2400"/>
              <a:t>处理</a:t>
            </a:r>
            <a:r>
              <a:rPr lang="en-US" altLang="zh-CN" sz="2400"/>
              <a:t>dynamic</a:t>
            </a:r>
            <a:r>
              <a:rPr sz="2400"/>
              <a:t>未知的</a:t>
            </a:r>
            <a:r>
              <a:rPr lang="en-US" altLang="zh-CN" sz="2400"/>
              <a:t>POMDP</a:t>
            </a:r>
            <a:r>
              <a:rPr sz="2400"/>
              <a:t>问题</a:t>
            </a:r>
            <a:endParaRPr sz="2400"/>
          </a:p>
          <a:p>
            <a:pPr>
              <a:buFont typeface="Arial" panose="020B0604020202020204" pitchFamily="34" charset="0"/>
              <a:buChar char="•"/>
            </a:pPr>
            <a:r>
              <a:rPr sz="2400"/>
              <a:t>处理复杂观测如图像输入的问题</a:t>
            </a:r>
            <a:endParaRPr sz="2400"/>
          </a:p>
          <a:p>
            <a:pPr>
              <a:buFont typeface="Arial" panose="020B0604020202020204" pitchFamily="34" charset="0"/>
              <a:buChar char="•"/>
            </a:pPr>
            <a:endParaRPr sz="2400"/>
          </a:p>
          <a:p>
            <a:pPr>
              <a:buFont typeface="Arial" panose="020B0604020202020204" pitchFamily="34" charset="0"/>
              <a:buChar char="•"/>
            </a:pPr>
            <a:r>
              <a:rPr sz="2400"/>
              <a:t>本文了结合</a:t>
            </a:r>
            <a:r>
              <a:rPr lang="en-US" altLang="zh-CN" sz="2400"/>
              <a:t>sampling-based</a:t>
            </a:r>
            <a:r>
              <a:rPr sz="2400"/>
              <a:t>方法的效率和可解释性与深度学习的灵活性</a:t>
            </a:r>
            <a:endParaRPr sz="2400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 sz="2400"/>
              <a:t>model-based RL+model-free RL</a:t>
            </a:r>
            <a:endParaRPr lang="en-US" altLang="zh-CN" sz="2400"/>
          </a:p>
          <a:p>
            <a:pPr>
              <a:buFont typeface="Arial" panose="020B0604020202020204" pitchFamily="34" charset="0"/>
              <a:buChar char="•"/>
            </a:pPr>
            <a:endParaRPr lang="en-US" altLang="zh-CN" sz="240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Planning as Probabilistic Inference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zh-CN"/>
              <a:t>control </a:t>
            </a:r>
            <a:r>
              <a:rPr lang="en-US" altLang="zh-CN">
                <a:sym typeface="+mn-ea"/>
              </a:rPr>
              <a:t>as (probabilistic) inference</a:t>
            </a:r>
            <a:endParaRPr lang="en-US" altLang="zh-CN">
              <a:sym typeface="+mn-ea"/>
            </a:endParaRP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  <a:p>
            <a:pPr marL="0" indent="0">
              <a:buNone/>
            </a:pPr>
            <a:r>
              <a:t>我们选择</a:t>
            </a:r>
            <a:r>
              <a:rPr lang="en-US" altLang="zh-CN" i="1">
                <a:latin typeface="Times New Roman" panose="02020603050405020304" charset="0"/>
                <a:cs typeface="Times New Roman" panose="02020603050405020304" charset="0"/>
              </a:rPr>
              <a:t>Ot</a:t>
            </a:r>
            <a:r>
              <a:t>的概率分布为：</a:t>
            </a:r>
          </a:p>
        </p:txBody>
      </p:sp>
      <p:pic>
        <p:nvPicPr>
          <p:cNvPr id="4" name="图片 3" descr="]TWBTI2L)6EZMK1Z}])TK)Q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29790" y="1865630"/>
            <a:ext cx="7804150" cy="22821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43685" y="6249670"/>
            <a:ext cx="910463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>
                <a:latin typeface="Times New Roman" panose="02020603050405020304" charset="0"/>
                <a:cs typeface="Times New Roman" panose="02020603050405020304" charset="0"/>
              </a:rPr>
              <a:t>Reinforcement Learning and Control as Probabilistic Inference: Tutorial and Review 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(</a:t>
            </a:r>
            <a:r>
              <a:rPr lang="zh-CN" altLang="en-US" sz="1600">
                <a:latin typeface="Times New Roman" panose="02020603050405020304" charset="0"/>
                <a:cs typeface="Times New Roman" panose="02020603050405020304" charset="0"/>
              </a:rPr>
              <a:t>Sergey Levine</a:t>
            </a:r>
            <a:r>
              <a:rPr lang="en-US" altLang="zh-CN" sz="1600">
                <a:latin typeface="Times New Roman" panose="02020603050405020304" charset="0"/>
                <a:cs typeface="Times New Roman" panose="02020603050405020304" charset="0"/>
              </a:rPr>
              <a:t>)</a:t>
            </a:r>
            <a:endParaRPr lang="en-US" altLang="zh-CN" sz="16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" name="图片 5" descr="9DGYK_MRF4%QIKS~90)3(X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515" y="4963160"/>
            <a:ext cx="3729990" cy="4165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Planning as Probabilistic Inference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最优轨迹的后验概率：</a:t>
            </a: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固定轨迹概率，总奖励越大，轨迹的后验概率越大  </a:t>
            </a: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这样我们就可以用推断算法来解决控制和规划问题                                                    </a:t>
            </a:r>
            <a:endParaRPr lang="zh-CN" altLang="en-US"/>
          </a:p>
        </p:txBody>
      </p:sp>
      <p:pic>
        <p:nvPicPr>
          <p:cNvPr id="4" name="图片 3" descr="$H@N($F5X50N0Q2}@RQQ5Y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7485" y="1934845"/>
            <a:ext cx="6324600" cy="22993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01920" y="4165600"/>
            <a:ext cx="3783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轨迹概率        ×        </a:t>
            </a:r>
            <a:r>
              <a:rPr lang="en-US" altLang="zh-CN">
                <a:solidFill>
                  <a:srgbClr val="FF0000"/>
                </a:solidFill>
              </a:rPr>
              <a:t>exp(</a:t>
            </a:r>
            <a:r>
              <a:rPr lang="zh-CN" altLang="en-US">
                <a:solidFill>
                  <a:srgbClr val="FF0000"/>
                </a:solidFill>
              </a:rPr>
              <a:t>奖励求和</a:t>
            </a:r>
            <a:r>
              <a:rPr lang="en-US" altLang="zh-CN">
                <a:solidFill>
                  <a:srgbClr val="FF0000"/>
                </a:solidFill>
              </a:rPr>
              <a:t>)</a:t>
            </a:r>
            <a:endParaRPr lang="en-US" altLang="zh-CN">
              <a:solidFill>
                <a:srgbClr val="FF0000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Planning as Probabilistic Inference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inference</a:t>
            </a:r>
            <a:r>
              <a:t>：给定</a:t>
            </a:r>
            <a:r>
              <a:rPr lang="en-US" altLang="zh-CN"/>
              <a:t>evidence</a:t>
            </a:r>
            <a:r>
              <a:t>求其余未知量的后验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evidence</a:t>
            </a:r>
            <a:r>
              <a:t>：</a:t>
            </a:r>
          </a:p>
          <a:p>
            <a:pPr>
              <a:buFont typeface="Arial" panose="020B0604020202020204" pitchFamily="34" charset="0"/>
              <a:buChar char="•"/>
            </a:pPr>
          </a:p>
          <a:p>
            <a:pPr>
              <a:buFont typeface="Arial" panose="020B0604020202020204" pitchFamily="34" charset="0"/>
              <a:buChar char="•"/>
            </a:pPr>
          </a:p>
          <a:p>
            <a:pPr>
              <a:buFont typeface="Arial" panose="020B0604020202020204" pitchFamily="34" charset="0"/>
              <a:buChar char="•"/>
            </a:pPr>
          </a:p>
          <a:p>
            <a:pPr>
              <a:buFont typeface="Arial" panose="020B0604020202020204" pitchFamily="34" charset="0"/>
              <a:buChar char="•"/>
            </a:pPr>
            <a:r>
              <a:t>待求的后验：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/>
              <a:t>backward message</a:t>
            </a:r>
            <a:endParaRPr lang="en-US" altLang="zh-CN" sz="1600"/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600"/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/>
              <a:t>policy</a:t>
            </a:r>
            <a:endParaRPr lang="en-US" altLang="zh-CN" sz="1600"/>
          </a:p>
          <a:p>
            <a:pPr>
              <a:buFont typeface="Arial" panose="020B0604020202020204" pitchFamily="34" charset="0"/>
              <a:buChar char="•"/>
            </a:pPr>
          </a:p>
        </p:txBody>
      </p:sp>
      <p:pic>
        <p:nvPicPr>
          <p:cNvPr id="4" name="图片 3" descr="MXH%}]NNUEIJWAH3$T]YOQ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14850" y="4407535"/>
            <a:ext cx="3162300" cy="552450"/>
          </a:xfrm>
          <a:prstGeom prst="rect">
            <a:avLst/>
          </a:prstGeom>
        </p:spPr>
      </p:pic>
      <p:pic>
        <p:nvPicPr>
          <p:cNvPr id="5" name="图片 4" descr="$$[D(]`(5~K000(}W{11QO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2539365"/>
            <a:ext cx="4038600" cy="533400"/>
          </a:xfrm>
          <a:prstGeom prst="rect">
            <a:avLst/>
          </a:prstGeom>
        </p:spPr>
      </p:pic>
      <p:pic>
        <p:nvPicPr>
          <p:cNvPr id="6" name="图片 5" descr="IQG)F%%FDUWW%1)(CC`W%_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770" y="3228975"/>
            <a:ext cx="1647825" cy="400050"/>
          </a:xfrm>
          <a:prstGeom prst="rect">
            <a:avLst/>
          </a:prstGeom>
        </p:spPr>
      </p:pic>
      <p:pic>
        <p:nvPicPr>
          <p:cNvPr id="7" name="图片 6" descr="1E5E{@W6K94767%GZQ5ETN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9845" y="5141595"/>
            <a:ext cx="1809750" cy="514350"/>
          </a:xfrm>
          <a:prstGeom prst="rect">
            <a:avLst/>
          </a:prstGeom>
        </p:spPr>
      </p:pic>
      <p:pic>
        <p:nvPicPr>
          <p:cNvPr id="8" name="图片 7" descr="A5L27)}NA)[P5{X3QCVR`S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3065" y="4426585"/>
            <a:ext cx="2486025" cy="53340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sym typeface="+mn-ea"/>
              </a:rPr>
              <a:t>Planning as Probabilistic Inference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back message </a:t>
            </a:r>
            <a:r>
              <a:t>和 </a:t>
            </a:r>
            <a:r>
              <a:rPr lang="en-US" altLang="zh-CN"/>
              <a:t>value function</a:t>
            </a: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policy</a:t>
            </a: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r>
              <a:t>与</a:t>
            </a:r>
            <a:r>
              <a:rPr lang="en-US" altLang="zh-CN"/>
              <a:t>max entropy</a:t>
            </a:r>
            <a:r>
              <a:t>下的值函数是等价的</a:t>
            </a:r>
          </a:p>
        </p:txBody>
      </p:sp>
      <p:pic>
        <p:nvPicPr>
          <p:cNvPr id="4" name="图片 3" descr="D@TI]7F_$}9)~LE8PULI[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69460" y="2074545"/>
            <a:ext cx="3162300" cy="876300"/>
          </a:xfrm>
          <a:prstGeom prst="rect">
            <a:avLst/>
          </a:prstGeom>
        </p:spPr>
      </p:pic>
      <p:pic>
        <p:nvPicPr>
          <p:cNvPr id="6" name="图片 5" descr="C{PKFHX7Q`[DZ%U`09}H7Y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3211195"/>
            <a:ext cx="6381750" cy="876300"/>
          </a:xfrm>
          <a:prstGeom prst="rect">
            <a:avLst/>
          </a:prstGeom>
        </p:spPr>
      </p:pic>
      <p:pic>
        <p:nvPicPr>
          <p:cNvPr id="8" name="图片 7" descr="L%_1OV2$L5C2DDAB]~7BH{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365" y="4489450"/>
            <a:ext cx="4429125" cy="4381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SMC Planning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>
              <a:buFont typeface="Arial" panose="020B0604020202020204" pitchFamily="34" charset="0"/>
              <a:buChar char="•"/>
            </a:pPr>
            <a:r>
              <a:rPr lang="zh-CN" altLang="en-US"/>
              <a:t>Sequential Monte Carlo（SMC）</a:t>
            </a:r>
            <a:r>
              <a:rPr lang="en-US" altLang="zh-CN"/>
              <a:t>== </a:t>
            </a:r>
            <a:r>
              <a:rPr lang="zh-CN" altLang="en-US"/>
              <a:t>Particle Filter (PF)</a:t>
            </a:r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bayesian </a:t>
            </a:r>
            <a:r>
              <a:t>平滑</a:t>
            </a:r>
          </a:p>
          <a:p>
            <a:pPr>
              <a:buFont typeface="Arial" panose="020B0604020202020204" pitchFamily="34" charset="0"/>
              <a:buChar char="•"/>
            </a:pP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back message</a:t>
            </a: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endParaRPr lang="en-US" altLang="zh-CN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SMC</a:t>
            </a:r>
            <a:r>
              <a:t>更新</a:t>
            </a:r>
          </a:p>
        </p:txBody>
      </p:sp>
      <p:pic>
        <p:nvPicPr>
          <p:cNvPr id="4" name="图片 3" descr="]ZP0@)M_PGXI[J`8SH4_UK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91230" y="2403475"/>
            <a:ext cx="4871720" cy="407670"/>
          </a:xfrm>
          <a:prstGeom prst="rect">
            <a:avLst/>
          </a:prstGeom>
        </p:spPr>
      </p:pic>
      <p:pic>
        <p:nvPicPr>
          <p:cNvPr id="5" name="图片 4" descr="5DC~BWM{B2QFUWR$K@P)0O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3950" y="3317240"/>
            <a:ext cx="4525645" cy="516255"/>
          </a:xfrm>
          <a:prstGeom prst="rect">
            <a:avLst/>
          </a:prstGeom>
        </p:spPr>
      </p:pic>
      <p:pic>
        <p:nvPicPr>
          <p:cNvPr id="6" name="图片 5" descr="T~}]L_GV203@}52]IJ}23W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785" y="3879850"/>
            <a:ext cx="5958840" cy="1812290"/>
          </a:xfrm>
          <a:prstGeom prst="rect">
            <a:avLst/>
          </a:prstGeom>
        </p:spPr>
      </p:pic>
      <p:pic>
        <p:nvPicPr>
          <p:cNvPr id="7" name="图片 6" descr="WB4DKGTPYL]0%A%`$XD]BX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650" y="5692140"/>
            <a:ext cx="7779385" cy="3562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52855" y="6441440"/>
            <a:ext cx="105403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Probabilistic Planning with Sequential Monte Carlo methods</a:t>
            </a:r>
            <a:r>
              <a:rPr lang="en-US" altLang="zh-CN"/>
              <a:t>(ICLR2019)</a:t>
            </a:r>
            <a:endParaRPr lang="en-US" altLang="zh-CN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DualSMC</a:t>
            </a:r>
            <a:endParaRPr lang="en-US" altLang="zh-CN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altLang="zh-CN"/>
              <a:t>differentiable particle filter</a:t>
            </a:r>
            <a:r>
              <a:t>：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/>
              <a:t>proposer    </a:t>
            </a:r>
            <a:r>
              <a:t>                 </a:t>
            </a:r>
            <a:r>
              <a:rPr lang="en-US" altLang="zh-CN"/>
              <a:t>transition                                  observation</a:t>
            </a:r>
            <a:r>
              <a:t>  </a:t>
            </a:r>
          </a:p>
        </p:txBody>
      </p:sp>
      <p:pic>
        <p:nvPicPr>
          <p:cNvPr id="4" name="图片 3" descr="RY7COQ~GS3BC4YQHS@(R]D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74825" y="1490345"/>
            <a:ext cx="8318500" cy="3419475"/>
          </a:xfrm>
          <a:prstGeom prst="rect">
            <a:avLst/>
          </a:prstGeom>
        </p:spPr>
      </p:pic>
      <p:pic>
        <p:nvPicPr>
          <p:cNvPr id="5" name="图片 4" descr="XWP7G`E)V{)G2D)P4`)00K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680" y="5445760"/>
            <a:ext cx="1352550" cy="400050"/>
          </a:xfrm>
          <a:prstGeom prst="rect">
            <a:avLst/>
          </a:prstGeom>
        </p:spPr>
      </p:pic>
      <p:pic>
        <p:nvPicPr>
          <p:cNvPr id="6" name="图片 5" descr="}5Z~)EVGP{65}I7TO1347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25" y="5369560"/>
            <a:ext cx="2400300" cy="476250"/>
          </a:xfrm>
          <a:prstGeom prst="rect">
            <a:avLst/>
          </a:prstGeom>
        </p:spPr>
      </p:pic>
      <p:pic>
        <p:nvPicPr>
          <p:cNvPr id="7" name="图片 6" descr="OM@_HWN@K$AO%5VWSAOVY~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345" y="5388610"/>
            <a:ext cx="1533525" cy="4381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/>
              <a:t>DualSMC</a:t>
            </a:r>
            <a:r>
              <a:t>算法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8330" y="1490345"/>
            <a:ext cx="5579745" cy="4759325"/>
          </a:xfrm>
        </p:spPr>
        <p:txBody>
          <a:bodyPr/>
          <a:p>
            <a:r>
              <a:rPr lang="en-US" altLang="zh-CN"/>
              <a:t>proposer      </a:t>
            </a:r>
            <a:r>
              <a:t>和</a:t>
            </a:r>
            <a:r>
              <a:rPr lang="en-US" altLang="zh-CN"/>
              <a:t>observation model      </a:t>
            </a:r>
            <a:r>
              <a:t>看做生成对抗的两个网络，    区分所有粒子状态中的真实状态，   来混淆它。</a:t>
            </a:r>
            <a:endParaRPr lang="en-US" altLang="zh-CN"/>
          </a:p>
        </p:txBody>
      </p:sp>
      <p:pic>
        <p:nvPicPr>
          <p:cNvPr id="4" name="图片 3" descr="@%BOJ_`@{[BMTCBZZUBBEE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43650" y="1584960"/>
            <a:ext cx="5178425" cy="4345940"/>
          </a:xfrm>
          <a:prstGeom prst="rect">
            <a:avLst/>
          </a:prstGeom>
        </p:spPr>
      </p:pic>
      <p:pic>
        <p:nvPicPr>
          <p:cNvPr id="5" name="图片 4" descr="9U3%OKL1~XO8MS2XOSU]VP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6810" y="1608455"/>
            <a:ext cx="360680" cy="297180"/>
          </a:xfrm>
          <a:prstGeom prst="rect">
            <a:avLst/>
          </a:prstGeom>
        </p:spPr>
      </p:pic>
      <p:pic>
        <p:nvPicPr>
          <p:cNvPr id="6" name="图片 5" descr="HA`1@$Y8SC6YAE~{H@E9~1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584960"/>
            <a:ext cx="379095" cy="344805"/>
          </a:xfrm>
          <a:prstGeom prst="rect">
            <a:avLst/>
          </a:prstGeom>
        </p:spPr>
      </p:pic>
      <p:pic>
        <p:nvPicPr>
          <p:cNvPr id="7" name="图片 6" descr="~(R)QT4(XM{E3ND}ULP)R%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6655" y="2998470"/>
            <a:ext cx="4443095" cy="1743710"/>
          </a:xfrm>
          <a:prstGeom prst="rect">
            <a:avLst/>
          </a:prstGeom>
        </p:spPr>
      </p:pic>
      <p:pic>
        <p:nvPicPr>
          <p:cNvPr id="8" name="图片 7" descr="HA`1@$Y8SC6YAE~{H@E9~1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730" y="2335530"/>
            <a:ext cx="379095" cy="344805"/>
          </a:xfrm>
          <a:prstGeom prst="rect">
            <a:avLst/>
          </a:prstGeom>
        </p:spPr>
      </p:pic>
      <p:pic>
        <p:nvPicPr>
          <p:cNvPr id="9" name="图片 8" descr="9U3%OKL1~XO8MS2XOSU]VP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1974215"/>
            <a:ext cx="360680" cy="2971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1361</Words>
  <Application>WPS 演示</Application>
  <PresentationFormat>宽屏</PresentationFormat>
  <Paragraphs>112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8" baseType="lpstr">
      <vt:lpstr>Arial</vt:lpstr>
      <vt:lpstr>宋体</vt:lpstr>
      <vt:lpstr>Wingdings</vt:lpstr>
      <vt:lpstr>微软雅黑</vt:lpstr>
      <vt:lpstr>Wingdings</vt:lpstr>
      <vt:lpstr>Georgia</vt:lpstr>
      <vt:lpstr>Times New Roman</vt:lpstr>
      <vt:lpstr>楷体</vt:lpstr>
      <vt:lpstr>Bodoni MT Black</vt:lpstr>
      <vt:lpstr>Segoe Print</vt:lpstr>
      <vt:lpstr>Arial Unicode MS</vt:lpstr>
      <vt:lpstr>Calibri</vt:lpstr>
      <vt:lpstr>Office 主题​​</vt:lpstr>
      <vt:lpstr>DualSMC: Tunneling Differentiable Filtering and Planning under Continuous POMDPs</vt:lpstr>
      <vt:lpstr>Sampling-based方法的局限性</vt:lpstr>
      <vt:lpstr>Planning as Probabilistic Inference</vt:lpstr>
      <vt:lpstr>Planning as Probabilistic Inference</vt:lpstr>
      <vt:lpstr>Planning as Probabilistic Inference</vt:lpstr>
      <vt:lpstr>Planning as Probabilistic Inference</vt:lpstr>
      <vt:lpstr>SMC Planning</vt:lpstr>
      <vt:lpstr>DualSMC</vt:lpstr>
      <vt:lpstr>DualSMC算法</vt:lpstr>
      <vt:lpstr>DualSMC规划算法</vt:lpstr>
      <vt:lpstr>Experiment</vt:lpstr>
      <vt:lpstr>2D Floor Positioning</vt:lpstr>
      <vt:lpstr>3D Light-Dark Navigation</vt:lpstr>
      <vt:lpstr>Modified Reacher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C Kong</dc:creator>
  <cp:lastModifiedBy>C Kong</cp:lastModifiedBy>
  <cp:revision>167</cp:revision>
  <dcterms:created xsi:type="dcterms:W3CDTF">2019-06-19T02:08:00Z</dcterms:created>
  <dcterms:modified xsi:type="dcterms:W3CDTF">2020-11-16T10:44:04Z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